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notesMasterIdLst>
    <p:notesMasterId r:id="rId6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orange lichen (Xanthoria parietina) on concrete, by Pseudopanax at English Wikipedia, public domain (Wikimedia Commons); cropped. The deck's orange is xanthoria's. Section dividers use strips of the same photo; Part 6, "not Lichen", deliberately has none.
Title. The name: L2s In CHannels, ENforced by bitcoin. A lichen is two organisms living as one; here, a layer 2 living on a set of two-party contracts.
One-line version of the talk: a hub-issued L2 whose tokens are withdrawable as bitcoin without trusting the hub for honesty or liveness, with no consensus change; built and run on regtest and Mutinynet. Then, below a line: an L2 on top of it, and how close it gets to fully trustless.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Verifying L2 state on L1 is hard: three years and counting of very clever people. Quick tour, one line each; the point is the volume, not the detail.
- BitVM (Robin Linus, Oct 2023): commit to a binary circuit, bisection fraud proof over pre-signed txs; a fixed prover/verifier pair. bitvm.org/bitvm.pdf
- BitVM2 (Linus et al., 2024; USENIX Security 2026, ePrint 2025/1158): SNARK verifier split into Script chunks; operator asserts all intermediate states, anyone disproves one chunk. n signers 1-of-n honest at setup; permissionless challenge.
- BitVMX (Lerner et al., Fairgate/RootstockLabs, May 2024, arXiv 2405.06842): a RISC-V CPU checked optimistically; hash-chained trace, n-ary search; prover and verifier fixed at setup. What Lichen uses.
- Union (Jan 2025, arXiv 2501.07435): Rootstock peg on multi-party BitVMX; 1 honest functionary; packets share bonds.
- Glock (Liam Eagen, Alpen, ePrint 2025/1485, Aug 2025): garbled locks over a designated-verifier SNARK; fraud proof is one signature, &gt;550x less on-chain data than BitVM2; designated challenger.
- BABE (Garg, Kolonelos, Sergeevitch, Sridhar, Tse; ePrint 2026/065, Jan 2026): witness encryption for Groth16's pairing relations + 2PC for the rest; claims ~1000x cheaper than BitVM3's off-chain cost. Two-party.
- BitVM3 (Linus Woll et al., ePrint 2026/933, May 2026): garbled Groth16 verifier, challenger posts a short fraud witness; Assert ~2.4 kvB; ~42 GiB per garbled circuit. (An earlier RSA-based "BitVM3" draft, July 2025, was retracted after a break.)
- PIPEs v2 (Abdalla, Komarov et al., ePrint 2026/186, Feb 2026): witness-encrypt a UTXO's signing key so only a valid proof recovers it; DKG setup, 1-of-n honest; ciphertexts ~338 TB by the authors' own figures.
Also: Clementine (Citrea, BitVM2-based, permissioned watchtowers), Delbrag (Rubin, garbled circuits), GOAT.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What they're all verifying: a Groth16 proof. Three elliptic-curve points on BN254: A and C in G1, B in G2; 128 bytes compressed. The verifier checks one pairing equation; L is a combination of verifying-key points weighted by the public inputs.
Trivial on a laptop (1.5 ms natively). Brutal on Bitcoin:
- BitVM2: the Groth16 verifier compiles to ~900 MB of Script, in 379 Disprove chunks of 0.5-4 MB. On 3 June 2025 the full unhappy path ran on mainnet: 42 blocks, 14.9M sats (~$16k), Assert 3.89M + Disprove 10.99M. (USENIX'26 paper, Sec. 7.) Alpen in Oct 2024: 7 GB → 1.2 GB.
- BitVMX's Groth16 verifier, as a RISC-V program: 478M steps on our proof; disputed by search, not executed.
- The garbled-circuit / witness-encryption successors claim ~$5-40 on-chain: the cost moves off-chain (tens of GiB per garbled circuit for BitVM3).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Pause. Everyone has spent three years on the verifier. Grant that it's solved: a Groth16 verifier can be enforced on Bitcoin today, several ways. What's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operational problem. Without covenants, a pool of bitcoin belonging to users who aren't known yet must be released by transactions someone pre-signs on their behalf: a committee, keys deleted. That's the 1-of-n honesty assumption at setup.
Then: who may challenge a false claim?
- Permissionless (BitVM2): anyone, since anyone could be the one robbed. But the challengers are unknown when the graph is signed, so no interactive game can be pre-signed with them, so the dispute is one round: the operator puts the verifier's whole intermediate state on chain at once (MB-scale).
- Permissioned (Union, BitVMX's authors' bridge for Rootstock): the functionaries are known at setup, so BitVMX's interactive search can be pre-signed between every pair. Less data on chain, more rounds. Price: an honest functionary must be online whenever a claim is made, and the pairwise games and bonds grow with N.
And in both, the user doesn't withdraw herself: an operator fronts her the money and claims reimbursement from the pool. A refused withdrawal waits for a willing operator.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A separate point, often skipped: all of these designs assume the L2 actually works. A bridge proves "the L2 says I may withdraw". That's only worth something if the L2's state is final, its data is available, and its transitions are valid.
Finality: with a sequencer signing state, history can be rewritten unless something like PoW/PoS or Bitcoin itself anchors it.
Data availability: if nobody gives you the Merkle path to your own note, you can't prove anything, however good the verifier is.
Validity: does the signed root follow from valid transactions? (A validity proof of the transitions, or fraud proofs.)
Censorship/inclusion: can you get your exit transaction in at all?
Lichen deliberately leaves all four to the L2. Hold onto them: they're the scorecard at the end, for the L2 we built on top.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Side story, for fun: Ethereum's L2s, which have L1 contracts, data availability on L1, and billions of dollars, still struggle with exactly this.
- Arbitrum One, 15 Dec 2023: a flood of inscriptions (~90% of transactions) stalled the sequencer ~78 min. Bitcoin's meme, exported. (theblock.co/post/267950; dedaub.com/blog/arbitrum-sequencer-outage). Earlier: Sep 2021 ~45 min; Jan 2022 ~7 h (main sequencer hardware failed while the backup was mid-upgrade).
- Optimism: permissionless fault proofs went live 10 Jun 2024, ~2.5 years after mainnet; switched back to permissioned ~16 Aug 2024 after audits found bugs (two high-severity, unexploited); restored with the Granite hard fork, Sep 2024.
- Linea, 1-2 Jun 2024: during the Velocore exploit, Consensys paused the sequencer and censored the attacker's addresses.
- Arbitrum Security Council, 21 Apr 2026: using its 9-of-12 emergency power, upgraded the L1 inbox contract and sent a message as the KelpDAO exploiter, freezing 30,766 ETH (~$71M), then restored the old contract in the same transaction. "Pretending to be the hacker." (coindesk 2026/04/21; forum.arbitrum.foundation)
- Starknet, 2 Sep 2025: after an upgrade, block production halted and two reorgs wiped ~1h20m of transactions.
L2BEAT "stages" (Vitalik's training wheels, Nov 2022): most listed L2s are still Stage 0 (multisig control). [verify the live counts on l2beat.com/scaling/summary before quoting; the research fetch said 68 Stage 0, 6 Stage 1, 4 Stage 2, of 99.]
Moral: finality, availability, censorship and upgrade keys are the hard part, even with a smart-contract L1.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So the hard problem for a Bitcoin L2 is two problems: verifying L2 state on L1 (the BitVM family has largely done this), AND the operational problem of converting that into trustless, cheap withdrawals for ordinary users: who signs, who challenges, who fronts liquidity, what's assumed about the L2.
Lichen is mostly about the second, built on the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The core idea, borrowed from LN-GAP (my earlier project: contracts governed by arbitrary programs inside Lightning channels).
Put the challenge game inside a bilateral contract between each user and a hub. Both parties are present when it opens, so they pre-sign everything themselves, just as in Lightning: no committee, no setup trust. The claimant is always the user, for her own withdrawal. A false claim is paid from the hub's side of her contract, so only the hub needs to challenge. (Against bridges: there a false claim draws on everyone's pooled funds, so anyone must be able to challenge.)
It's Union's game with a single pair.
And each contract stands alone: if one goes wrong, either way, no other contract is touched.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Why per-user contracts matter: isolation. In a bridge, every user's bitcoin sits in one pool. If some of it is lost, by a bug, a false claim that goes through, a hack, the loss is everyone's, and whoever withdraws first gets out whole: so a small leak can start a run, everyone rushing not to be left holding the bag.
In Lichen each user's money sits in her own contract with the hub. If one contract goes wrong, in either direction (the hub cheated, or a user cheats the hub), no other contract is touched: there's no shared pot to drain a little at a time, so no reason for anyone to rush for the exit.
Caveat: that's for what you hold within your cap. Tokens above it are credit, and depend on the hub.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The shape. One hub. Each user has her own contract with it: a 2-of-2 output, standalone or inside a Lightning channel.
The hub issues tokens on an L2; the tokens move freely between users there (payments, and more: shielded notes, contracts; later).
To withdraw, Alice returns tokens to the hub on the L2, tagged with her contract's memo, and takes bitcoin out of her own contract. Normally the hub just pays (it can check her proof in a millisecond). If it refuses, or it's gone, she enforces it on Bitcoin.
Note Alice can withdraw more than she deposited: tokens she received from Bob come out of her contract, up to its 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What are these tokens? Every token is a liability of the hub, minted on its own say-so, and collateralised by the contract of whoever holds it, within that holder's cap.
So within your cap, they really are bitcoin: one-to-one redeemable without the hub's permission. Beyond your cap (or with no contract at all) you're holding credit: a claim someone with headroom may buy from you. That's a choice, not an assumption of the design.
This is exactly Lightning's inbound liquidity problem, in a different costume: the cap minus your deposit is the hub's liquidity committed to you.
Is the hub solvent? In aggregate yes: if every token comes back, the sum of withdrawals equals the sum of deposits. Per contract the headroom is idle capital, not fractional reserve: the bitcoin can't follow the tokens between contracts.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Why a single hub per L2, which looks like bad design? Because of what these tokens are: fungible, enforceable claims on one hub's money, minted on its say-so.
If hub 1's and hub 2's tokens were fungible on the same ledger, hub 2 could print a billion out of nothing, users would accept them, and anyone could redeem them at hub 1 (within their caps), leaving hub 1 out of pocket. The claims aren't trustlessly transferable between issuers.
So: one issuer per lichen. Several hubs means several lichens (or coloured tokens with explicit clearing lines between hubs: later).
And an interesting comparison with ecash: the hub can print as much as it likes, but it cannot steal. An ecash mint is the reverse: printing is invisible to users, and it can rug redemptions.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obvious objections, and why they're mostly wrong (from the paper's intro).
1. "Isn't this just Lightning payments through a hub?" Partly, if the L2 only does plain payments. Even then: no receiver liveness, no routing. But the real answer is the L2 can do more: shielded notes, smart contracts.
2. "Bridges withdraw in fixed-size UTXOs, so you need operators and swaps." No: the amount b is signed into the dispute's witness, bit by bit, and paid by bit outputs: arbitrary amounts (to 512 sats on the dispute path; exact in the cooperative path).
3. "1-of-n committee?" No: bilateral pre-signing, like Lightning.
4. "It's an IOU, not bitcoin." Within your cap it is redeemable one-to-one without permission. Beyond it, credit, by choice.
5. "So what's the catch?" Liquidity (the hub locks V_max − d + r_H per user), and the on-chain dispute: 23-25 transactions under BitVMX (about 6 under BABE), rare because the loser pays.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The contract: a taproot 2-of-2 output between Alice and the hub, with leaves for three ways out.
- Fold: the cooperative case. Alice returns b tokens; the hub checks it (it reads the L2 directly) and pays b + r_A to Alice, the rest to itself. In a standalone contract that's one transaction (193 vB); in a channel, just a channel update. Nothing else on chain.
- Default: after T_close, a transaction pre-signed at opening pays the hub V_max + r_H and returns Alice's reserve. Alice's liveness requirement is only "turn up before the end".
- Escalate: Alice's claim goes on chain, with her signed input words, and the verification gadget settles it (BitVMX's search as built; BABE designed).
It almost never escalates: given Alice's proof, the hub can check in ~1.5 ms that it would lose, so it just folds.
In a channel or standalone? Both work. The channel is an efficiency layer (fold = channel update, renew without touching chain, deposits as LN payments); the price is re-signing the whole pre-signed set on every channel update, for both commitments. The PoC is standalone.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The terms.
d: Alice's deposit; she puts d bitcoin in and receives d tokens on the L2. (Lowercase, because D, from the next slide on, is the contract's identifier.)
V_max: the most she can withdraw: her d plus the hub's liquidity V_max − d.
r_A, r_H: contract reserves. Returned in every honest outcome; forfeited to the other side by losing a dispute. (Why they exist: in a few slides.)
b: what she withdraws, by returning b tokens to the hub with memo c (the contract's identifier).
T_close: the contract's end; with no withdrawal by then, the default.
The contract holds V_max + r_A + r_H. The hub's provided liquidity is the sum over its users of V_max − d + r_H.
Demo numbers: 2M sats deposited, a cap of about 16.8M. Amounts are 32-bit counts of sats, so up to about 42.9 BTC per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This is the seam, and the most important slide for the structure of the talk. Lichen needs exactly one thing from an L2: a program, fixed when the contract opens (its image id is in the contract), whose proof says "b tokens were returned to the hub with memo c, in deployment D".
The journal is b || c || D: ten words. b is what the payout reads. c is this contract's memo. D pins the deployment: its keys, its genesis, and (in our L2) the finality threshold, so a proof against another deployment or a weaker threshold loses at once.
What the program checks in order to say that is the L2's business, not Lichen's. In the L2 we built, it checks the return under a root anchored on Bitcoin, at the end of a history proved valid block by block. All of that is below the line, later.
What's a deployment? One running instance of the L2: the hub's key (it mints; returns are paid to it), the sequencer's key, its genesis seal on Bitcoin, and, per contract, the finality threshold W. The papers write it as a script D, "the contract's identifier". Why Lichen needs it: the withdrawal program is the same for every L2 instance (the keys are inputs, not built in), so the image id alone doesn't say which ledger. Without D, a genuine return on another lichen, or on a test deployment, would prove just as well. Lichen doesn't care how the L2 works, but it does pin which L2.
Above the line, nothing cares how the L2 works: a different L2 means a different guest program, and the same contract and the same gadget.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What settles a refused withdrawal is an on-chain verification gadget. Treat it as a black box first, because the rest of Lichen only needs this interface, and because there are now two of them.
- Two parties, fixed roles: Alice claims (posts a Groth16 proof and its journal); the hub challenges. Known at setup, which is the whole point of a bilateral contract.
- Moves on chain, each due within a window: a party that misses its window loses.
- A verdict: a valid proof wins for the claimant, an invalid one loses; the loser's side of the output goes to the winner.
- Words Script can read: chosen journal words (b, c, D) are signed with one-time signatures, so Script can compare and pay by them.
- Everything pre-signed at opening: no new signatures are ever needed from the other side.
Built: BitVMX (next few slides). Designed: BABE (after). The contract, the statement and the L2 don't change between them. Later we'll see the exit design use the same black box twice, roles reversed.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pipeline. A withdrawal is a claim that a program ran on some input and produced an output.
1. The guest: Rust, compiled to RISC-V for RISC Zero's zkVM. Today's withdrawal guest: 389,020 cycles. It verifies the sequencer's chain proof at its height by composition (the chain guest's image id is built in), the return's Merkle path, and the Bitcoin headers on top of the anchor.
2. RISC Zero proves it as STARKs and joins them recursively into one succinct receipt: 74 s on an M4 Pro Mac, 359 s on a 4-vCPU x86 server.
3. The shrink-wrap: RISC Zero's Groth16 wrap over BN254, one trusted setup for everyone (RISC Zero ran a ceremony). 257 s, x86 only today; can be delegated. 3 points.
4. The gadget gets a Groth16 proof and its journal. For BitVMX that's 204 bytes of input to FairgateLabs' Groth16 verifier compiled to RISC-V: 478M steps, about a minute emulated. The same proof checked natively: 1.5 ms.
KEY POINT: two different programs on two different machines. Our statement runs only in RISC Zero, on Alice's machine (or her tower). The gadget only ever sees a Groth16 proof: the same verifier for every withdrawal and every L2. BABE verifies exactly the same kind of proof, so this whole proving side is unchanged by a change of gadget.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BitVMX's input: 204 bytes = 51 four-byte words. Points compressed (x and a sign bit): A and C 32 bytes, B 64.
Because the journal is part of the input, b, c and D sit in fixed words. When Alice escalates she signs each word with its own one-time (Winternitz) key, exchanged when the contract opened.
Some words are the hub's leaves on the contract: Alice's signature on a word with the wrong value gives the hub the whole contract, before any search:
- word 0, the journal length (10 words);
- words 1-8, the image id: essential! Without it Alice could submit a valid proof of a different program that prints whatever she likes, and the verifier would accept;
- word 42, c, must be this contract's memo;
- words 43-50, D: the deployment, its genesis seal and finality threshold.
Word 41, b, is read by the payout. Words 9-40, the proof, matter only to the search.
The escalation carries only the words the checks and payout read; an "inputs" link brings the rest (Script's stack limit).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BitVMX's search (Lerner et al.; the BitVMX-CPU emulator, n-ary search and verifier by FairgateLabs, used here with two bug fixes and the authenticated jump list in a fork).
Alice, the prover, claims: the verifier, on her input, halts after n steps with exit code 0. Each step's write is hashed into a chain; she commits to the last hash.
If the hub disagrees, they search: each round Alice posts the hashes after 7 evenly spaced steps of the interval in dispute; the hub names the segment it disputes. k = 8: ten rounds cover 2^29 steps (8^10 = 2^30).
They end agreeing on h(t), disagreeing on h(t+1). Alice posts her record of step t+1: instruction, values read (and the step that last wrote each), what it writes, hashes either side.
Alice's proof: one pre-signed leaf per class of instruction (62 classes for the Groth16 verifier) runs BitVMX's verification script on her record and checks the step hash.
The hub's disproves are BitVMX's challenges: the agreed step must match the hub's choices; the step hashes must be the ones Alice posted (equivocation per round and index); the record must agree with the program (opcode at its pc, entry point, previous pc, memory sections), never-written reads with the input or initial data; and a claimed success must end in a success exit (halt_exit).
Honesty is enough: an honest Alice can always answer, since her hashes are the true execution; an honest hub can always find a disagreement with a false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On chain, the search is a chain of transactions: each move a transaction spending the previous one. 21 moves for 10 rounds.
Each output has two pre-signed spends: post (the next mover publishes its signed move, creating the next output) and timeout (valid w blocks later, settling against whoever failed to move). Each output also carries the other side's rules on the move just made (a choice out of range; the final record's challenges), and the last step is proved in Script.
Pre-signed once: each step is a 2-of-2 transaction signed when the contract opens. The move rides in the witness, which the txid doesn't cover, so every txid is fixed in advance and the next can be signed against it. Pre-signing binds a tx to the exact outputs it spends, so the whole chain hangs off one transaction: escalate. 141 pre-signed transactions per contract, measured.
A move is just its mover's one-time signatures on what it posts, one key per field: Alice's round of seven hashes ~7.5 kvB; the hub's choice, a byte, ~0.3 kvB; her final record ~6.8 kvB.
Optional off-chain play: they can play by exchanging signed moves; if either stops, the other escalates and replays. Replay is faithful because each move key is one-time: an altered replay is two signatures under one key, and an equiv_d leaf takes everything at once.
Timing: on mainnet the windows set it. With the paper's windows (w_A = 144, w_H = 12, w_P = 288) a hostile hub can stretch a dispute to ~430 blocks, three days; a vanished hub's users wait only w_H after their input. On Mutinynet (30 s blocks), a tower played a hostile hub to the payout in 75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block: two slides, both true of either gadget. Drop as a unit if short of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DEEP DIVE. Values that Script can read. Script can only check a signature on the spending transaction, never on a message of the signer's choosing. A contract that must act on a value chosen later (Alice's b, a move in the search) uses Winternitz one-time signatures, which Script verifies by hashing alone, leaving the signed digits on the stack to compare (BitVM, BitVMX).
Keys exchanged at opening, one per value, each used once. Signing two different values under one key is equivocation, which a leaf can prove, giving the signer's stake to its counterparty.
Stack limit: 1,000 items including the witness; a signed byte costs four (two digits and two chain values), so a rule can re-reveal only a few hundred signed bytes. Hence one key per field: a rule re-reveals only the fields it reads. (The 8-ary halt_exit blew the stack when it re-revealed all of move 1.)
Nothing about the search's state is signed: a rule re-reveals the signatures it reads, which are public once posted, and derives what it needs, as BitVMX's own scripts do.
Both gadgets read b this way; under BABE the hub also signs b with a one-time 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DEEP DIVE. Paying b. When Alice wins, the payout must send her b, a value she chose at claim time. But the payout is pre-signed, so its amounts are fixed, and Script can't compute an amount. One tx per possible b is too many.
So, as for numeric DLCs, decompose b in binary: for a unit u and K bits (2^K u &gt; V_max), output i holds u·2^i with three leaves: Alice's (after delay δ) if her one-time signature on b (word 41) has bit i set; the hub's if it's clear; equiv_b for the hub if she signed two values of b.
Since b is under a one-time key, the bits she can claim are those of the single value she signed, and they sum to b; the hub takes the rest. Her leaf waits δ so the hub can show an equivocation first.
b = 9: she takes outputs 0 and 3. With V_max = 0.1 BTC and u = 1000 sats, K = 14; each output's spend ~300 vB, swept in one tx per party. As built, the unit starts at the dust limit: b rounded down to 512 sats on the dispute path. The cooperative fold pays exact sats.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What a BitVMX dispute costs, as mined on Mutinynet in October 2026 (contracts 1001-1006), with the current 51-word input.
The cooperative fold: 193 vB. That's the normal case (a MuSig2 key path would make it ~140).
The hub vanished: escalate, inputs, a fee split, the hub's timeout, the payout's sweep: 23 kvB in 5 transactions.
A false claim disproved (an exit-code lie): 100 kvB, 23 transactions.
A true claim refused and played to the end: about 120 kvB, 23 transactions. Most of it Alice's rounds of hashes (64 kvB) and the last step's proof (25 kvB).
A lie about a memory read, disproved through a 66-hop path: 200 kvB, 25 transactions; at the jump list's 86-hop maximum about 212.
At 10 sat/vB: 1.2M sats for the true-claim dispute, 2M with a read; paid by the loser's reserve.
Wall clock: on Mutinynet a hostile hub played to the payout, Alice's side run by a tower: 75 minutes from the tower's start. On mainnet the move windows set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contract reserve: a Lightning person will recognise this. Lightning's penalty only deters publishing a revoked state if the cheat has something to lose; hence the channel reserve.
Without reserves, same hole on both sides, though not where you'd first look:
- What Alice risks by a false claim isn't her deposit, it's her honest outcome: the b she could actually prove. Once she's spent her tokens that's nothing, and a claim of V_max is a free option on the hub being offline. She escalates; if the hub answers she stops and loses by timeout what she wouldn't have had anyway.
- The hub makes no claims; losing a dispute costs it only fees. So it could refuse a valid withdrawal and hope Alice can't play the search in time.
So what matters is what each side loses by losing a dispute. A reserve on each side that only a lost dispute moves.
Sizing: a probe that succeeds with probability p (hub offline) gains up to V_max − b and otherwise costs r_A. Unprofitable when (1−p) r_A &gt; p (V_max − b): with r_A = m(V_max − b), for every p &lt; m/(1+m). m = 1% deters only probes with &lt; 1% chance; m = 1, less than even odds. Where to sit on that curve depends on what the parties know of each other.
A floor in any case: each reserve ≥ the other side's worst-case dispute fees: the floors, 197,356 sats under BitVMX at 1 sat/vB (2M at 10 sat/vB). The binding cost falls on the hub: a user holding 50k sats costs it about as much locked capital as one holding 2M. So under BitVMX the design suits balances from about half a million sats, comfortably a few million. Under BABE (next part) the floor falls about 10x: from about 50k sats.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BABE (Garg, Kolonelos, Sergeevitch, Sridhar, Tse; ePrint 2026/065, revised Oct 2026): settles a Groth16 proof in three transactions using witness encryption plus a small garbled circuit.
Groth16's check is e(π1, π2) + e(π3, δ) = T. Witness encryption for relations linear in the witness is simple: the verifier publishes r times the public elements, and a holder of a valid witness can compute rT, which unmasks a message. The check isn't linear because of e(π1, π2). BABE's trick: supply rπ1 by two-party computation once π1 is known, via a small garbled circuit with r inside.
- Setup: the hub (BABE's verifier) picks r and a secret msg, publishes the WE ciphertext (480 bytes) and H(msg) in a hashlock, and garbles the circuit: 22 MiB per instance, 175 ms to make.
- Assert: Alice posts π1 under a Lamport signature (508 bits): 9.2 kvB.
- ChallengeAssert: to contest, the hub posts the circuit's input labels for exactly those bits (input labels ARE a Lamport signature of the input); 17.4 kvB.
- Alice evaluates, gets rπ1, completes the decryption with π2, π3, and if the proof is valid, posts msg: WronglyChallenged, 149 vB, blocking the hub's Failure. Unchallenged, she's paid after a timelock anyway.
A hub that garbles wrongly (so she can never decrypt) is caught by cut-and-choose: e.g. 78 tables, Alice opens 68 and keeps 10. The labels are secret-shared across the tables (verifiable secret sharing, as in Eagen's Glock: adaptor signatures release the one missing share on chain), so one release unlocks all ten, and the on-chain cost doesn't grow with the number kept. BABE's own baseline is 2,268 tables with 4 kept, plus "soldering" (a SNARK, ~12 min) to put one label set on chain: our fallback.
For bridges, the two-party shape is a limitation (a permissioned challenger). For Lichen it's the design: one claimant, one challenger, both present at opening. One-shot: an instance settles one claim, and a contract has at most one withdrawal.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obstacle, and what we propose (Delving Bitcoin, "Variable payout amounts for BABE as applied to Lichen", Oct 2026; and the BABE companion paper).
BABE's ciphertext is built from T, which contains e(L, γ), the combination of the public inputs. So the whole public input is fixed when the hub garbles. For RISC Zero that input is the claim digest, over the image id and the journal. Under BitVMX the journal is b || c || D: setup would fix b, which Alice chooses only when she withdraws.
Ways round it we considered: supplying rL per bit (needs a custom Groth16 wrap with its own setup); deferred binding at the crypto layer (GOAT's researchers: a ~200M-gate garbled circuit); one instance per digit value (60 setups per contract); refreshing per balance change (channels only); setting up only at withdrawal (rejected: a hub declining leaves Alice uncollateralised).
Ours: move b into the witness and have the hub authenticate it.
1. Alice WOTS-signs b on chain (request).
2. The hub WOTS-signs the same b with a one-time key whose digest is in the journal. Script checks digit by digit that the two signatures carry the same value. If the hub stays silent, Alice's timeout pays her.
3. Alice's guest checks the hub's signature on b, as well as the withdrawal as now. So the b proved is the b paid.
Journal becomes c || D || H(pk_H): the same for every withdrawal from this contract. BABE's cryptography is unchanged. The security argument is a sketch: it needs knowledge soundness through Groth16, RISC Zero's STARK and the 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DEEP DIVE (droppable). The BABE dispute's transactions (BABE_DISPUTE_PLAN.md; sizes estimated).
1 request (Alice, before T_close): her WOTS signature on b, ~0.4 kvB. If the hub never responds within w_H: request_timeout pays her b, unverified, through the bit outputs (the hub is gone). ~3.8 kvB all in for a vanished hub, vs 23 kvB under BitVMX.
2 respond (hub): its signature on the same b, ~0.6 kvB.
3 assert (Alice): π1, Lamport-signed, 9.24 kvB. Its deadline can be tied to T_close instead of a short window: a late assert only delays a payout the hub owes anyway. If she never asserts, the hub takes the contract.
4 challenge_assert (hub, within Δ2): the labels, ~17.4 kvB: one set, with secret sharing (its on-chain form not yet designed) or soldering as the fallback. If it doesn't challenge, success pays Alice.
5 wrongly_challenged (Alice, within Δ1): msg, 149 vB. If she can't decrypt, failure: the hub takes everything.
6 the payout's bit outputs, as today.
About 9 pre-signed transactions per contract against 141. Alice acts about 4 times against about 13; only wrongly_challenged is under real time pressure, and it's tiny and mechanical: tower-friendly. No read-lie branch: the whole check is inside the garbled circuit and the WE, so BitVMX's worst case (a ~200 kvB read dispute) has no counterpart.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two gadgets side by side (main paper Table "gadgets"; BABE companion §7). BitVMX column measured; BABE column estimated from BABE's published measurements (the revised paper's, which are larger than January's) plus lichen's.
- Hub vanished: ~6x better, but most of that comes from not publishing the input words; BitVMX's own "inputs on demand" would get close, so don't credit BABE alone.
- A hostile hub, played out: ~4x (31 vs 120 kvB). Worst case overall ~6x (BitVMX's read dispute has no BABE counterpart).
- Time: a hostile hub stretches BitVMX to ~430 blocks with the paper's windows (10 w_H + w_P), BABE to w_H + Δ2 + Δ1 ≈ 170 blocks.
- Setup: ~40 s per contract with secret-shared labels (next slide), ~220 MiB stored by Alice.
- Reserves: what each side's reserve must cover falls ~10x: the hub's per user ~2M → ~125k sats at 10 sat/vB. "Suits balances from half a million sats" becomes ~50k.
- Watchtowers: under BitVMX a tower holds her one-time keys (it could post a wrong move); under BABE it holds only moves she has already signed: keyless, any number of them (slide on towers, next part).
- Capacity: Flood &amp; Loot in lichen's form: with N contracts, every move due in a window must fit it; compared fairly by a dispute's total length. BitVMX: 3,300 contracts with a week-long dispute as built, 8,350 with a window per move. BABE: ~56,000 with the challenge at one label set (secret sharing, or soldering as the fallback); ~24,000 if four label sets had to go on chain. I say 10k-50k as a conservative range, because I don't know where a real operator is bottlenecked first (setup, storage, liquidity). Don't overclaim this.
The full table (BitVMX measured | BABE estimated): the hub vanished, Alice's exit: 23 kvB, 5 txs | ~4 kvB. A true claim refused, played out: ~120 kvB, 23 txs | ~31 kvB, 6 txs. Worst case: ~200 kvB (a read lie) | ~31 kvB. A hostile hub can stretch it to: ~430 blocks (3 days) | ~170 blocks (~1.2 days). Pre-signed per contract: 141 | ~9. Setup per contract: signing only | ~40 s, ~220 MiB kept by Alice. The hub's reserve per user at 10 sat/vB: ~2M | ~125k sats. Watchtowers: trusted with her one-time keys | keyless, 1-of-n. Contracts per hub, a week-long dispute: 3,300-8,350 | 10k-50k (conservative).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What BABE costs instead: setup, per contract, at opening.
The route we intend: cut-and-choose with verifiable secret sharing of the labels, the technique of Eagen's Glock (ePrint 2025/1485, §3.4), which BABE's paper (§9.4) adopts. Each input label is split into shares across the tables with a threshold; opening tables at setup gives Alice all but one share of each, and the hub's on-chain authentication (adaptor signatures, pre-signed, costing nothing extra on chain) releases the last. So one release unlocks every kept table: the on-chain cost no longer grows with the number kept, and we can keep more tables and open fewer.
BABE's figures at (78 tables, 10 kept): ~33 s of secret-sharing overhead plus garbling under a second: ~40 s per contract, both roles, ~1 GB peak memory. Alice stores the kept garbled tables: 10 x ~22 MiB, ~220 MiB per contract. Duty-Free Bits (ePrint 2026/476) reports a 45x smaller encoding: unchecked for us, but it could shrink that a lot. Compute costs more than disk and bandwidth.
A hub opening 10,000 contracts: ~110 laptop-hours, in parallel, again at each renewal.
Caveat: BABE's paper has no on-chain design for the secret-sharing route yet. The fallback is BABE's own baseline: 2,268 tables with 4 kept, and "soldering", a SNARK (SP1) proving the kept tables' labels differ from a base table's by published XOR offsets, so one label set goes on chain: +745 s per contract (~14 min with cut-and-choose), ~90 MiB stored.
The point: the cost moves off chain and to opening time, which is the right place for a contract that is rarely disputed.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Scale.
Capital first: the hub locks V_max − d + r_H per user until T_close, and r_H can't go below the other side's worst-case dispute fees. Under BitVMX that floor (~197k sats at 1 sat/vB, ~2M at 10) dominates small balances; under BABE it falls about 10x.
Mass exit, two cases:
- The hub gone: nobody is hostile, each exit has until T_close, staggered expiries spread the load. ~23 kvB each under BitVMX (43 a block), ~4 kvB under BABE (~260 a block).
- Someone hostile: Lightning's Flood &amp; Loot in lichen's form. A hostile hub delays its replies to bunch everyone's moves into one window; hostile users choose when to escalate. Making a defender miss a move costs about the same for one victim as for many, so it pays once N·s &gt; w · 1 MvB. Compared by a dispute's total length: BitVMX holds 3,300 contracts with a week-long dispute (8,350 with a window per move); BABE 10k-50k, my conservative range.
Mitigations: staggered T_close, windows sized per move, and many hubs (cross-hub payments are possible).
L2 throughput is a separate question, the L2's own (below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user's pain point: watchtowers. In any dispute Alice must make her moves in time; a laptop that sleeps or travels will miss one, and a missed move loses the dispute and her reserve. Lightning's answer is a watchtower.
Under BABE (our intention; designed, not built): Alice moves about 4 times: request, assert (any time before T_close), and the unlock. Only the unlock races a window, and it's 149 vB, computed from public data plus the garbled tables she stores.
Keyless towers: once her proof exists, each of her moves is fixed: b and π1 already signed, the unlock a deterministic computation. So she hands a tower the signed moves and the tables. It holds no key, so it can't post a wrong move; at worst it fails to post. So use any number of them: Lightning's 1-of-n. Caveats: the tower holds the ~220 MiB of tables; and in the exit design's reversed game (below the line), Alice is the challenger, a heavier windowed move (~17.4 kvB).
Background, BitVMX (built): 21 moves, each in a window, and each move is her commitment to a hash from her trace, which depends on the hub's earlier choices, so it can't be signed in advance. The options were: (1) give a tower her one-time keys: it could post a wrong move and lose her money; (2) commit to the trace (a Merkle root over every step hash; moves are openings anyone can produce): keyless, but checking a Merkle path in Script needs OP_CAT to be cheap; (3) her own machine for a day: only she starts a dispute, so a rented container started when the hub refuses, deleted after.
Built: lichen-tower, option 3. Alice hands it a package (export-dispute) with that contract's one-time secrets and its fee budget's key, never her wallet key: at worst it loses that one dispute. It proves, wraps, escalates, plays every move and stops at the payout, which she sweeps later. Mutinynet: payout 75 minutes after it started, against a hub disputing a true claim. x86 Linux, 4 vCPUs, 16 GB: a few dollars a day rented.
Inside a Lightning channel, revocation needs watching all the time anyway.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DEEP DIVE. What happens when something goes wrong, in terms that fit either gadget.
- The hub vanishes: Alice's claim stands by timeout: b and both reserves.
- The hub refuses a valid claim: the gadget upholds her proof: b and both reserves. (BABE: she unlocks the secret with her proof. BitVMX: the search, and she proves the last step.)
- A false claim: a return she never made, or a proof of another program, for another contract's memo, or against another L2 (D): no valid proof exists, and the hub takes everything. (BABE: c and D are fixed in the statement at setup, so such a proof simply isn't valid; she can't unlock, and the hub's failure path takes it. BitVMX: the input-word checks before any search, or halt_exit; a read lie is caught through the jump list, see the appendix.)
- Alice probes, then gives up: she loses by timeout: her reserve goes to the hub.
- Alice vanishes until T_close: the default; her reserve back, her tokens stay as credit.
- The sequencer censors, forks or vanishes: the L2's problem: below the line (anchoring; the exit design).
Not on the slide: Alice signs two values of b: equivocation, and the hub takes the bit outputs (equiv_b). Under BABE, a hub that garbles dishonestly is caught by cut-and-choose at opening. Either side forcing a dispute just to cause trouble: the outcome is unchanged, and the loser's reserve covers the winner's fees.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Against BitVM bridges (paper's table, condensed). Closest relatives: BitVM2 bridges and Union (Rootstock, on BitVMX, by BitVMX's authors). All three release bitcoin against a claim about a program's execution, settled by fraud proof, no consensus change, and all inherit the assumptions of a side system they don't secure. They differ in who the parties are, and most of the rest follows.
Bridges pool users' bitcoin; a pool for unknown users must be released by transactions someone signs in advance. A lichen contract isn't pooled: two parties, both present at opening.
BitVM2 dispute: one round, the operator asserts the verifier's intermediate values, a challenger reveals one failing chunk; 42 blocks. Union: BitVMX search, 4-ary, about 270 kvB at worst, plus a nested game for a heavier chain. Lichen: BitVMX 8-ary with a jump list: 23 txs, ~120 kvB; a read 2 more (~200 kvB). Under BABE, est. ~6 txs, ~31 kvB. (Bridges' figures are their authors' estimates; ours measured.)
Splitting the pool has its own price: the hub's locked liquidity, a token that is bitcoin only within each cap, an expiry, and a user who must take part in her own dispute.
The one-liner: "The bridges ask their users to trust one signer at setup and one challenger afterwards, and to be present for none of it; lichen asks them to trust no one, but to be present for their own disputes."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Against ecash and others.
Ecash (Cashu, Fedimint): the mint holds the coins and can rug redemptions; supply is unprovable (blind issuance hides inflation); privacy is excellent (bearer notes, unlinkable issuance and redemption). Lichen removes the mint's power to take the funds within each user's cap, at the price of the hub's locked liquidity. The hub can print but can't steal: every redemption is against its own collateral. And enforced redemption needs provable supply, which is why the L2 must eventually be a validity L2, not a blind mint.
Ark: a shared tree of outputs with an operator and an expiry; a lichen contract is per user. Both ask users to act before expiry. Ark holdings are direct claims on bitcoin; lichen's are the hub's tokens, enforceable within the cap, on a programmable ledger.
Payment pools: every member signs each update, and unilateral exit needs a covenant or an exponential tree; a lichen transfer needs only its sender, and exit needs no consensus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THE LINE. Everything so far is Lichen: a contract per user with a cap, the hub's tokens, and the verification gadget that enforces a withdrawal on Bitcoin. That's the protocol, and the gadget is its core technology.
Everything after this is NOT Lichen. It's one L2 you could put on top: the one we built in the same repo, to show it can be done. Designing the L2 is orthogonal to Lichen's mechanism. Someone else could put a completely different L2 on the same contracts and gadget, by writing a different withdrawal program.
The only thing that crosses the line is the withdrawal statement: Lichen asks "was b returned to the hub with memo c, in deployment D?", and the L2 has to make the answer trustworthy.
But: I do want to show how close we've come to a fully trustless L2 inside the project. Remember the four properties from the start (validity, finality, inclusion, data availability): that's the scorecard we'll end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Our L2, at a glance. The sequencer is run by the hub's operator, with one key. It orders transactions into blocks every few seconds and signs each new state root ("seals" it).
One Merkle tree of notes, two kinds: transparent notes (the hub's mints, your deposit's tokens; and returns to the hub, a withdrawal's first step) and shielded notes, of which only a hash is public.
Three kinds of proof, all RISC Zero:
- spend: made by the sender on her own machine for every shielded transaction; shows the notes spent exist, are hers and unspent, and the amounts balance. The sequencer checks it without learning the notes.
- chain: made by the sequencer's prover at every sealed height; this block is valid and so was the history before it (recursive).
- withdrawal: made by the user (or her tower) only when the hub refuses; the return is in the ledger under a root the chain proof ends at, anchored on Bitcoin.
The sequencer orders; it can't forge. Next: privacy, validity, finality, then what's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Shielded notes: built (and demonstrated on Mutinynet). Zcash-style, inside one hub's L2.
Hidden from everyone, the sequencer and the hub included: who pays whom and how much inside the pool; your balance; which note a spend uses (a spend reveals a nullifier, unlinkable to the note's commitment without the owner's key: whoever paid you can't see when you spend it).
Your wallet learns about payments by downloading every new shielded output and trial-decrypting; it builds its own Merkle paths, and never asks the sequencer about a note.
Public: a transaction's shape (how many notes in and out), and timing and network metadata to the sequencer (no Tor integration). The hub necessarily knows your deposit and your withdrawal: it's its money.
Crypto: SHA-256 commitments, amounts encrypted to the recipient (ECDH, ChaCha20-Poly1305). RISC Zero aims for perfect zero knowledge but hasn't proved it: a strong expectation, not a theorem.
Proving on an 8-core Mac: shield ~6 s, pay ~13 s, return 15-30 s; ~1.5 GB of memory a payment. Hardware signers aren't possible: the right to spend is knowledge of a key inside a proof.
vs ecash: weaker unlinkability at the edges, but no custody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Validity: every block proved, recursively. Why it's needed: with transparent notes anyone can audit the sequencer. With shielded notes nobody can, so instead every block proves itself.
The recursion trick: proof(h) proves two things: that proof(h-1) verifies, and that block h is valid. So every step proves a statement of the same size: verify one fixed-size receipt, plus one block. A STARK is succinct but not constant: a single proof of the whole history from genesis would grow with it. Proving the same-sized statement at every height makes it constant: the proof at block 10 million is the same size, and as cheap to check, as at block 10.
The payoff: the withdrawal proof verifies one receipt, the chain proof at its height, whatever the history's length. So a dispute on Bitcoin never gets dearer as the L2 ages.
What it buys: a withdrawal disputed on Bitcoin must carry the chain proof at its height, so nobody can win a dispute with a note no one paid for, the sequencer included. The hub holds a cooperative withdrawal to the same standard: before folding it checks the statement natively, with the chain proof.
The cost, and throughput: proving is the sequencer's job, each transaction proved once. Measured (SHIELDED_PLAN.md): ~23 s of sequencer proving per transaction on one 8-core machine, almost all of it recursion overhead (compressing the user's spend receipt 9 s, resolving it 14 s); the payment's own logic is ~46k cycles. Plus ~15-30 s per block. That's CPU only, in Docker on a Mac: no GPU (out of scope so far), untuned. Today blocks are proved one after another, so one laptop keeps up with ~100 transactions an hour; but the block statement commits (i, SR_i, SR_i+1), so blocks can be proved in parallel on many machines and chained after (not built). So throughput is a hardware budget, not a protocol limit: roughly a cent or less of cloud compute per transaction (my estimate, not measured). No target figure: we don't know how far GPUs, parallel blocks and tuning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Valid is not unique. A proof shows a history is valid, not that it's the only one the sequencer signed. Under one key it can sign two histories that split at some height, each valid:
- The receiver robbed (a double spend): Alice pays Bob in history A and returns the same money to the hub in history B; the sequencer continues only B. Needs only the payer and the sequencer; the hub never notices.
- The hub robbed (inflation through a fork): both branches served, Alice withdraws from B and Bob from A. Each contract holds its own cap, so both are paid, out of the hub's collateral. The chain proof stops inflation within one history, not across two.
Detection exists already: wallets and the hub keep every root they've checked, and refuse to continue if shown a second root at a height (evidence anyone can check with the sequencer's key). But detection isn't prevention.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Finality: anchor the history on Bitcoin. Built (branch anchor), trialled on Mutinynet.
The seal chain: the deployment's genesis names an outpoint, the first seal (P2TR, the sequencer's key). Each anchor transaction spends the current seal, creates the next, and has an OP_RETURN committing a hash of the whole history up to a sealed height (hist_h = H(hist_{h-1} || root_h)). Bitcoin lets the seal be spent once, so there is one chain of anchors (single-use seals, Peter Todd).
But a chain of seals is linear; the roots it commits need not be. So anchors go inside the history: once an anchor confirms, the sequencer records it on the L2 (the transaction, its Merkle path, the headers), and the chain proof checks it. A history forked from the anchored one can hold no anchor after the fork point.
The withdrawal statement then requires: the return under an anchored root, and Bitcoin headers on top of the anchor's block with at least 10 blocks' work, measured against a checkpoint fixed when the contract opened (in D; the guest bounds each target by the checkpoint's times 4). Forging one means mining a branch of Bitcoin that long; and the hub folds only at the same depth.
Costs: one anchor of 269 vB per Bitcoin block at most, only when something changed. A withdrawal waits for the anchor and 10 blocks: about two hours on mainnet. In the withdrawal guest, anchoring cost ~60k cycles.
Receivers: wallets show what's sealed, anchored, and final (anchored and 10 deep), checking each anchor on Bitcoin themselves. In the demo a payment is final ~9 s after it's sealed (a block a second).
Caveat: on regtest and Mutinynet (a signet) the proof of work is negligible: they show the mechanics, not the security.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What's left: a hostile operator. Everything from here is designed, not built (EXIT_PLAN.md; the "exit" explainer).
Suppose the hub and the sequencer are one operator, which is the natural deployment. Whatever isn't withdrawn by T_close goes to the hub by the default. So it profits from not including your return. It might: censor your return; stop sealing or anchoring; withhold the data you need to prove anything; or simply vanish.
Today's withdrawal starts with a return on the L2, which needs the sequencer. Each of these blocks it. (Anchoring stops rewrites; it doesn't force inclusion.)
In plain words: today, to get your money out you first hand your tokens back on the L2, and only the operator can put that in. The exit is a way out that doesn't need the operator to do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idea: claim from the past, answered with something real.
Alice claims from a state S of the L2 that's already anchored on Bitcoin: "at S, these notes of mine were unspent; pay me b." She needs no help from the operator, only data she already holds: her exit kit.
The exit kit, for some anchored S: the chain proof at S's height; each of her notes' Merkle paths in the commitment tree at S; each nullifier's non-membership proof in the spent set at S. A kit never goes stale: the tree only grows, so a path stays valid, and a nullifier absent at S stays absent at S. She fetches a new one only after she spends or receives. If the operator stops serving data, her last kit still works.
Her exit proof derives each nullifier from the note and her key (so they're the real ones), checks paths, non-membership and S's anchoring, and outputs b || c || D || E, where E = H(c || h_S || SR_S || nullifiers). She posts the nullifiers with her claim (about 1 KB a note): the operator can't compute them without her key.
The operator gets one answer, a counter: "one of those notes was spent after S." That's the only way a claim from the past can be wrong. A nullifier enters the spent set in only two ways: a spend, which needs her keys (the chain proof checks every spend's authority), or an exit record, which must carry the owner's exit proof. Her own contract's return and exit record are excluded. The counter guest takes a later anchored state S' 10 deep, and proves the insertion; ~20 minutes, due within a counter window (~18 blocks on mainnet).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DEEP DIVE (droppable). Why a counter exists only for a real spend, and the cutoff.
Alice has signed other transactions too, and the operator may hold some of them unsealed. If a counter could cite anything sealed during the counter window, the operator could seal one after she has committed to her claim and take her contract. So a counter may cite only an insertion anchored at least a few blocks before her escalation confirmed; the counter proves that height from Bitcoin itself, so neither side chooses it. Everything a counter can use was already final on Bitcoin when she claimed.
History can't be rewritten either: each anchor spends the previous one's output, so S and S' are both in the one anchored history. If Alice hasn't spent since S, a counter would need a spend she never made, in a history the operator can't change.
Why c is inside E: the exclusions name a contract, so the counter must be pinned to hers; otherwise the operator could cite her genuine exit record while excluding for some other contract.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On chain: the gadget in one of two places. Back to the black box from Part 3.
Escalate: Alice spends the contract output with her claim: her proof and journal, and E's preimage (nullifiers, h_S, SR_S), under her one-time signatures. It must confirm by T_close; once it does, the default can't happen.
The counter window: for W_c blocks the operator may open the counter game: one instance of the gadget with roles reversed, the operator claiming its counter and Alice challenging. First, Script checks the counter's E and D equal those on chain from her escalation; a mismatch loses at once.
- Counter holds: Alice spent after S; the operator takes the contract, as from any false claim.
- Counter fails: Alice is paid at once, and her own game is never played. Safe for the hub because a counter is always its choice.
Alice's game, if there's no counter: a second instance, Alice claiming, the operator challenging. Her proof holds, or the operator misses a window (it vanished): she's paid b and the reserves. It fails: the operator takes the contract.
Exactly one game runs under any play. Both games are pre-signed at opening: the gadget is never asked to do anything new. The reserve needn't double: only one game's fees are ever paid.
The fold stays open throughout: a rational operator checks her proof in milliseconds and signs the cooperative payout instead.
Under BABE: a role-reversed game means Alice garbles for the hub too, so setup doubles. An alternative single game (Alice's program verifies both proofs) fits BitVMX but not obviously BABE's fixed statement.
The point for the talk: the L2's hardest problem needed nothing new from Lichen: a claimant, a challenger, a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The one substantial gap: data availability. With the cutoff, the exit is safe exactly when Alice can read the anchored data she needs. It affects senders as well as receivers.
The consolidation attack: Alice merges her notes into one new note. The operator seals that and withholds the new note's data. Her old notes are now countered (she really did spend them), and the new one has no kit. Any spend that leaves her with change works the same way.
Options (EXIT_PLAN.md lists them, most as rules about what a counter must show):
- Sender acknowledgment (the leading one): a spend can counter Alice only once she has signed that she holds its data; its outputs stay locked until then.
- Publish each batch's nullifiers and new commitments on Bitcoin: about 24 vB per L2 transaction. Real DA, at a real cost.
- A data committee whose signatures the anchors need.
Known names for these ideas: sender acknowledgment is after "adamantium" (Avihu Levy), where every user signs the state roots whose data she holds and is withdrawn to the parent chain if she doesn't; ours: only a sender signs, only for her own spends, and silence is safe. Data on Bitcoin is a rollup, trimmed to what an exit needs (~24 vB a transaction, against ~113-659 WU for full rollup data); "volition" (StarkWare) is the per-transaction choice. The committee is a "validium", enforced here by a threshold (FROST) seal key, so no anchor without a quorum. All surveyed in John Light's "Validity Rollups on Bitcoin".
Also open: the sequencer is one key, not distributed (signing two histories is detectable, not yet penalised); a stopped sequencer as a fact on Bitcoin (a "freeze") is a further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Smart contracts: a different lichen. The dispute machinery doesn't care what the L2 is. It only ever runs the Groth16 verifier; the only thing the hub and the user agree on is the withdrawal statement's image id: "a note to the hub with memo c exists under a root I accept".
So another hub can run a different L2: an account-based or VM-based ledger (a zkVM-proved state machine running contracts), as long as its state root can attest a return to the hub. Exchanges, auctions, contracts among the users: things that need shared state with a total order, which channels alone can't give you.
What changes is the guest (and its cost in cycles), never the on-chain contract.
Each lichen is one hub's token, so a programmable lichen and a private lichen are separate L2s, unless hubs set up clearing lines between them.
Below the line, as an alternative L2: the point is that the line holds.
Speculative: no code for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Back to the four properties from the start, which Lichen deliberately leaves to the L2. For the L2 we built:
- Validity: built. Every block proved recursively; every withdrawal, cooperative or disputed, carries the proof.
- Finality: built. The history anchored on Bitcoin by single-use seals; withdrawals need 10 blocks' work on the anchor.
- Inclusion: designed. Exit from anchored state with the operator's counter; censoring, stopping or vanishing no longer blocks a withdrawal.
- Data availability: open. Sender acknowledgment is the leading option; data on Bitcoin at ~24 vB a transaction is the expensive certain one.
So: one gap away from an L2 where, within your cap, you trust nobody, not the hub, not the sequencer, for honesty or liveness. And all of it sits on the same Lichen contract and gadget.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 demo] Switch to the browser: the live demo, on regtest, each pane in its own window (/alice, /bob, /ledger, /hub). Run order: (1) Alice and Bob open contracts (2M sats deposited, cap ~16.8M); each deposit minted and shielded. (2) Alice pays Bob: a shielded payment proved for real on the laptop, ~15-25 s. (3) The ledger pane: the deposits and withdrawals in full, but for the payment only nullifiers, commitments and a proof: no amounts, no parties. The chain prover proving each height a little behind. (4) Each pane showing how final each note is: sealed, anchored, final. (5) Bob withdraws cooperatively: one fold transaction. (6) Switch the hub to refuse withdrawals; Alice withdraws; the dispute plays out move by move (mock statement, ~a minute or two). (7) Alice is paid via the bit outputs plus both reserves.
Unaudited, demonstration code: don't use it with real money. Repos (lichen, ln-gap) are on the Questions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Leave this up: links to the papers (main paper v0.2, BitVMX and BABE companions) and both repos.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Questions: only if someone asks. BitVMX-specific detail, kept out of the talk because we then argue for a different gadget.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APPENDIX. Reads. BitVMX's step hash covers what a step writes, not what it reads: a read's value is whatever was last written to its address. So Alice could claim a false value for a read, naming a plausible step as its last write, and execute the instruction faithfully on it. Her chain diverges at that step, the search finds it, and her proof passes. (An actual soundness gap we found in our earlier ladder.)
BitVMX catches this with a second search for the read's last write, as long again as the first: 59 → 119 depths in our old binary ladder.
Instead: an authenticated jump list (Lerner, "Latest innovations in BitVMX", June 2024): h(i) = BLAKE3(h(i−1) || h(jump(i)) || write_i || i), jump(i) an earlier step chosen by the step number alone, so any step reaches any earlier one in a few times log2 n hops (at most 86 for 2^29 steps, ~52 on average).
To show a false read, the hub posts the hashes along a path from the agreed h(t) back to the last write, plus the write's preimage; its verdict wins if the write contradicts Alice's read. Alice, holding the true history to t, may challenge any hop she finds false; the hub must reveal that step's preimage, which must hash correctly and link back; a forged path loses at its first false hop.
The same machinery settles a lie about the disputed step's own long-jump hash.
On chain: 86 hashes = 1,720 signed bytes, doesn't fit one input's stack (~250). So posted in chunks, one per input of one transaction: path_split makes eight carriers, combine_k spends k of them. A read adds 3-4 transactions instead of a whole second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APPENDIX. Fees, without TRUC.
A link of the dispute chain (escalation, a move) must keep its txid, since the next link was signed against it: nothing can be added. So it's an ordinary v2 transaction paying a floor of 1 sat/vB out of the contract (so it relays alone), with an anchor only its poster can spend (key-path P2TR to the poster's payment key, not P2A); the poster tops up with a CPFP child.
The opponent's next move waits a block after the link confirms (post carries 1 OP_CSV), so nothing but the poster's child can sit on an unconfirmed link: the challenge-response happens on the chain, not in the mempool, and TRUC's pinning concerns have no handle here.
Why not TRUC: its 10 kvB cap. The 8-ary escalation is 9-12 kvB and a path's chunks up to 93 kvB. v2 gets policy's 100 kvB.
Floors are sized as if each leaf sat at its tree's greatest depth, so they're a property of the statement, fixed before any contract opens: 197,356 sats in the deepest dispute on the Groth16 verifier at 1 sat/vB (half of it the path's combine). They come out of the loser's reserve.
Terminal transactions (timeout, proof, default) are signed ALL|ANYONECANPAY: the broadcaster adds a fee coin, feerate chosen at broadcast. Open item: those can be pinned through outputs spendable before confirmation; 1 OP_CSV on those outputs, as in anchor channels, would close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BitVMX's overhead, and what we did about it. Everything here was measured on regtest with mainnet relay policy, with the real Groth16 verifier.
- Arity: binary search over 2^29 = 29 rounds, 59-60 transactions, ~380 blocks at w = 12. 8-ary: 10 rounds, 22 transactions, ~140 blocks. Bytes go up a bit (Alice posts 7 hashes a round: 100 → 120 kvB) but transactions and wall-clock fall by ~3x.
- Reads: BitVMX's second search would double the depths (119 in the binary ladder). The jump list: 3-4 more txs, only when a read is actually disputed.
- Relay: TRUC's 10 kvB cap made the 8-ary escalation impossible; v2 links with poster-only anchors and CSV 1 allow 100 kvB.
- Script's stack: one key per field.
- The honest hub: emulating 478M steps takes ~1 min; checking the Groth16 proof natively takes 1.5 ms, so an honest hub concedes a true claim without playing at all. That's the real reason disputes are rare: the hub knows instantly it would lose.
- The escalation carries only the input words the checks read; the rest follow in "inputs".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1.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slideLayout" Target="../slideLayouts/slideLayout1.xml"/><Relationship Id="rId6"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1.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slideLayout" Target="../slideLayouts/slideLayout1.xml"/><Relationship Id="rId5"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1.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slideLayout" Target="../slideLayouts/slideLayout1.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png"/><Relationship Id="rId3" Type="http://schemas.openxmlformats.org/officeDocument/2006/relationships/image" Target="../media/image-49-3.png"/><Relationship Id="rId4" Type="http://schemas.openxmlformats.org/officeDocument/2006/relationships/slideLayout" Target="../slideLayouts/slideLayout1.xml"/><Relationship Id="rId5"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image" Target="../media/image-50-3.png"/><Relationship Id="rId4" Type="http://schemas.openxmlformats.org/officeDocument/2006/relationships/image" Target="../media/image-50-4.png"/><Relationship Id="rId5" Type="http://schemas.openxmlformats.org/officeDocument/2006/relationships/slideLayout" Target="../slideLayouts/slideLayout1.xml"/><Relationship Id="rId6"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png"/><Relationship Id="rId3" Type="http://schemas.openxmlformats.org/officeDocument/2006/relationships/image" Target="../media/image-56-3.png"/><Relationship Id="rId4" Type="http://schemas.openxmlformats.org/officeDocument/2006/relationships/image" Target="../media/image-56-4.png"/><Relationship Id="rId5" Type="http://schemas.openxmlformats.org/officeDocument/2006/relationships/slideLayout" Target="../slideLayouts/slideLayout1.xml"/><Relationship Id="rId6"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image" Target="../media/image-58-2.png"/><Relationship Id="rId3" Type="http://schemas.openxmlformats.org/officeDocument/2006/relationships/image" Target="../media/image-58-3.png"/><Relationship Id="rId4" Type="http://schemas.openxmlformats.org/officeDocument/2006/relationships/slideLayout" Target="../slideLayouts/slideLayout1.xml"/><Relationship Id="rId5"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2E9"/>
        </a:solidFill>
      </p:bgPr>
    </p:bg>
    <p:spTree>
      <p:nvGrpSpPr>
        <p:cNvPr id="1" name=""/>
        <p:cNvGrpSpPr/>
        <p:nvPr/>
      </p:nvGrpSpPr>
      <p:grpSpPr>
        <a:xfrm>
          <a:off x="0" y="0"/>
          <a:ext cx="0" cy="0"/>
          <a:chOff x="0" y="0"/>
          <a:chExt cx="0" cy="0"/>
        </a:xfrm>
      </p:grpSpPr>
      <p:pic>
        <p:nvPicPr>
          <p:cNvPr id="3" name="Image 0" descr="/Users/waxwing/korea-pres/talk2/assets/photos/xanthoria-title.jpg">    </p:cNvPr>
          <p:cNvPicPr>
            <a:picLocks noChangeAspect="1"/>
          </p:cNvPicPr>
          <p:nvPr/>
        </p:nvPicPr>
        <p:blipFill>
          <a:blip r:embed="rId1"/>
          <a:stretch>
            <a:fillRect/>
          </a:stretch>
        </p:blipFill>
        <p:spPr>
          <a:xfrm>
            <a:off x="5394960" y="0"/>
            <a:ext cx="6796735" cy="6858000"/>
          </a:xfrm>
          <a:prstGeom prst="rect">
            <a:avLst/>
          </a:prstGeom>
        </p:spPr>
      </p:pic>
      <p:sp>
        <p:nvSpPr>
          <p:cNvPr id="4" name="Shape 0"/>
          <p:cNvSpPr/>
          <p:nvPr/>
        </p:nvSpPr>
        <p:spPr>
          <a:xfrm>
            <a:off x="5321808" y="0"/>
            <a:ext cx="73152" cy="6858000"/>
          </a:xfrm>
          <a:prstGeom prst="rect">
            <a:avLst/>
          </a:prstGeom>
          <a:solidFill>
            <a:srgbClr val="D4862A"/>
          </a:solidFill>
          <a:ln/>
        </p:spPr>
      </p:sp>
      <p:sp>
        <p:nvSpPr>
          <p:cNvPr id="5" name="Text 1"/>
          <p:cNvSpPr/>
          <p:nvPr/>
        </p:nvSpPr>
        <p:spPr>
          <a:xfrm>
            <a:off x="731520" y="1554480"/>
            <a:ext cx="4297680" cy="1280160"/>
          </a:xfrm>
          <a:prstGeom prst="rect">
            <a:avLst/>
          </a:prstGeom>
          <a:noFill/>
          <a:ln/>
        </p:spPr>
        <p:txBody>
          <a:bodyPr wrap="square" lIns="0" tIns="0" rIns="0" bIns="0" rtlCol="0" anchor="b"/>
          <a:lstStyle/>
          <a:p>
            <a:pPr indent="0" marL="0">
              <a:buNone/>
            </a:pPr>
            <a:r>
              <a:rPr lang="en-US" sz="6600" b="1" dirty="0">
                <a:solidFill>
                  <a:srgbClr val="1E2622"/>
                </a:solidFill>
                <a:latin typeface="Georgia" pitchFamily="34" charset="0"/>
                <a:ea typeface="Georgia" pitchFamily="34" charset="-122"/>
                <a:cs typeface="Georgia" pitchFamily="34" charset="-120"/>
              </a:rPr>
              <a:t>Lichen</a:t>
            </a:r>
            <a:endParaRPr lang="en-US" sz="6600" dirty="0"/>
          </a:p>
        </p:txBody>
      </p:sp>
      <p:sp>
        <p:nvSpPr>
          <p:cNvPr id="6" name="Text 2"/>
          <p:cNvSpPr/>
          <p:nvPr/>
        </p:nvSpPr>
        <p:spPr>
          <a:xfrm>
            <a:off x="731520" y="2971800"/>
            <a:ext cx="4297680" cy="1097280"/>
          </a:xfrm>
          <a:prstGeom prst="rect">
            <a:avLst/>
          </a:prstGeom>
          <a:noFill/>
          <a:ln/>
        </p:spPr>
        <p:txBody>
          <a:bodyPr wrap="square" lIns="0" tIns="0" rIns="0" bIns="0" rtlCol="0" anchor="ctr"/>
          <a:lstStyle/>
          <a:p>
            <a:pPr indent="0" marL="0">
              <a:buNone/>
            </a:pPr>
            <a:r>
              <a:rPr lang="en-US" sz="2600" dirty="0">
                <a:solidFill>
                  <a:srgbClr val="5E8C2F"/>
                </a:solidFill>
                <a:latin typeface="Georgia" pitchFamily="34" charset="0"/>
                <a:ea typeface="Georgia" pitchFamily="34" charset="-122"/>
                <a:cs typeface="Georgia" pitchFamily="34" charset="-120"/>
              </a:rPr>
              <a:t>L2s In CHannels,</a:t>
            </a:r>
            <a:endParaRPr lang="en-US" sz="2600" dirty="0"/>
          </a:p>
          <a:p>
            <a:pPr indent="0" marL="0">
              <a:buNone/>
            </a:pPr>
            <a:r>
              <a:rPr lang="en-US" sz="2600" dirty="0">
                <a:solidFill>
                  <a:srgbClr val="5E8C2F"/>
                </a:solidFill>
                <a:latin typeface="Georgia" pitchFamily="34" charset="0"/>
                <a:ea typeface="Georgia" pitchFamily="34" charset="-122"/>
                <a:cs typeface="Georgia" pitchFamily="34" charset="-120"/>
              </a:rPr>
              <a:t>ENforced by bitcoin</a:t>
            </a:r>
            <a:endParaRPr lang="en-US" sz="2600" dirty="0"/>
          </a:p>
        </p:txBody>
      </p:sp>
      <p:sp>
        <p:nvSpPr>
          <p:cNvPr id="7" name="Text 3"/>
          <p:cNvSpPr/>
          <p:nvPr/>
        </p:nvSpPr>
        <p:spPr>
          <a:xfrm>
            <a:off x="731520" y="4937760"/>
            <a:ext cx="4297680" cy="822960"/>
          </a:xfrm>
          <a:prstGeom prst="rect">
            <a:avLst/>
          </a:prstGeom>
          <a:noFill/>
          <a:ln/>
        </p:spPr>
        <p:txBody>
          <a:bodyPr wrap="square" lIns="0" tIns="0" rIns="0" bIns="0" rtlCol="0" anchor="ctr"/>
          <a:lstStyle/>
          <a:p>
            <a:pPr indent="0" marL="0">
              <a:buNone/>
            </a:pPr>
            <a:r>
              <a:rPr lang="en-US" sz="1700" dirty="0">
                <a:solidFill>
                  <a:srgbClr val="5F6862"/>
                </a:solidFill>
                <a:latin typeface="Arial" pitchFamily="34" charset="0"/>
                <a:ea typeface="Arial" pitchFamily="34" charset="-122"/>
                <a:cs typeface="Arial" pitchFamily="34" charset="-120"/>
              </a:rPr>
              <a:t>waxwing</a:t>
            </a:r>
            <a:endParaRPr lang="en-US" sz="1700" dirty="0"/>
          </a:p>
          <a:p>
            <a:pPr indent="0" marL="0">
              <a:buNone/>
            </a:pPr>
            <a:r>
              <a:rPr lang="en-US" sz="1700" dirty="0">
                <a:solidFill>
                  <a:srgbClr val="5F6862"/>
                </a:solidFill>
                <a:latin typeface="Arial" pitchFamily="34" charset="0"/>
                <a:ea typeface="Arial" pitchFamily="34" charset="-122"/>
                <a:cs typeface="Arial" pitchFamily="34" charset="-120"/>
              </a:rPr>
              <a:t>bitcoin++ Seoul, privacy edition · Nov 2026</a:t>
            </a:r>
            <a:endParaRPr lang="en-US" sz="1700" dirty="0"/>
          </a:p>
          <a:p>
            <a:pPr indent="0" marL="0">
              <a:buNone/>
            </a:pPr>
            <a:r>
              <a:rPr lang="en-US" sz="1700" dirty="0">
                <a:solidFill>
                  <a:srgbClr val="5F6862"/>
                </a:solidFill>
                <a:latin typeface="Arial" pitchFamily="34" charset="0"/>
                <a:ea typeface="Arial" pitchFamily="34" charset="-122"/>
                <a:cs typeface="Arial" pitchFamily="34" charset="-120"/>
              </a:rPr>
              <a:t>github.com/AdamISZ/lichen</a:t>
            </a:r>
            <a:endParaRPr lang="en-US" sz="1700" dirty="0"/>
          </a:p>
        </p:txBody>
      </p:sp>
      <p:sp>
        <p:nvSpPr>
          <p:cNvPr id="8" name="Text 4"/>
          <p:cNvSpPr/>
          <p:nvPr/>
        </p:nvSpPr>
        <p:spPr>
          <a:xfrm>
            <a:off x="5577840" y="6400800"/>
            <a:ext cx="6430975" cy="320040"/>
          </a:xfrm>
          <a:prstGeom prst="rect">
            <a:avLst/>
          </a:prstGeom>
          <a:noFill/>
          <a:ln/>
        </p:spPr>
        <p:txBody>
          <a:bodyPr wrap="square" lIns="0" tIns="0" rIns="0" bIns="0" rtlCol="0" anchor="ctr"/>
          <a:lstStyle/>
          <a:p>
            <a:pPr algn="r" indent="0" marL="0">
              <a:buNone/>
            </a:pPr>
            <a:r>
              <a:rPr lang="en-US" sz="1100" i="1" dirty="0">
                <a:solidFill>
                  <a:srgbClr val="FFFFFF"/>
                </a:solidFill>
                <a:latin typeface="Arial" pitchFamily="34" charset="0"/>
                <a:ea typeface="Arial" pitchFamily="34" charset="-122"/>
                <a:cs typeface="Arial" pitchFamily="34" charset="-120"/>
              </a:rPr>
              <a:t>Xanthoria parietina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2E9"/>
        </a:solidFill>
      </p:bgPr>
    </p:bg>
    <p:spTree>
      <p:nvGrpSpPr>
        <p:cNvPr id="1" name=""/>
        <p:cNvGrpSpPr/>
        <p:nvPr/>
      </p:nvGrpSpPr>
      <p:grpSpPr>
        <a:xfrm>
          <a:off x="0" y="0"/>
          <a:ext cx="0" cy="0"/>
          <a:chOff x="0" y="0"/>
          <a:chExt cx="0" cy="0"/>
        </a:xfrm>
      </p:grpSpPr>
      <p:pic>
        <p:nvPicPr>
          <p:cNvPr id="2" name="Image 0" descr="/Users/waxwing/korea-pres/talk2/assets/photos/strip-1.jpg">    </p:cNvPr>
          <p:cNvPicPr>
            <a:picLocks noChangeAspect="1"/>
          </p:cNvPicPr>
          <p:nvPr/>
        </p:nvPicPr>
        <p:blipFill>
          <a:blip r:embed="rId1"/>
          <a:stretch>
            <a:fillRect/>
          </a:stretch>
        </p:blipFill>
        <p:spPr>
          <a:xfrm>
            <a:off x="9082735" y="0"/>
            <a:ext cx="3108960" cy="6858000"/>
          </a:xfrm>
          <a:prstGeom prst="rect">
            <a:avLst/>
          </a:prstGeom>
        </p:spPr>
      </p:pic>
      <p:sp>
        <p:nvSpPr>
          <p:cNvPr id="3" name="Shape 0"/>
          <p:cNvSpPr/>
          <p:nvPr/>
        </p:nvSpPr>
        <p:spPr>
          <a:xfrm>
            <a:off x="9009583" y="0"/>
            <a:ext cx="73152" cy="6858000"/>
          </a:xfrm>
          <a:prstGeom prst="rect">
            <a:avLst/>
          </a:prstGeom>
          <a:solidFill>
            <a:srgbClr val="D4862A"/>
          </a:solidFill>
          <a:ln/>
        </p:spPr>
      </p:sp>
      <p:sp>
        <p:nvSpPr>
          <p:cNvPr id="4" name="Shape 1"/>
          <p:cNvSpPr/>
          <p:nvPr/>
        </p:nvSpPr>
        <p:spPr>
          <a:xfrm>
            <a:off x="640080" y="2240280"/>
            <a:ext cx="109728" cy="2011680"/>
          </a:xfrm>
          <a:prstGeom prst="rect">
            <a:avLst/>
          </a:prstGeom>
          <a:solidFill>
            <a:srgbClr val="5E8C2F"/>
          </a:solidFill>
          <a:ln/>
        </p:spPr>
      </p:sp>
      <p:sp>
        <p:nvSpPr>
          <p:cNvPr id="5" name="Text 2"/>
          <p:cNvSpPr/>
          <p:nvPr/>
        </p:nvSpPr>
        <p:spPr>
          <a:xfrm>
            <a:off x="1005840" y="2194560"/>
            <a:ext cx="7619695" cy="548640"/>
          </a:xfrm>
          <a:prstGeom prst="rect">
            <a:avLst/>
          </a:prstGeom>
          <a:noFill/>
          <a:ln/>
        </p:spPr>
        <p:txBody>
          <a:bodyPr wrap="square" lIns="0" tIns="0" rIns="0" bIns="0" rtlCol="0" anchor="ctr"/>
          <a:lstStyle/>
          <a:p>
            <a:pPr indent="0" marL="0">
              <a:buNone/>
            </a:pPr>
            <a:r>
              <a:rPr lang="en-US" sz="2000" b="1" spc="400" kern="0" dirty="0">
                <a:solidFill>
                  <a:srgbClr val="5E8C2F"/>
                </a:solidFill>
                <a:latin typeface="Arial" pitchFamily="34" charset="0"/>
                <a:ea typeface="Arial" pitchFamily="34" charset="-122"/>
                <a:cs typeface="Arial" pitchFamily="34" charset="-120"/>
              </a:rPr>
              <a:t>PART 1</a:t>
            </a:r>
            <a:endParaRPr lang="en-US" sz="2000" dirty="0"/>
          </a:p>
        </p:txBody>
      </p:sp>
      <p:sp>
        <p:nvSpPr>
          <p:cNvPr id="6" name="Text 3"/>
          <p:cNvSpPr/>
          <p:nvPr/>
        </p:nvSpPr>
        <p:spPr>
          <a:xfrm>
            <a:off x="1005840" y="2743200"/>
            <a:ext cx="76196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What's actually hard?</a:t>
            </a:r>
            <a:endParaRPr lang="en-US" sz="4400" dirty="0"/>
          </a:p>
        </p:txBody>
      </p:sp>
      <p:sp>
        <p:nvSpPr>
          <p:cNvPr id="7" name="Text 4"/>
          <p:cNvSpPr/>
          <p:nvPr/>
        </p:nvSpPr>
        <p:spPr>
          <a:xfrm>
            <a:off x="1005840" y="3657600"/>
            <a:ext cx="7619695" cy="640080"/>
          </a:xfrm>
          <a:prstGeom prst="rect">
            <a:avLst/>
          </a:prstGeom>
          <a:noFill/>
          <a:ln/>
        </p:spPr>
        <p:txBody>
          <a:bodyPr wrap="square" lIns="0" tIns="0" rIns="0" bIns="0" rtlCol="0" anchor="t"/>
          <a:lstStyle/>
          <a:p>
            <a:pPr indent="0" marL="0">
              <a:buNone/>
            </a:pPr>
            <a:r>
              <a:rPr lang="en-US" sz="2400" dirty="0">
                <a:solidFill>
                  <a:srgbClr val="5F6862"/>
                </a:solidFill>
                <a:latin typeface="Arial" pitchFamily="34" charset="0"/>
                <a:ea typeface="Arial" pitchFamily="34" charset="-122"/>
                <a:cs typeface="Arial" pitchFamily="34" charset="-120"/>
              </a:rPr>
              <a:t>Bitcoin L2s, and getting your money back out</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Verifying L2 state on L1 is hard</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691640"/>
            <a:ext cx="2556434" cy="2057400"/>
          </a:xfrm>
          <a:prstGeom prst="rect">
            <a:avLst/>
          </a:prstGeom>
          <a:solidFill>
            <a:srgbClr val="FFFFFF"/>
          </a:solidFill>
          <a:ln w="12700">
            <a:solidFill>
              <a:srgbClr val="CFC9B8"/>
            </a:solidFill>
            <a:prstDash val="solid"/>
          </a:ln>
        </p:spPr>
      </p:sp>
      <p:sp>
        <p:nvSpPr>
          <p:cNvPr id="6" name="Shape 3"/>
          <p:cNvSpPr/>
          <p:nvPr/>
        </p:nvSpPr>
        <p:spPr>
          <a:xfrm>
            <a:off x="640080" y="1691640"/>
            <a:ext cx="91440" cy="2057400"/>
          </a:xfrm>
          <a:prstGeom prst="rect">
            <a:avLst/>
          </a:prstGeom>
          <a:solidFill>
            <a:srgbClr val="3B6C91"/>
          </a:solidFill>
          <a:ln/>
        </p:spPr>
      </p:sp>
      <p:sp>
        <p:nvSpPr>
          <p:cNvPr id="7" name="Text 4"/>
          <p:cNvSpPr/>
          <p:nvPr/>
        </p:nvSpPr>
        <p:spPr>
          <a:xfrm>
            <a:off x="914400" y="1874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BitVM</a:t>
            </a:r>
            <a:endParaRPr lang="en-US" sz="2800" dirty="0"/>
          </a:p>
          <a:p>
            <a:pPr indent="0" marL="0">
              <a:spcAft>
                <a:spcPts val="600"/>
              </a:spcAft>
              <a:buNone/>
            </a:pPr>
            <a:r>
              <a:rPr lang="en-US" sz="1600" b="1" dirty="0">
                <a:solidFill>
                  <a:srgbClr val="3B6C91"/>
                </a:solidFill>
                <a:latin typeface="Arial" pitchFamily="34" charset="0"/>
                <a:ea typeface="Arial" pitchFamily="34" charset="-122"/>
                <a:cs typeface="Arial" pitchFamily="34" charset="-120"/>
              </a:rPr>
              <a:t>2023</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bisect a binary circuit</a:t>
            </a:r>
            <a:endParaRPr lang="en-US" sz="2800" dirty="0"/>
          </a:p>
        </p:txBody>
      </p:sp>
      <p:sp>
        <p:nvSpPr>
          <p:cNvPr id="8" name="Shape 5"/>
          <p:cNvSpPr/>
          <p:nvPr/>
        </p:nvSpPr>
        <p:spPr>
          <a:xfrm>
            <a:off x="3425114" y="1691640"/>
            <a:ext cx="2556434" cy="2057400"/>
          </a:xfrm>
          <a:prstGeom prst="rect">
            <a:avLst/>
          </a:prstGeom>
          <a:solidFill>
            <a:srgbClr val="FFFFFF"/>
          </a:solidFill>
          <a:ln w="12700">
            <a:solidFill>
              <a:srgbClr val="CFC9B8"/>
            </a:solidFill>
            <a:prstDash val="solid"/>
          </a:ln>
        </p:spPr>
      </p:sp>
      <p:sp>
        <p:nvSpPr>
          <p:cNvPr id="9" name="Shape 6"/>
          <p:cNvSpPr/>
          <p:nvPr/>
        </p:nvSpPr>
        <p:spPr>
          <a:xfrm>
            <a:off x="3425114" y="1691640"/>
            <a:ext cx="91440" cy="2057400"/>
          </a:xfrm>
          <a:prstGeom prst="rect">
            <a:avLst/>
          </a:prstGeom>
          <a:solidFill>
            <a:srgbClr val="3B6C91"/>
          </a:solidFill>
          <a:ln/>
        </p:spPr>
      </p:sp>
      <p:sp>
        <p:nvSpPr>
          <p:cNvPr id="10" name="Text 7"/>
          <p:cNvSpPr/>
          <p:nvPr/>
        </p:nvSpPr>
        <p:spPr>
          <a:xfrm>
            <a:off x="3699434" y="1874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BitVM2</a:t>
            </a:r>
            <a:endParaRPr lang="en-US" sz="2800" dirty="0"/>
          </a:p>
          <a:p>
            <a:pPr indent="0" marL="0">
              <a:spcAft>
                <a:spcPts val="600"/>
              </a:spcAft>
              <a:buNone/>
            </a:pPr>
            <a:r>
              <a:rPr lang="en-US" sz="1600" b="1" dirty="0">
                <a:solidFill>
                  <a:srgbClr val="3B6C91"/>
                </a:solidFill>
                <a:latin typeface="Arial" pitchFamily="34" charset="0"/>
                <a:ea typeface="Arial" pitchFamily="34" charset="-122"/>
                <a:cs typeface="Arial" pitchFamily="34" charset="-120"/>
              </a:rPr>
              <a:t>2024</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chunked verifier, one-round disprove</a:t>
            </a:r>
            <a:endParaRPr lang="en-US" sz="2800" dirty="0"/>
          </a:p>
        </p:txBody>
      </p:sp>
      <p:sp>
        <p:nvSpPr>
          <p:cNvPr id="11" name="Shape 8"/>
          <p:cNvSpPr/>
          <p:nvPr/>
        </p:nvSpPr>
        <p:spPr>
          <a:xfrm>
            <a:off x="6210148" y="1691640"/>
            <a:ext cx="2556434" cy="2057400"/>
          </a:xfrm>
          <a:prstGeom prst="rect">
            <a:avLst/>
          </a:prstGeom>
          <a:solidFill>
            <a:srgbClr val="FFFFFF"/>
          </a:solidFill>
          <a:ln w="12700">
            <a:solidFill>
              <a:srgbClr val="CFC9B8"/>
            </a:solidFill>
            <a:prstDash val="solid"/>
          </a:ln>
        </p:spPr>
      </p:sp>
      <p:sp>
        <p:nvSpPr>
          <p:cNvPr id="12" name="Shape 9"/>
          <p:cNvSpPr/>
          <p:nvPr/>
        </p:nvSpPr>
        <p:spPr>
          <a:xfrm>
            <a:off x="6210148" y="1691640"/>
            <a:ext cx="91440" cy="2057400"/>
          </a:xfrm>
          <a:prstGeom prst="rect">
            <a:avLst/>
          </a:prstGeom>
          <a:solidFill>
            <a:srgbClr val="5E8C2F"/>
          </a:solidFill>
          <a:ln/>
        </p:spPr>
      </p:sp>
      <p:sp>
        <p:nvSpPr>
          <p:cNvPr id="13" name="Text 10"/>
          <p:cNvSpPr/>
          <p:nvPr/>
        </p:nvSpPr>
        <p:spPr>
          <a:xfrm>
            <a:off x="6484468" y="1874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BitVMX</a:t>
            </a:r>
            <a:endParaRPr lang="en-US" sz="2800" dirty="0"/>
          </a:p>
          <a:p>
            <a:pPr indent="0" marL="0">
              <a:spcAft>
                <a:spcPts val="600"/>
              </a:spcAft>
              <a:buNone/>
            </a:pPr>
            <a:r>
              <a:rPr lang="en-US" sz="1600" b="1" dirty="0">
                <a:solidFill>
                  <a:srgbClr val="5E8C2F"/>
                </a:solidFill>
                <a:latin typeface="Arial" pitchFamily="34" charset="0"/>
                <a:ea typeface="Arial" pitchFamily="34" charset="-122"/>
                <a:cs typeface="Arial" pitchFamily="34" charset="-120"/>
              </a:rPr>
              <a:t>2024</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a RISC-V CPU, n-ary search</a:t>
            </a:r>
            <a:endParaRPr lang="en-US" sz="2800" dirty="0"/>
          </a:p>
        </p:txBody>
      </p:sp>
      <p:sp>
        <p:nvSpPr>
          <p:cNvPr id="14" name="Shape 11"/>
          <p:cNvSpPr/>
          <p:nvPr/>
        </p:nvSpPr>
        <p:spPr>
          <a:xfrm>
            <a:off x="8995181" y="1691640"/>
            <a:ext cx="2556434" cy="2057400"/>
          </a:xfrm>
          <a:prstGeom prst="rect">
            <a:avLst/>
          </a:prstGeom>
          <a:solidFill>
            <a:srgbClr val="FFFFFF"/>
          </a:solidFill>
          <a:ln w="12700">
            <a:solidFill>
              <a:srgbClr val="CFC9B8"/>
            </a:solidFill>
            <a:prstDash val="solid"/>
          </a:ln>
        </p:spPr>
      </p:sp>
      <p:sp>
        <p:nvSpPr>
          <p:cNvPr id="15" name="Shape 12"/>
          <p:cNvSpPr/>
          <p:nvPr/>
        </p:nvSpPr>
        <p:spPr>
          <a:xfrm>
            <a:off x="8995181" y="1691640"/>
            <a:ext cx="91440" cy="2057400"/>
          </a:xfrm>
          <a:prstGeom prst="rect">
            <a:avLst/>
          </a:prstGeom>
          <a:solidFill>
            <a:srgbClr val="5E8C2F"/>
          </a:solidFill>
          <a:ln/>
        </p:spPr>
      </p:sp>
      <p:sp>
        <p:nvSpPr>
          <p:cNvPr id="16" name="Text 13"/>
          <p:cNvSpPr/>
          <p:nvPr/>
        </p:nvSpPr>
        <p:spPr>
          <a:xfrm>
            <a:off x="9269501" y="1874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Union</a:t>
            </a:r>
            <a:endParaRPr lang="en-US" sz="2800" dirty="0"/>
          </a:p>
          <a:p>
            <a:pPr indent="0" marL="0">
              <a:spcAft>
                <a:spcPts val="600"/>
              </a:spcAft>
              <a:buNone/>
            </a:pPr>
            <a:r>
              <a:rPr lang="en-US" sz="1600" b="1" dirty="0">
                <a:solidFill>
                  <a:srgbClr val="5E8C2F"/>
                </a:solidFill>
                <a:latin typeface="Arial" pitchFamily="34" charset="0"/>
                <a:ea typeface="Arial" pitchFamily="34" charset="-122"/>
                <a:cs typeface="Arial" pitchFamily="34" charset="-120"/>
              </a:rPr>
              <a:t>2025</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multi-party BitVMX bridge</a:t>
            </a:r>
            <a:endParaRPr lang="en-US" sz="2800" dirty="0"/>
          </a:p>
        </p:txBody>
      </p:sp>
      <p:sp>
        <p:nvSpPr>
          <p:cNvPr id="17" name="Shape 14"/>
          <p:cNvSpPr/>
          <p:nvPr/>
        </p:nvSpPr>
        <p:spPr>
          <a:xfrm>
            <a:off x="640080" y="3977640"/>
            <a:ext cx="2556434" cy="2057400"/>
          </a:xfrm>
          <a:prstGeom prst="rect">
            <a:avLst/>
          </a:prstGeom>
          <a:solidFill>
            <a:srgbClr val="FFFFFF"/>
          </a:solidFill>
          <a:ln w="12700">
            <a:solidFill>
              <a:srgbClr val="CFC9B8"/>
            </a:solidFill>
            <a:prstDash val="solid"/>
          </a:ln>
        </p:spPr>
      </p:sp>
      <p:sp>
        <p:nvSpPr>
          <p:cNvPr id="18" name="Shape 15"/>
          <p:cNvSpPr/>
          <p:nvPr/>
        </p:nvSpPr>
        <p:spPr>
          <a:xfrm>
            <a:off x="640080" y="3977640"/>
            <a:ext cx="91440" cy="2057400"/>
          </a:xfrm>
          <a:prstGeom prst="rect">
            <a:avLst/>
          </a:prstGeom>
          <a:solidFill>
            <a:srgbClr val="D4862A"/>
          </a:solidFill>
          <a:ln/>
        </p:spPr>
      </p:sp>
      <p:sp>
        <p:nvSpPr>
          <p:cNvPr id="19" name="Text 16"/>
          <p:cNvSpPr/>
          <p:nvPr/>
        </p:nvSpPr>
        <p:spPr>
          <a:xfrm>
            <a:off x="914400" y="4160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Glock</a:t>
            </a:r>
            <a:endParaRPr lang="en-US" sz="2800" dirty="0"/>
          </a:p>
          <a:p>
            <a:pPr indent="0" marL="0">
              <a:spcAft>
                <a:spcPts val="600"/>
              </a:spcAft>
              <a:buNone/>
            </a:pPr>
            <a:r>
              <a:rPr lang="en-US" sz="1600" b="1" dirty="0">
                <a:solidFill>
                  <a:srgbClr val="D4862A"/>
                </a:solidFill>
                <a:latin typeface="Arial" pitchFamily="34" charset="0"/>
                <a:ea typeface="Arial" pitchFamily="34" charset="-122"/>
                <a:cs typeface="Arial" pitchFamily="34" charset="-120"/>
              </a:rPr>
              <a:t>2025</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garbled locks, one-signature fraud proof</a:t>
            </a:r>
            <a:endParaRPr lang="en-US" sz="2800" dirty="0"/>
          </a:p>
        </p:txBody>
      </p:sp>
      <p:sp>
        <p:nvSpPr>
          <p:cNvPr id="20" name="Shape 17"/>
          <p:cNvSpPr/>
          <p:nvPr/>
        </p:nvSpPr>
        <p:spPr>
          <a:xfrm>
            <a:off x="3425114" y="3977640"/>
            <a:ext cx="2556434" cy="2057400"/>
          </a:xfrm>
          <a:prstGeom prst="rect">
            <a:avLst/>
          </a:prstGeom>
          <a:solidFill>
            <a:srgbClr val="FFFFFF"/>
          </a:solidFill>
          <a:ln w="12700">
            <a:solidFill>
              <a:srgbClr val="CFC9B8"/>
            </a:solidFill>
            <a:prstDash val="solid"/>
          </a:ln>
        </p:spPr>
      </p:sp>
      <p:sp>
        <p:nvSpPr>
          <p:cNvPr id="21" name="Shape 18"/>
          <p:cNvSpPr/>
          <p:nvPr/>
        </p:nvSpPr>
        <p:spPr>
          <a:xfrm>
            <a:off x="3425114" y="3977640"/>
            <a:ext cx="91440" cy="2057400"/>
          </a:xfrm>
          <a:prstGeom prst="rect">
            <a:avLst/>
          </a:prstGeom>
          <a:solidFill>
            <a:srgbClr val="D4862A"/>
          </a:solidFill>
          <a:ln/>
        </p:spPr>
      </p:sp>
      <p:sp>
        <p:nvSpPr>
          <p:cNvPr id="22" name="Text 19"/>
          <p:cNvSpPr/>
          <p:nvPr/>
        </p:nvSpPr>
        <p:spPr>
          <a:xfrm>
            <a:off x="3699434" y="4160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BABE</a:t>
            </a:r>
            <a:endParaRPr lang="en-US" sz="2800" dirty="0"/>
          </a:p>
          <a:p>
            <a:pPr indent="0" marL="0">
              <a:spcAft>
                <a:spcPts val="600"/>
              </a:spcAft>
              <a:buNone/>
            </a:pPr>
            <a:r>
              <a:rPr lang="en-US" sz="1600" b="1" dirty="0">
                <a:solidFill>
                  <a:srgbClr val="D4862A"/>
                </a:solidFill>
                <a:latin typeface="Arial" pitchFamily="34" charset="0"/>
                <a:ea typeface="Arial" pitchFamily="34" charset="-122"/>
                <a:cs typeface="Arial" pitchFamily="34" charset="-120"/>
              </a:rPr>
              <a:t>2026</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witness encryption + 2PC for Groth16</a:t>
            </a:r>
            <a:endParaRPr lang="en-US" sz="2800" dirty="0"/>
          </a:p>
        </p:txBody>
      </p:sp>
      <p:sp>
        <p:nvSpPr>
          <p:cNvPr id="23" name="Shape 20"/>
          <p:cNvSpPr/>
          <p:nvPr/>
        </p:nvSpPr>
        <p:spPr>
          <a:xfrm>
            <a:off x="6210148" y="3977640"/>
            <a:ext cx="2556434" cy="2057400"/>
          </a:xfrm>
          <a:prstGeom prst="rect">
            <a:avLst/>
          </a:prstGeom>
          <a:solidFill>
            <a:srgbClr val="FFFFFF"/>
          </a:solidFill>
          <a:ln w="12700">
            <a:solidFill>
              <a:srgbClr val="CFC9B8"/>
            </a:solidFill>
            <a:prstDash val="solid"/>
          </a:ln>
        </p:spPr>
      </p:sp>
      <p:sp>
        <p:nvSpPr>
          <p:cNvPr id="24" name="Shape 21"/>
          <p:cNvSpPr/>
          <p:nvPr/>
        </p:nvSpPr>
        <p:spPr>
          <a:xfrm>
            <a:off x="6210148" y="3977640"/>
            <a:ext cx="91440" cy="2057400"/>
          </a:xfrm>
          <a:prstGeom prst="rect">
            <a:avLst/>
          </a:prstGeom>
          <a:solidFill>
            <a:srgbClr val="D4862A"/>
          </a:solidFill>
          <a:ln/>
        </p:spPr>
      </p:sp>
      <p:sp>
        <p:nvSpPr>
          <p:cNvPr id="25" name="Text 22"/>
          <p:cNvSpPr/>
          <p:nvPr/>
        </p:nvSpPr>
        <p:spPr>
          <a:xfrm>
            <a:off x="6484468" y="4160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BitVM3</a:t>
            </a:r>
            <a:endParaRPr lang="en-US" sz="2800" dirty="0"/>
          </a:p>
          <a:p>
            <a:pPr indent="0" marL="0">
              <a:spcAft>
                <a:spcPts val="600"/>
              </a:spcAft>
              <a:buNone/>
            </a:pPr>
            <a:r>
              <a:rPr lang="en-US" sz="1600" b="1" dirty="0">
                <a:solidFill>
                  <a:srgbClr val="D4862A"/>
                </a:solidFill>
                <a:latin typeface="Arial" pitchFamily="34" charset="0"/>
                <a:ea typeface="Arial" pitchFamily="34" charset="-122"/>
                <a:cs typeface="Arial" pitchFamily="34" charset="-120"/>
              </a:rPr>
              <a:t>2026</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garbled Groth16 verifier</a:t>
            </a:r>
            <a:endParaRPr lang="en-US" sz="2800" dirty="0"/>
          </a:p>
        </p:txBody>
      </p:sp>
      <p:sp>
        <p:nvSpPr>
          <p:cNvPr id="26" name="Shape 23"/>
          <p:cNvSpPr/>
          <p:nvPr/>
        </p:nvSpPr>
        <p:spPr>
          <a:xfrm>
            <a:off x="8995181" y="3977640"/>
            <a:ext cx="2556434" cy="2057400"/>
          </a:xfrm>
          <a:prstGeom prst="rect">
            <a:avLst/>
          </a:prstGeom>
          <a:solidFill>
            <a:srgbClr val="FFFFFF"/>
          </a:solidFill>
          <a:ln w="12700">
            <a:solidFill>
              <a:srgbClr val="CFC9B8"/>
            </a:solidFill>
            <a:prstDash val="solid"/>
          </a:ln>
        </p:spPr>
      </p:sp>
      <p:sp>
        <p:nvSpPr>
          <p:cNvPr id="27" name="Shape 24"/>
          <p:cNvSpPr/>
          <p:nvPr/>
        </p:nvSpPr>
        <p:spPr>
          <a:xfrm>
            <a:off x="8995181" y="3977640"/>
            <a:ext cx="91440" cy="2057400"/>
          </a:xfrm>
          <a:prstGeom prst="rect">
            <a:avLst/>
          </a:prstGeom>
          <a:solidFill>
            <a:srgbClr val="B4462F"/>
          </a:solidFill>
          <a:ln/>
        </p:spPr>
      </p:sp>
      <p:sp>
        <p:nvSpPr>
          <p:cNvPr id="28" name="Text 25"/>
          <p:cNvSpPr/>
          <p:nvPr/>
        </p:nvSpPr>
        <p:spPr>
          <a:xfrm>
            <a:off x="9269501" y="4160520"/>
            <a:ext cx="2144954" cy="1737360"/>
          </a:xfrm>
          <a:prstGeom prst="rect">
            <a:avLst/>
          </a:prstGeom>
          <a:noFill/>
          <a:ln/>
        </p:spPr>
        <p:txBody>
          <a:bodyPr wrap="square" lIns="0" tIns="0" rIns="0" bIns="0" rtlCol="0" anchor="t"/>
          <a:lstStyle/>
          <a:p>
            <a:pPr indent="0" marL="0">
              <a:buNone/>
            </a:pPr>
            <a:r>
              <a:rPr lang="en-US" sz="2800" b="1" dirty="0">
                <a:solidFill>
                  <a:srgbClr val="1E2622"/>
                </a:solidFill>
                <a:latin typeface="Georgia" pitchFamily="34" charset="0"/>
                <a:ea typeface="Georgia" pitchFamily="34" charset="-122"/>
                <a:cs typeface="Georgia" pitchFamily="34" charset="-120"/>
              </a:rPr>
              <a:t>PIPEs v2</a:t>
            </a:r>
            <a:endParaRPr lang="en-US" sz="2800" dirty="0"/>
          </a:p>
          <a:p>
            <a:pPr indent="0" marL="0">
              <a:spcAft>
                <a:spcPts val="600"/>
              </a:spcAft>
              <a:buNone/>
            </a:pPr>
            <a:r>
              <a:rPr lang="en-US" sz="1600" b="1" dirty="0">
                <a:solidFill>
                  <a:srgbClr val="B4462F"/>
                </a:solidFill>
                <a:latin typeface="Arial" pitchFamily="34" charset="0"/>
                <a:ea typeface="Arial" pitchFamily="34" charset="-122"/>
                <a:cs typeface="Arial" pitchFamily="34" charset="-120"/>
              </a:rPr>
              <a:t>2026</a:t>
            </a:r>
            <a:endParaRPr lang="en-US" sz="2800" dirty="0"/>
          </a:p>
          <a:p>
            <a:pPr indent="0" marL="0">
              <a:buNone/>
            </a:pPr>
            <a:r>
              <a:rPr lang="en-US" sz="1700" dirty="0">
                <a:solidFill>
                  <a:srgbClr val="5F6862"/>
                </a:solidFill>
                <a:latin typeface="Arial" pitchFamily="34" charset="0"/>
                <a:ea typeface="Arial" pitchFamily="34" charset="-122"/>
                <a:cs typeface="Arial" pitchFamily="34" charset="-120"/>
              </a:rPr>
              <a:t>witness-encrypted signing keys</a:t>
            </a:r>
            <a:endParaRPr lang="en-US" sz="2800" dirty="0"/>
          </a:p>
        </p:txBody>
      </p:sp>
      <p:sp>
        <p:nvSpPr>
          <p:cNvPr id="29" name="Text 26"/>
          <p:cNvSpPr/>
          <p:nvPr/>
        </p:nvSpPr>
        <p:spPr>
          <a:xfrm>
            <a:off x="640080" y="6172200"/>
            <a:ext cx="10911535" cy="320040"/>
          </a:xfrm>
          <a:prstGeom prst="rect">
            <a:avLst/>
          </a:prstGeom>
          <a:noFill/>
          <a:ln/>
        </p:spPr>
        <p:txBody>
          <a:bodyPr wrap="square" lIns="0" tIns="0" rIns="0" bIns="0" rtlCol="0" anchor="ctr"/>
          <a:lstStyle/>
          <a:p>
            <a:pPr algn="ctr" indent="0" marL="0">
              <a:buNone/>
            </a:pPr>
            <a:r>
              <a:rPr lang="en-US" sz="1400" i="1" dirty="0">
                <a:solidFill>
                  <a:srgbClr val="5F6862"/>
                </a:solidFill>
                <a:latin typeface="Arial" pitchFamily="34" charset="0"/>
                <a:ea typeface="Arial" pitchFamily="34" charset="-122"/>
                <a:cs typeface="Arial" pitchFamily="34" charset="-120"/>
              </a:rPr>
              <a:t>fraud proofs over Script  ·  BitVMX lineage  ·  garbled circuits  ·  witness encryption</a:t>
            </a:r>
            <a:endParaRPr lang="en-US" sz="1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What they verify: a Groth16 proof</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914400" y="1783080"/>
            <a:ext cx="1234440" cy="1234440"/>
          </a:xfrm>
          <a:prstGeom prst="ellipse">
            <a:avLst/>
          </a:prstGeom>
          <a:solidFill>
            <a:srgbClr val="DCE7F0"/>
          </a:solidFill>
          <a:ln w="25400">
            <a:solidFill>
              <a:srgbClr val="3B6C91"/>
            </a:solidFill>
            <a:prstDash val="solid"/>
          </a:ln>
        </p:spPr>
      </p:sp>
      <p:sp>
        <p:nvSpPr>
          <p:cNvPr id="6" name="Text 3"/>
          <p:cNvSpPr/>
          <p:nvPr/>
        </p:nvSpPr>
        <p:spPr>
          <a:xfrm>
            <a:off x="914400" y="1783080"/>
            <a:ext cx="1234440" cy="1234440"/>
          </a:xfrm>
          <a:prstGeom prst="rect">
            <a:avLst/>
          </a:prstGeom>
          <a:noFill/>
          <a:ln/>
        </p:spPr>
        <p:txBody>
          <a:bodyPr wrap="square" lIns="0" tIns="0" rIns="0" bIns="0" rtlCol="0" anchor="ctr"/>
          <a:lstStyle/>
          <a:p>
            <a:pPr algn="ctr" indent="0" marL="0">
              <a:buNone/>
            </a:pPr>
            <a:r>
              <a:rPr lang="en-US" sz="4000" b="1" dirty="0">
                <a:solidFill>
                  <a:srgbClr val="3B6C91"/>
                </a:solidFill>
                <a:latin typeface="Georgia" pitchFamily="34" charset="0"/>
                <a:ea typeface="Georgia" pitchFamily="34" charset="-122"/>
                <a:cs typeface="Georgia" pitchFamily="34" charset="-120"/>
              </a:rPr>
              <a:t>A</a:t>
            </a:r>
            <a:endParaRPr lang="en-US" sz="4000" dirty="0"/>
          </a:p>
        </p:txBody>
      </p:sp>
      <p:sp>
        <p:nvSpPr>
          <p:cNvPr id="7" name="Text 4"/>
          <p:cNvSpPr/>
          <p:nvPr/>
        </p:nvSpPr>
        <p:spPr>
          <a:xfrm>
            <a:off x="731520" y="3063240"/>
            <a:ext cx="160020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G1 · 32 B</a:t>
            </a:r>
            <a:endParaRPr lang="en-US" sz="1400" dirty="0"/>
          </a:p>
        </p:txBody>
      </p:sp>
      <p:sp>
        <p:nvSpPr>
          <p:cNvPr id="8" name="Shape 5"/>
          <p:cNvSpPr/>
          <p:nvPr/>
        </p:nvSpPr>
        <p:spPr>
          <a:xfrm>
            <a:off x="2514600" y="1783080"/>
            <a:ext cx="1234440" cy="1234440"/>
          </a:xfrm>
          <a:prstGeom prst="ellipse">
            <a:avLst/>
          </a:prstGeom>
          <a:solidFill>
            <a:srgbClr val="DCE7F0"/>
          </a:solidFill>
          <a:ln w="25400">
            <a:solidFill>
              <a:srgbClr val="3B6C91"/>
            </a:solidFill>
            <a:prstDash val="solid"/>
          </a:ln>
        </p:spPr>
      </p:sp>
      <p:sp>
        <p:nvSpPr>
          <p:cNvPr id="9" name="Text 6"/>
          <p:cNvSpPr/>
          <p:nvPr/>
        </p:nvSpPr>
        <p:spPr>
          <a:xfrm>
            <a:off x="2514600" y="1783080"/>
            <a:ext cx="1234440" cy="1234440"/>
          </a:xfrm>
          <a:prstGeom prst="rect">
            <a:avLst/>
          </a:prstGeom>
          <a:noFill/>
          <a:ln/>
        </p:spPr>
        <p:txBody>
          <a:bodyPr wrap="square" lIns="0" tIns="0" rIns="0" bIns="0" rtlCol="0" anchor="ctr"/>
          <a:lstStyle/>
          <a:p>
            <a:pPr algn="ctr" indent="0" marL="0">
              <a:buNone/>
            </a:pPr>
            <a:r>
              <a:rPr lang="en-US" sz="4000" b="1" dirty="0">
                <a:solidFill>
                  <a:srgbClr val="3B6C91"/>
                </a:solidFill>
                <a:latin typeface="Georgia" pitchFamily="34" charset="0"/>
                <a:ea typeface="Georgia" pitchFamily="34" charset="-122"/>
                <a:cs typeface="Georgia" pitchFamily="34" charset="-120"/>
              </a:rPr>
              <a:t>B</a:t>
            </a:r>
            <a:endParaRPr lang="en-US" sz="4000" dirty="0"/>
          </a:p>
        </p:txBody>
      </p:sp>
      <p:sp>
        <p:nvSpPr>
          <p:cNvPr id="10" name="Text 7"/>
          <p:cNvSpPr/>
          <p:nvPr/>
        </p:nvSpPr>
        <p:spPr>
          <a:xfrm>
            <a:off x="2331720" y="3063240"/>
            <a:ext cx="160020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G2 · 64 B</a:t>
            </a:r>
            <a:endParaRPr lang="en-US" sz="1400" dirty="0"/>
          </a:p>
        </p:txBody>
      </p:sp>
      <p:sp>
        <p:nvSpPr>
          <p:cNvPr id="11" name="Shape 8"/>
          <p:cNvSpPr/>
          <p:nvPr/>
        </p:nvSpPr>
        <p:spPr>
          <a:xfrm>
            <a:off x="4114800" y="1783080"/>
            <a:ext cx="1234440" cy="1234440"/>
          </a:xfrm>
          <a:prstGeom prst="ellipse">
            <a:avLst/>
          </a:prstGeom>
          <a:solidFill>
            <a:srgbClr val="DCE7F0"/>
          </a:solidFill>
          <a:ln w="25400">
            <a:solidFill>
              <a:srgbClr val="3B6C91"/>
            </a:solidFill>
            <a:prstDash val="solid"/>
          </a:ln>
        </p:spPr>
      </p:sp>
      <p:sp>
        <p:nvSpPr>
          <p:cNvPr id="12" name="Text 9"/>
          <p:cNvSpPr/>
          <p:nvPr/>
        </p:nvSpPr>
        <p:spPr>
          <a:xfrm>
            <a:off x="4114800" y="1783080"/>
            <a:ext cx="1234440" cy="1234440"/>
          </a:xfrm>
          <a:prstGeom prst="rect">
            <a:avLst/>
          </a:prstGeom>
          <a:noFill/>
          <a:ln/>
        </p:spPr>
        <p:txBody>
          <a:bodyPr wrap="square" lIns="0" tIns="0" rIns="0" bIns="0" rtlCol="0" anchor="ctr"/>
          <a:lstStyle/>
          <a:p>
            <a:pPr algn="ctr" indent="0" marL="0">
              <a:buNone/>
            </a:pPr>
            <a:r>
              <a:rPr lang="en-US" sz="4000" b="1" dirty="0">
                <a:solidFill>
                  <a:srgbClr val="3B6C91"/>
                </a:solidFill>
                <a:latin typeface="Georgia" pitchFamily="34" charset="0"/>
                <a:ea typeface="Georgia" pitchFamily="34" charset="-122"/>
                <a:cs typeface="Georgia" pitchFamily="34" charset="-120"/>
              </a:rPr>
              <a:t>C</a:t>
            </a:r>
            <a:endParaRPr lang="en-US" sz="4000" dirty="0"/>
          </a:p>
        </p:txBody>
      </p:sp>
      <p:sp>
        <p:nvSpPr>
          <p:cNvPr id="13" name="Text 10"/>
          <p:cNvSpPr/>
          <p:nvPr/>
        </p:nvSpPr>
        <p:spPr>
          <a:xfrm>
            <a:off x="3931920" y="3063240"/>
            <a:ext cx="160020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G1 · 32 B</a:t>
            </a:r>
            <a:endParaRPr lang="en-US" sz="1400" dirty="0"/>
          </a:p>
        </p:txBody>
      </p:sp>
      <p:sp>
        <p:nvSpPr>
          <p:cNvPr id="14" name="Text 11"/>
          <p:cNvSpPr/>
          <p:nvPr/>
        </p:nvSpPr>
        <p:spPr>
          <a:xfrm>
            <a:off x="914400" y="3429000"/>
            <a:ext cx="4754880" cy="365760"/>
          </a:xfrm>
          <a:prstGeom prst="rect">
            <a:avLst/>
          </a:prstGeom>
          <a:noFill/>
          <a:ln/>
        </p:spPr>
        <p:txBody>
          <a:bodyPr wrap="square" lIns="0" tIns="0" rIns="0" bIns="0" rtlCol="0" anchor="t"/>
          <a:lstStyle/>
          <a:p>
            <a:pPr algn="ctr" indent="0" marL="0">
              <a:buNone/>
            </a:pPr>
            <a:r>
              <a:rPr lang="en-US" sz="1700" dirty="0">
                <a:solidFill>
                  <a:srgbClr val="5F6862"/>
                </a:solidFill>
                <a:latin typeface="Arial" pitchFamily="34" charset="0"/>
                <a:ea typeface="Arial" pitchFamily="34" charset="-122"/>
                <a:cs typeface="Arial" pitchFamily="34" charset="-120"/>
              </a:rPr>
              <a:t>a proof: 3 curve points, 128 bytes</a:t>
            </a:r>
            <a:endParaRPr lang="en-US" sz="1700" dirty="0"/>
          </a:p>
        </p:txBody>
      </p:sp>
      <p:sp>
        <p:nvSpPr>
          <p:cNvPr id="15" name="Text 12"/>
          <p:cNvSpPr/>
          <p:nvPr/>
        </p:nvSpPr>
        <p:spPr>
          <a:xfrm>
            <a:off x="5303520" y="1828800"/>
            <a:ext cx="6248095" cy="1280160"/>
          </a:xfrm>
          <a:prstGeom prst="rect">
            <a:avLst/>
          </a:prstGeom>
          <a:noFill/>
          <a:ln/>
        </p:spPr>
        <p:txBody>
          <a:bodyPr wrap="square" lIns="0" tIns="0" rIns="0" bIns="0" rtlCol="0" anchor="ctr"/>
          <a:lstStyle/>
          <a:p>
            <a:pPr algn="ctr" indent="0" marL="0">
              <a:buNone/>
            </a:pPr>
            <a:r>
              <a:rPr lang="en-US" sz="2500" b="1" dirty="0">
                <a:solidFill>
                  <a:srgbClr val="3B6C91"/>
                </a:solidFill>
                <a:latin typeface="Georgia" pitchFamily="34" charset="0"/>
                <a:ea typeface="Georgia" pitchFamily="34" charset="-122"/>
                <a:cs typeface="Georgia" pitchFamily="34" charset="-120"/>
              </a:rPr>
              <a:t>e(A, B)</a:t>
            </a:r>
            <a:pPr algn="ctr" indent="0" marL="0">
              <a:buNone/>
            </a:pPr>
            <a:r>
              <a:rPr lang="en-US" sz="2500" dirty="0">
                <a:solidFill>
                  <a:srgbClr val="1E2622"/>
                </a:solidFill>
                <a:latin typeface="Georgia" pitchFamily="34" charset="0"/>
                <a:ea typeface="Georgia" pitchFamily="34" charset="-122"/>
                <a:cs typeface="Georgia" pitchFamily="34" charset="-120"/>
              </a:rPr>
              <a:t>  =  e(α, β) · e(L, γ) · </a:t>
            </a:r>
            <a:pPr algn="ctr" indent="0" marL="0">
              <a:buNone/>
            </a:pPr>
            <a:r>
              <a:rPr lang="en-US" sz="2500" b="1" dirty="0">
                <a:solidFill>
                  <a:srgbClr val="3B6C91"/>
                </a:solidFill>
                <a:latin typeface="Georgia" pitchFamily="34" charset="0"/>
                <a:ea typeface="Georgia" pitchFamily="34" charset="-122"/>
                <a:cs typeface="Georgia" pitchFamily="34" charset="-120"/>
              </a:rPr>
              <a:t>e(C, δ)</a:t>
            </a:r>
            <a:endParaRPr lang="en-US" sz="2500" dirty="0"/>
          </a:p>
        </p:txBody>
      </p:sp>
      <p:sp>
        <p:nvSpPr>
          <p:cNvPr id="16" name="Text 13"/>
          <p:cNvSpPr/>
          <p:nvPr/>
        </p:nvSpPr>
        <p:spPr>
          <a:xfrm>
            <a:off x="5486400" y="3108960"/>
            <a:ext cx="6065215" cy="457200"/>
          </a:xfrm>
          <a:prstGeom prst="rect">
            <a:avLst/>
          </a:prstGeom>
          <a:noFill/>
          <a:ln/>
        </p:spPr>
        <p:txBody>
          <a:bodyPr wrap="square" lIns="0" tIns="0" rIns="0" bIns="0" rtlCol="0" anchor="t"/>
          <a:lstStyle/>
          <a:p>
            <a:pPr algn="ctr" indent="0" marL="0">
              <a:buNone/>
            </a:pPr>
            <a:r>
              <a:rPr lang="en-US" sz="2000" b="1" dirty="0">
                <a:solidFill>
                  <a:srgbClr val="5E8C2F"/>
                </a:solidFill>
                <a:latin typeface="Arial" pitchFamily="34" charset="0"/>
                <a:ea typeface="Arial" pitchFamily="34" charset="-122"/>
                <a:cs typeface="Arial" pitchFamily="34" charset="-120"/>
              </a:rPr>
              <a:t>1.5 ms on a laptop</a:t>
            </a:r>
            <a:endParaRPr lang="en-US" sz="2000" dirty="0"/>
          </a:p>
        </p:txBody>
      </p:sp>
      <p:sp>
        <p:nvSpPr>
          <p:cNvPr id="17" name="Shape 14"/>
          <p:cNvSpPr/>
          <p:nvPr/>
        </p:nvSpPr>
        <p:spPr>
          <a:xfrm>
            <a:off x="640080" y="4023360"/>
            <a:ext cx="3454298" cy="2103120"/>
          </a:xfrm>
          <a:prstGeom prst="rect">
            <a:avLst/>
          </a:prstGeom>
          <a:solidFill>
            <a:srgbClr val="FFFFFF"/>
          </a:solidFill>
          <a:ln w="12700">
            <a:solidFill>
              <a:srgbClr val="CFC9B8"/>
            </a:solidFill>
            <a:prstDash val="solid"/>
          </a:ln>
        </p:spPr>
      </p:sp>
      <p:sp>
        <p:nvSpPr>
          <p:cNvPr id="18" name="Shape 15"/>
          <p:cNvSpPr/>
          <p:nvPr/>
        </p:nvSpPr>
        <p:spPr>
          <a:xfrm>
            <a:off x="640080" y="4023360"/>
            <a:ext cx="3454298" cy="73152"/>
          </a:xfrm>
          <a:prstGeom prst="rect">
            <a:avLst/>
          </a:prstGeom>
          <a:solidFill>
            <a:srgbClr val="B4462F"/>
          </a:solidFill>
          <a:ln/>
        </p:spPr>
      </p:sp>
      <p:sp>
        <p:nvSpPr>
          <p:cNvPr id="19" name="Text 16"/>
          <p:cNvSpPr/>
          <p:nvPr/>
        </p:nvSpPr>
        <p:spPr>
          <a:xfrm>
            <a:off x="841248" y="4251960"/>
            <a:ext cx="3051962" cy="17373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BitVM2</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~900 MB of Script in 379 chunks. A mainnet dispute (June 2025): 14.9M sats, ~$16k.</a:t>
            </a:r>
            <a:endParaRPr lang="en-US" sz="2200" dirty="0"/>
          </a:p>
        </p:txBody>
      </p:sp>
      <p:sp>
        <p:nvSpPr>
          <p:cNvPr id="20" name="Shape 17"/>
          <p:cNvSpPr/>
          <p:nvPr/>
        </p:nvSpPr>
        <p:spPr>
          <a:xfrm>
            <a:off x="4368698" y="4023360"/>
            <a:ext cx="3454298" cy="2103120"/>
          </a:xfrm>
          <a:prstGeom prst="rect">
            <a:avLst/>
          </a:prstGeom>
          <a:solidFill>
            <a:srgbClr val="FFFFFF"/>
          </a:solidFill>
          <a:ln w="12700">
            <a:solidFill>
              <a:srgbClr val="CFC9B8"/>
            </a:solidFill>
            <a:prstDash val="solid"/>
          </a:ln>
        </p:spPr>
      </p:sp>
      <p:sp>
        <p:nvSpPr>
          <p:cNvPr id="21" name="Shape 18"/>
          <p:cNvSpPr/>
          <p:nvPr/>
        </p:nvSpPr>
        <p:spPr>
          <a:xfrm>
            <a:off x="4368698" y="4023360"/>
            <a:ext cx="3454298" cy="73152"/>
          </a:xfrm>
          <a:prstGeom prst="rect">
            <a:avLst/>
          </a:prstGeom>
          <a:solidFill>
            <a:srgbClr val="5E8C2F"/>
          </a:solidFill>
          <a:ln/>
        </p:spPr>
      </p:sp>
      <p:sp>
        <p:nvSpPr>
          <p:cNvPr id="22" name="Text 19"/>
          <p:cNvSpPr/>
          <p:nvPr/>
        </p:nvSpPr>
        <p:spPr>
          <a:xfrm>
            <a:off x="4569866" y="4251960"/>
            <a:ext cx="3051962" cy="17373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BitVMX</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the verifier as a RISC-V program: 478M steps, searched rather than run.</a:t>
            </a:r>
            <a:endParaRPr lang="en-US" sz="2200" dirty="0"/>
          </a:p>
        </p:txBody>
      </p:sp>
      <p:sp>
        <p:nvSpPr>
          <p:cNvPr id="23" name="Shape 20"/>
          <p:cNvSpPr/>
          <p:nvPr/>
        </p:nvSpPr>
        <p:spPr>
          <a:xfrm>
            <a:off x="8097317" y="4023360"/>
            <a:ext cx="3454298" cy="2103120"/>
          </a:xfrm>
          <a:prstGeom prst="rect">
            <a:avLst/>
          </a:prstGeom>
          <a:solidFill>
            <a:srgbClr val="FFFFFF"/>
          </a:solidFill>
          <a:ln w="12700">
            <a:solidFill>
              <a:srgbClr val="CFC9B8"/>
            </a:solidFill>
            <a:prstDash val="solid"/>
          </a:ln>
        </p:spPr>
      </p:sp>
      <p:sp>
        <p:nvSpPr>
          <p:cNvPr id="24" name="Shape 21"/>
          <p:cNvSpPr/>
          <p:nvPr/>
        </p:nvSpPr>
        <p:spPr>
          <a:xfrm>
            <a:off x="8097317" y="4023360"/>
            <a:ext cx="3454298" cy="73152"/>
          </a:xfrm>
          <a:prstGeom prst="rect">
            <a:avLst/>
          </a:prstGeom>
          <a:solidFill>
            <a:srgbClr val="D4862A"/>
          </a:solidFill>
          <a:ln/>
        </p:spPr>
      </p:sp>
      <p:sp>
        <p:nvSpPr>
          <p:cNvPr id="25" name="Text 22"/>
          <p:cNvSpPr/>
          <p:nvPr/>
        </p:nvSpPr>
        <p:spPr>
          <a:xfrm>
            <a:off x="8298485" y="4251960"/>
            <a:ext cx="3051962" cy="17373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Garbled / WE</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Glock, BABE, BitVM3: ~$5–40 on chain; the cost moves off-chain.</a:t>
            </a:r>
            <a:endParaRPr lang="en-US" sz="22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914400" y="1463040"/>
            <a:ext cx="10362895" cy="2651760"/>
          </a:xfrm>
          <a:prstGeom prst="rect">
            <a:avLst/>
          </a:prstGeom>
          <a:noFill/>
          <a:ln/>
        </p:spPr>
        <p:txBody>
          <a:bodyPr wrap="square" lIns="0" tIns="0" rIns="0" bIns="0" rtlCol="0" anchor="b"/>
          <a:lstStyle/>
          <a:p>
            <a:pPr algn="ctr" indent="0" marL="0">
              <a:buNone/>
            </a:pPr>
            <a:r>
              <a:rPr lang="en-US" sz="4400" b="1" dirty="0">
                <a:solidFill>
                  <a:srgbClr val="1E2622"/>
                </a:solidFill>
                <a:latin typeface="Georgia" pitchFamily="34" charset="0"/>
                <a:ea typeface="Georgia" pitchFamily="34" charset="-122"/>
                <a:cs typeface="Georgia" pitchFamily="34" charset="-120"/>
              </a:rPr>
              <a:t>But what if that's not the part that's really hard?</a:t>
            </a:r>
            <a:endParaRPr lang="en-US" sz="4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Who pre-signs? Who may challenge?</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691640"/>
            <a:ext cx="5318608" cy="2971800"/>
          </a:xfrm>
          <a:prstGeom prst="rect">
            <a:avLst/>
          </a:prstGeom>
          <a:solidFill>
            <a:srgbClr val="FFFFFF"/>
          </a:solidFill>
          <a:ln w="12700">
            <a:solidFill>
              <a:srgbClr val="CFC9B8"/>
            </a:solidFill>
            <a:prstDash val="solid"/>
          </a:ln>
        </p:spPr>
      </p:sp>
      <p:sp>
        <p:nvSpPr>
          <p:cNvPr id="6" name="Shape 3"/>
          <p:cNvSpPr/>
          <p:nvPr/>
        </p:nvSpPr>
        <p:spPr>
          <a:xfrm>
            <a:off x="640080" y="1691640"/>
            <a:ext cx="5318608" cy="73152"/>
          </a:xfrm>
          <a:prstGeom prst="rect">
            <a:avLst/>
          </a:prstGeom>
          <a:solidFill>
            <a:srgbClr val="3B6C91"/>
          </a:solidFill>
          <a:ln/>
        </p:spPr>
      </p:sp>
      <p:sp>
        <p:nvSpPr>
          <p:cNvPr id="7" name="Text 4"/>
          <p:cNvSpPr/>
          <p:nvPr/>
        </p:nvSpPr>
        <p:spPr>
          <a:xfrm>
            <a:off x="841248" y="1920240"/>
            <a:ext cx="4916272" cy="260604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Permissionless challenge</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e.g. BitVM2 bridges</a:t>
            </a:r>
            <a:endParaRPr lang="en-US" sz="2200" dirty="0"/>
          </a:p>
          <a:p>
            <a:pPr algn="l" indent="0" marL="0">
              <a:buNone/>
            </a:pP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 anyone may challenge an operator's claim</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 challengers unknown at signing → one-round dispute</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 the verifier's whole intermediate state goes on chain</a:t>
            </a:r>
            <a:endParaRPr lang="en-US" sz="2200" dirty="0"/>
          </a:p>
        </p:txBody>
      </p:sp>
      <p:sp>
        <p:nvSpPr>
          <p:cNvPr id="8" name="Shape 5"/>
          <p:cNvSpPr/>
          <p:nvPr/>
        </p:nvSpPr>
        <p:spPr>
          <a:xfrm>
            <a:off x="6233008" y="1691640"/>
            <a:ext cx="5318608" cy="2971800"/>
          </a:xfrm>
          <a:prstGeom prst="rect">
            <a:avLst/>
          </a:prstGeom>
          <a:solidFill>
            <a:srgbClr val="FFFFFF"/>
          </a:solidFill>
          <a:ln w="12700">
            <a:solidFill>
              <a:srgbClr val="CFC9B8"/>
            </a:solidFill>
            <a:prstDash val="solid"/>
          </a:ln>
        </p:spPr>
      </p:sp>
      <p:sp>
        <p:nvSpPr>
          <p:cNvPr id="9" name="Shape 6"/>
          <p:cNvSpPr/>
          <p:nvPr/>
        </p:nvSpPr>
        <p:spPr>
          <a:xfrm>
            <a:off x="6233008" y="1691640"/>
            <a:ext cx="5318608" cy="73152"/>
          </a:xfrm>
          <a:prstGeom prst="rect">
            <a:avLst/>
          </a:prstGeom>
          <a:solidFill>
            <a:srgbClr val="D4862A"/>
          </a:solidFill>
          <a:ln/>
        </p:spPr>
      </p:sp>
      <p:sp>
        <p:nvSpPr>
          <p:cNvPr id="10" name="Text 7"/>
          <p:cNvSpPr/>
          <p:nvPr/>
        </p:nvSpPr>
        <p:spPr>
          <a:xfrm>
            <a:off x="6434176" y="1920240"/>
            <a:ext cx="4916272" cy="260604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Permissioned challenge</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e.g. Union (BitVMX)</a:t>
            </a:r>
            <a:endParaRPr lang="en-US" sz="2200" dirty="0"/>
          </a:p>
          <a:p>
            <a:pPr algn="l" indent="0" marL="0">
              <a:buNone/>
            </a:pP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 the functionaries challenge each other</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 known at setup → interactive search, pre-signed pairwise</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 an honest functionary must be online at every claim</a:t>
            </a:r>
            <a:endParaRPr lang="en-US" sz="2200" dirty="0"/>
          </a:p>
        </p:txBody>
      </p:sp>
      <p:sp>
        <p:nvSpPr>
          <p:cNvPr id="11" name="Shape 8"/>
          <p:cNvSpPr/>
          <p:nvPr/>
        </p:nvSpPr>
        <p:spPr>
          <a:xfrm>
            <a:off x="640080" y="4937760"/>
            <a:ext cx="10911535" cy="1234440"/>
          </a:xfrm>
          <a:prstGeom prst="rect">
            <a:avLst/>
          </a:prstGeom>
          <a:solidFill>
            <a:srgbClr val="F4DCD5"/>
          </a:solidFill>
          <a:ln w="12700">
            <a:solidFill>
              <a:srgbClr val="B4462F"/>
            </a:solidFill>
            <a:prstDash val="solid"/>
          </a:ln>
        </p:spPr>
      </p:sp>
      <p:sp>
        <p:nvSpPr>
          <p:cNvPr id="12" name="Text 9"/>
          <p:cNvSpPr/>
          <p:nvPr/>
        </p:nvSpPr>
        <p:spPr>
          <a:xfrm>
            <a:off x="914400" y="5029200"/>
            <a:ext cx="10362895" cy="1051560"/>
          </a:xfrm>
          <a:prstGeom prst="rect">
            <a:avLst/>
          </a:prstGeom>
          <a:noFill/>
          <a:ln/>
        </p:spPr>
        <p:txBody>
          <a:bodyPr wrap="square" lIns="0" tIns="0" rIns="0" bIns="0" rtlCol="0" anchor="ctr"/>
          <a:lstStyle/>
          <a:p>
            <a:pPr indent="0" marL="0">
              <a:buNone/>
            </a:pPr>
            <a:r>
              <a:rPr lang="en-US" sz="2100" b="1" dirty="0">
                <a:solidFill>
                  <a:srgbClr val="B4462F"/>
                </a:solidFill>
                <a:latin typeface="Arial" pitchFamily="34" charset="0"/>
                <a:ea typeface="Arial" pitchFamily="34" charset="-122"/>
                <a:cs typeface="Arial" pitchFamily="34" charset="-120"/>
              </a:rPr>
              <a:t>Both: </a:t>
            </a:r>
            <a:pPr indent="0" marL="0">
              <a:buNone/>
            </a:pPr>
            <a:r>
              <a:rPr lang="en-US" sz="2100" dirty="0">
                <a:solidFill>
                  <a:srgbClr val="1E2622"/>
                </a:solidFill>
                <a:latin typeface="Arial" pitchFamily="34" charset="0"/>
                <a:ea typeface="Arial" pitchFamily="34" charset="-122"/>
                <a:cs typeface="Arial" pitchFamily="34" charset="-120"/>
              </a:rPr>
              <a:t>a pool of coins for users not yet known → a committee pre-signs for them (1-of-n honest at setup), operators front withdrawals, and the user is never the one enforcing.</a:t>
            </a:r>
            <a:endParaRPr lang="en-US" sz="21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…and they all assume the L2 actually works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737360"/>
            <a:ext cx="2522144" cy="3383280"/>
          </a:xfrm>
          <a:prstGeom prst="rect">
            <a:avLst/>
          </a:prstGeom>
          <a:solidFill>
            <a:srgbClr val="FFFFFF"/>
          </a:solidFill>
          <a:ln w="12700">
            <a:solidFill>
              <a:srgbClr val="CFC9B8"/>
            </a:solidFill>
            <a:prstDash val="solid"/>
          </a:ln>
        </p:spPr>
      </p:sp>
      <p:sp>
        <p:nvSpPr>
          <p:cNvPr id="6" name="Shape 3"/>
          <p:cNvSpPr/>
          <p:nvPr/>
        </p:nvSpPr>
        <p:spPr>
          <a:xfrm>
            <a:off x="640080" y="1737360"/>
            <a:ext cx="2522144" cy="73152"/>
          </a:xfrm>
          <a:prstGeom prst="rect">
            <a:avLst/>
          </a:prstGeom>
          <a:solidFill>
            <a:srgbClr val="5E8C2F"/>
          </a:solidFill>
          <a:ln/>
        </p:spPr>
      </p:sp>
      <p:pic>
        <p:nvPicPr>
          <p:cNvPr id="7" name="Image 0" descr="/Users/waxwing/korea-pres/talk2/assets/icons/history-5E8C2F.png">    </p:cNvPr>
          <p:cNvPicPr>
            <a:picLocks noChangeAspect="1"/>
          </p:cNvPicPr>
          <p:nvPr/>
        </p:nvPicPr>
        <p:blipFill>
          <a:blip r:embed="rId1"/>
          <a:stretch>
            <a:fillRect/>
          </a:stretch>
        </p:blipFill>
        <p:spPr>
          <a:xfrm>
            <a:off x="1512532" y="2011680"/>
            <a:ext cx="777240" cy="777240"/>
          </a:xfrm>
          <a:prstGeom prst="rect">
            <a:avLst/>
          </a:prstGeom>
        </p:spPr>
      </p:pic>
      <p:sp>
        <p:nvSpPr>
          <p:cNvPr id="8" name="Text 4"/>
          <p:cNvSpPr/>
          <p:nvPr/>
        </p:nvSpPr>
        <p:spPr>
          <a:xfrm>
            <a:off x="841248" y="2926080"/>
            <a:ext cx="2119808" cy="2057400"/>
          </a:xfrm>
          <a:prstGeom prst="rect">
            <a:avLst/>
          </a:prstGeom>
          <a:noFill/>
          <a:ln/>
        </p:spPr>
        <p:txBody>
          <a:bodyPr wrap="square" lIns="0" tIns="0" rIns="0" bIns="0" rtlCol="0" anchor="t"/>
          <a:lstStyle/>
          <a:p>
            <a:pPr algn="ctr" indent="0" marL="0">
              <a:spcAft>
                <a:spcPts val="800"/>
              </a:spcAft>
              <a:buNone/>
            </a:pPr>
            <a:r>
              <a:rPr lang="en-US" sz="2500" b="1" dirty="0">
                <a:solidFill>
                  <a:srgbClr val="1E2622"/>
                </a:solidFill>
                <a:latin typeface="Georgia" pitchFamily="34" charset="0"/>
                <a:ea typeface="Georgia" pitchFamily="34" charset="-122"/>
                <a:cs typeface="Georgia" pitchFamily="34" charset="-120"/>
              </a:rPr>
              <a:t>Finality</a:t>
            </a:r>
            <a:endParaRPr lang="en-US" sz="2500" dirty="0"/>
          </a:p>
          <a:p>
            <a:pPr algn="ctr" indent="0" marL="0">
              <a:buNone/>
            </a:pPr>
            <a:r>
              <a:rPr lang="en-US" sz="1900" dirty="0">
                <a:solidFill>
                  <a:srgbClr val="5F6862"/>
                </a:solidFill>
                <a:latin typeface="Arial" pitchFamily="34" charset="0"/>
                <a:ea typeface="Arial" pitchFamily="34" charset="-122"/>
                <a:cs typeface="Arial" pitchFamily="34" charset="-120"/>
              </a:rPr>
              <a:t>Can the sequencer rewrite history and double-spend?</a:t>
            </a:r>
            <a:endParaRPr lang="en-US" sz="2500" dirty="0"/>
          </a:p>
        </p:txBody>
      </p:sp>
      <p:sp>
        <p:nvSpPr>
          <p:cNvPr id="9" name="Shape 5"/>
          <p:cNvSpPr/>
          <p:nvPr/>
        </p:nvSpPr>
        <p:spPr>
          <a:xfrm>
            <a:off x="3436544" y="1737360"/>
            <a:ext cx="2522144" cy="3383280"/>
          </a:xfrm>
          <a:prstGeom prst="rect">
            <a:avLst/>
          </a:prstGeom>
          <a:solidFill>
            <a:srgbClr val="FFFFFF"/>
          </a:solidFill>
          <a:ln w="12700">
            <a:solidFill>
              <a:srgbClr val="CFC9B8"/>
            </a:solidFill>
            <a:prstDash val="solid"/>
          </a:ln>
        </p:spPr>
      </p:sp>
      <p:sp>
        <p:nvSpPr>
          <p:cNvPr id="10" name="Shape 6"/>
          <p:cNvSpPr/>
          <p:nvPr/>
        </p:nvSpPr>
        <p:spPr>
          <a:xfrm>
            <a:off x="3436544" y="1737360"/>
            <a:ext cx="2522144" cy="73152"/>
          </a:xfrm>
          <a:prstGeom prst="rect">
            <a:avLst/>
          </a:prstGeom>
          <a:solidFill>
            <a:srgbClr val="D4862A"/>
          </a:solidFill>
          <a:ln/>
        </p:spPr>
      </p:sp>
      <p:pic>
        <p:nvPicPr>
          <p:cNvPr id="11" name="Image 1" descr="/Users/waxwing/korea-pres/talk2/assets/icons/database-D4862A.png">    </p:cNvPr>
          <p:cNvPicPr>
            <a:picLocks noChangeAspect="1"/>
          </p:cNvPicPr>
          <p:nvPr/>
        </p:nvPicPr>
        <p:blipFill>
          <a:blip r:embed="rId2"/>
          <a:stretch>
            <a:fillRect/>
          </a:stretch>
        </p:blipFill>
        <p:spPr>
          <a:xfrm>
            <a:off x="4308996" y="2011680"/>
            <a:ext cx="777240" cy="777240"/>
          </a:xfrm>
          <a:prstGeom prst="rect">
            <a:avLst/>
          </a:prstGeom>
        </p:spPr>
      </p:pic>
      <p:sp>
        <p:nvSpPr>
          <p:cNvPr id="12" name="Text 7"/>
          <p:cNvSpPr/>
          <p:nvPr/>
        </p:nvSpPr>
        <p:spPr>
          <a:xfrm>
            <a:off x="3637712" y="2926080"/>
            <a:ext cx="2119808" cy="2057400"/>
          </a:xfrm>
          <a:prstGeom prst="rect">
            <a:avLst/>
          </a:prstGeom>
          <a:noFill/>
          <a:ln/>
        </p:spPr>
        <p:txBody>
          <a:bodyPr wrap="square" lIns="0" tIns="0" rIns="0" bIns="0" rtlCol="0" anchor="t"/>
          <a:lstStyle/>
          <a:p>
            <a:pPr algn="ctr" indent="0" marL="0">
              <a:spcAft>
                <a:spcPts val="800"/>
              </a:spcAft>
              <a:buNone/>
            </a:pPr>
            <a:r>
              <a:rPr lang="en-US" sz="2500" b="1" dirty="0">
                <a:solidFill>
                  <a:srgbClr val="1E2622"/>
                </a:solidFill>
                <a:latin typeface="Georgia" pitchFamily="34" charset="0"/>
                <a:ea typeface="Georgia" pitchFamily="34" charset="-122"/>
                <a:cs typeface="Georgia" pitchFamily="34" charset="-120"/>
              </a:rPr>
              <a:t>Data availability</a:t>
            </a:r>
            <a:endParaRPr lang="en-US" sz="2500" dirty="0"/>
          </a:p>
          <a:p>
            <a:pPr algn="ctr" indent="0" marL="0">
              <a:buNone/>
            </a:pPr>
            <a:r>
              <a:rPr lang="en-US" sz="1900" dirty="0">
                <a:solidFill>
                  <a:srgbClr val="5F6862"/>
                </a:solidFill>
                <a:latin typeface="Arial" pitchFamily="34" charset="0"/>
                <a:ea typeface="Arial" pitchFamily="34" charset="-122"/>
                <a:cs typeface="Arial" pitchFamily="34" charset="-120"/>
              </a:rPr>
              <a:t>Can you get the Merkle path to your own coins?</a:t>
            </a:r>
            <a:endParaRPr lang="en-US" sz="2500" dirty="0"/>
          </a:p>
        </p:txBody>
      </p:sp>
      <p:sp>
        <p:nvSpPr>
          <p:cNvPr id="13" name="Shape 8"/>
          <p:cNvSpPr/>
          <p:nvPr/>
        </p:nvSpPr>
        <p:spPr>
          <a:xfrm>
            <a:off x="6233008" y="1737360"/>
            <a:ext cx="2522144" cy="3383280"/>
          </a:xfrm>
          <a:prstGeom prst="rect">
            <a:avLst/>
          </a:prstGeom>
          <a:solidFill>
            <a:srgbClr val="FFFFFF"/>
          </a:solidFill>
          <a:ln w="12700">
            <a:solidFill>
              <a:srgbClr val="CFC9B8"/>
            </a:solidFill>
            <a:prstDash val="solid"/>
          </a:ln>
        </p:spPr>
      </p:sp>
      <p:sp>
        <p:nvSpPr>
          <p:cNvPr id="14" name="Shape 9"/>
          <p:cNvSpPr/>
          <p:nvPr/>
        </p:nvSpPr>
        <p:spPr>
          <a:xfrm>
            <a:off x="6233008" y="1737360"/>
            <a:ext cx="2522144" cy="73152"/>
          </a:xfrm>
          <a:prstGeom prst="rect">
            <a:avLst/>
          </a:prstGeom>
          <a:solidFill>
            <a:srgbClr val="3B6C91"/>
          </a:solidFill>
          <a:ln/>
        </p:spPr>
      </p:sp>
      <p:pic>
        <p:nvPicPr>
          <p:cNvPr id="15" name="Image 2" descr="/Users/waxwing/korea-pres/talk2/assets/icons/badge-check-3B6C91.png">    </p:cNvPr>
          <p:cNvPicPr>
            <a:picLocks noChangeAspect="1"/>
          </p:cNvPicPr>
          <p:nvPr/>
        </p:nvPicPr>
        <p:blipFill>
          <a:blip r:embed="rId3"/>
          <a:stretch>
            <a:fillRect/>
          </a:stretch>
        </p:blipFill>
        <p:spPr>
          <a:xfrm>
            <a:off x="7105459" y="2011680"/>
            <a:ext cx="777240" cy="777240"/>
          </a:xfrm>
          <a:prstGeom prst="rect">
            <a:avLst/>
          </a:prstGeom>
        </p:spPr>
      </p:pic>
      <p:sp>
        <p:nvSpPr>
          <p:cNvPr id="16" name="Text 10"/>
          <p:cNvSpPr/>
          <p:nvPr/>
        </p:nvSpPr>
        <p:spPr>
          <a:xfrm>
            <a:off x="6434176" y="2926080"/>
            <a:ext cx="2119808" cy="2057400"/>
          </a:xfrm>
          <a:prstGeom prst="rect">
            <a:avLst/>
          </a:prstGeom>
          <a:noFill/>
          <a:ln/>
        </p:spPr>
        <p:txBody>
          <a:bodyPr wrap="square" lIns="0" tIns="0" rIns="0" bIns="0" rtlCol="0" anchor="t"/>
          <a:lstStyle/>
          <a:p>
            <a:pPr algn="ctr" indent="0" marL="0">
              <a:spcAft>
                <a:spcPts val="800"/>
              </a:spcAft>
              <a:buNone/>
            </a:pPr>
            <a:r>
              <a:rPr lang="en-US" sz="2500" b="1" dirty="0">
                <a:solidFill>
                  <a:srgbClr val="1E2622"/>
                </a:solidFill>
                <a:latin typeface="Georgia" pitchFamily="34" charset="0"/>
                <a:ea typeface="Georgia" pitchFamily="34" charset="-122"/>
                <a:cs typeface="Georgia" pitchFamily="34" charset="-120"/>
              </a:rPr>
              <a:t>Validity</a:t>
            </a:r>
            <a:endParaRPr lang="en-US" sz="2500" dirty="0"/>
          </a:p>
          <a:p>
            <a:pPr algn="ctr" indent="0" marL="0">
              <a:buNone/>
            </a:pPr>
            <a:r>
              <a:rPr lang="en-US" sz="1900" dirty="0">
                <a:solidFill>
                  <a:srgbClr val="5F6862"/>
                </a:solidFill>
                <a:latin typeface="Arial" pitchFamily="34" charset="0"/>
                <a:ea typeface="Arial" pitchFamily="34" charset="-122"/>
                <a:cs typeface="Arial" pitchFamily="34" charset="-120"/>
              </a:rPr>
              <a:t>Does the signed state follow from valid transactions?</a:t>
            </a:r>
            <a:endParaRPr lang="en-US" sz="2500" dirty="0"/>
          </a:p>
        </p:txBody>
      </p:sp>
      <p:sp>
        <p:nvSpPr>
          <p:cNvPr id="17" name="Shape 11"/>
          <p:cNvSpPr/>
          <p:nvPr/>
        </p:nvSpPr>
        <p:spPr>
          <a:xfrm>
            <a:off x="9029471" y="1737360"/>
            <a:ext cx="2522144" cy="3383280"/>
          </a:xfrm>
          <a:prstGeom prst="rect">
            <a:avLst/>
          </a:prstGeom>
          <a:solidFill>
            <a:srgbClr val="FFFFFF"/>
          </a:solidFill>
          <a:ln w="12700">
            <a:solidFill>
              <a:srgbClr val="CFC9B8"/>
            </a:solidFill>
            <a:prstDash val="solid"/>
          </a:ln>
        </p:spPr>
      </p:sp>
      <p:sp>
        <p:nvSpPr>
          <p:cNvPr id="18" name="Shape 12"/>
          <p:cNvSpPr/>
          <p:nvPr/>
        </p:nvSpPr>
        <p:spPr>
          <a:xfrm>
            <a:off x="9029471" y="1737360"/>
            <a:ext cx="2522144" cy="73152"/>
          </a:xfrm>
          <a:prstGeom prst="rect">
            <a:avLst/>
          </a:prstGeom>
          <a:solidFill>
            <a:srgbClr val="B4462F"/>
          </a:solidFill>
          <a:ln/>
        </p:spPr>
      </p:sp>
      <p:pic>
        <p:nvPicPr>
          <p:cNvPr id="19" name="Image 3" descr="/Users/waxwing/korea-pres/talk2/assets/icons/door-open-B4462F.png">    </p:cNvPr>
          <p:cNvPicPr>
            <a:picLocks noChangeAspect="1"/>
          </p:cNvPicPr>
          <p:nvPr/>
        </p:nvPicPr>
        <p:blipFill>
          <a:blip r:embed="rId4"/>
          <a:stretch>
            <a:fillRect/>
          </a:stretch>
        </p:blipFill>
        <p:spPr>
          <a:xfrm>
            <a:off x="9901923" y="2011680"/>
            <a:ext cx="777240" cy="777240"/>
          </a:xfrm>
          <a:prstGeom prst="rect">
            <a:avLst/>
          </a:prstGeom>
        </p:spPr>
      </p:pic>
      <p:sp>
        <p:nvSpPr>
          <p:cNvPr id="20" name="Text 13"/>
          <p:cNvSpPr/>
          <p:nvPr/>
        </p:nvSpPr>
        <p:spPr>
          <a:xfrm>
            <a:off x="9230639" y="2926080"/>
            <a:ext cx="2119808" cy="2057400"/>
          </a:xfrm>
          <a:prstGeom prst="rect">
            <a:avLst/>
          </a:prstGeom>
          <a:noFill/>
          <a:ln/>
        </p:spPr>
        <p:txBody>
          <a:bodyPr wrap="square" lIns="0" tIns="0" rIns="0" bIns="0" rtlCol="0" anchor="t"/>
          <a:lstStyle/>
          <a:p>
            <a:pPr algn="ctr" indent="0" marL="0">
              <a:spcAft>
                <a:spcPts val="800"/>
              </a:spcAft>
              <a:buNone/>
            </a:pPr>
            <a:r>
              <a:rPr lang="en-US" sz="2500" b="1" dirty="0">
                <a:solidFill>
                  <a:srgbClr val="1E2622"/>
                </a:solidFill>
                <a:latin typeface="Georgia" pitchFamily="34" charset="0"/>
                <a:ea typeface="Georgia" pitchFamily="34" charset="-122"/>
                <a:cs typeface="Georgia" pitchFamily="34" charset="-120"/>
              </a:rPr>
              <a:t>Inclusion</a:t>
            </a:r>
            <a:endParaRPr lang="en-US" sz="2500" dirty="0"/>
          </a:p>
          <a:p>
            <a:pPr algn="ctr" indent="0" marL="0">
              <a:buNone/>
            </a:pPr>
            <a:r>
              <a:rPr lang="en-US" sz="1900" dirty="0">
                <a:solidFill>
                  <a:srgbClr val="5F6862"/>
                </a:solidFill>
                <a:latin typeface="Arial" pitchFamily="34" charset="0"/>
                <a:ea typeface="Arial" pitchFamily="34" charset="-122"/>
                <a:cs typeface="Arial" pitchFamily="34" charset="-120"/>
              </a:rPr>
              <a:t>Can your exit get in at all, or can it be censored?</a:t>
            </a:r>
            <a:endParaRPr lang="en-US" sz="2500" dirty="0"/>
          </a:p>
        </p:txBody>
      </p:sp>
      <p:sp>
        <p:nvSpPr>
          <p:cNvPr id="21" name="Text 14"/>
          <p:cNvSpPr/>
          <p:nvPr/>
        </p:nvSpPr>
        <p:spPr>
          <a:xfrm>
            <a:off x="640080" y="5349240"/>
            <a:ext cx="10911535" cy="548640"/>
          </a:xfrm>
          <a:prstGeom prst="rect">
            <a:avLst/>
          </a:prstGeom>
          <a:noFill/>
          <a:ln/>
        </p:spPr>
        <p:txBody>
          <a:bodyPr wrap="square" lIns="0" tIns="0" rIns="0" bIns="0" rtlCol="0" anchor="t"/>
          <a:lstStyle/>
          <a:p>
            <a:pPr indent="0" marL="0">
              <a:buNone/>
            </a:pPr>
            <a:r>
              <a:rPr lang="en-US" sz="2000" i="1" dirty="0">
                <a:solidFill>
                  <a:srgbClr val="5F6862"/>
                </a:solidFill>
                <a:latin typeface="Arial" pitchFamily="34" charset="0"/>
                <a:ea typeface="Arial" pitchFamily="34" charset="-122"/>
                <a:cs typeface="Arial" pitchFamily="34" charset="-120"/>
              </a:rPr>
              <a:t>Lichen leaves all four to the L2. We'll come back to them at the end.</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Meanwhile, on Ethereum…</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10911535" cy="914400"/>
        </p:xfrm>
        <a:graphic>
          <a:graphicData uri="http://schemas.openxmlformats.org/drawingml/2006/table">
            <a:tbl>
              <a:tblPr/>
              <a:tblGrid>
                <a:gridCol w="1737360"/>
                <a:gridCol w="9174175"/>
              </a:tblGrid>
              <a:tr h="0">
                <a:tc>
                  <a:txBody>
                    <a:bodyPr/>
                    <a:lstStyle/>
                    <a:p>
                      <a:pPr indent="0" marL="0">
                        <a:buNone/>
                      </a:pPr>
                      <a:r>
                        <a:rPr lang="en-US" sz="2000" b="1" dirty="0">
                          <a:solidFill>
                            <a:srgbClr val="F5F2E9"/>
                          </a:solidFill>
                          <a:latin typeface="Arial" pitchFamily="34" charset="0"/>
                          <a:ea typeface="Arial" pitchFamily="34" charset="-122"/>
                          <a:cs typeface="Arial" pitchFamily="34" charset="-120"/>
                        </a:rPr>
                        <a:t>when</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2000" b="1" dirty="0">
                          <a:solidFill>
                            <a:srgbClr val="F5F2E9"/>
                          </a:solidFill>
                          <a:latin typeface="Arial" pitchFamily="34" charset="0"/>
                          <a:ea typeface="Arial" pitchFamily="34" charset="-122"/>
                          <a:cs typeface="Arial" pitchFamily="34" charset="-120"/>
                        </a:rPr>
                        <a:t>what</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Dec 2023</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Arbitrum's sequencer stalls for 78 minutes under a flood of… inscriptions</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2024</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Optimism ships permissionless fault proofs 2.5 years late, then switches them off for a month</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Jun 2024</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Linea pauses its sequencer and censors a hacker's addresses</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Sep 2025</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Starknet halts; two reorgs wipe 80 minutes of transactions</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Apr 2026</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Arbitrum's Security Council freezes $71M by sending a message as the hacker</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bl>
          </a:graphicData>
        </a:graphic>
      </p:graphicFrame>
      <p:sp>
        <p:nvSpPr>
          <p:cNvPr id="6" name="Text 2"/>
          <p:cNvSpPr/>
          <p:nvPr/>
        </p:nvSpPr>
        <p:spPr>
          <a:xfrm>
            <a:off x="640080" y="5623560"/>
            <a:ext cx="10911535" cy="640080"/>
          </a:xfrm>
          <a:prstGeom prst="rect">
            <a:avLst/>
          </a:prstGeom>
          <a:noFill/>
          <a:ln/>
        </p:spPr>
        <p:txBody>
          <a:bodyPr wrap="square" lIns="0" tIns="0" rIns="0" bIns="0" rtlCol="0" anchor="t"/>
          <a:lstStyle/>
          <a:p>
            <a:pPr indent="0" marL="0">
              <a:buNone/>
            </a:pPr>
            <a:r>
              <a:rPr lang="en-US" sz="2000" i="1" dirty="0">
                <a:solidFill>
                  <a:srgbClr val="5F6862"/>
                </a:solidFill>
                <a:latin typeface="Arial" pitchFamily="34" charset="0"/>
                <a:ea typeface="Arial" pitchFamily="34" charset="-122"/>
                <a:cs typeface="Arial" pitchFamily="34" charset="-120"/>
              </a:rPr>
              <a:t>L1 contracts, L1 data availability, billions of dollars: and the L2 working is still the hard part.</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What's hard is both</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737360"/>
            <a:ext cx="5318608" cy="3291840"/>
          </a:xfrm>
          <a:prstGeom prst="rect">
            <a:avLst/>
          </a:prstGeom>
          <a:solidFill>
            <a:srgbClr val="FFFFFF"/>
          </a:solidFill>
          <a:ln w="12700">
            <a:solidFill>
              <a:srgbClr val="CFC9B8"/>
            </a:solidFill>
            <a:prstDash val="solid"/>
          </a:ln>
        </p:spPr>
      </p:sp>
      <p:sp>
        <p:nvSpPr>
          <p:cNvPr id="6" name="Shape 3"/>
          <p:cNvSpPr/>
          <p:nvPr/>
        </p:nvSpPr>
        <p:spPr>
          <a:xfrm>
            <a:off x="640080" y="1737360"/>
            <a:ext cx="5318608" cy="73152"/>
          </a:xfrm>
          <a:prstGeom prst="rect">
            <a:avLst/>
          </a:prstGeom>
          <a:solidFill>
            <a:srgbClr val="3B6C91"/>
          </a:solidFill>
          <a:ln/>
        </p:spPr>
      </p:sp>
      <p:pic>
        <p:nvPicPr>
          <p:cNvPr id="7" name="Image 0" descr="/Users/waxwing/korea-pres/talk2/assets/icons/cpu-3B6C91.png">    </p:cNvPr>
          <p:cNvPicPr>
            <a:picLocks noChangeAspect="1"/>
          </p:cNvPicPr>
          <p:nvPr/>
        </p:nvPicPr>
        <p:blipFill>
          <a:blip r:embed="rId1"/>
          <a:stretch>
            <a:fillRect/>
          </a:stretch>
        </p:blipFill>
        <p:spPr>
          <a:xfrm>
            <a:off x="841248" y="2011680"/>
            <a:ext cx="548640" cy="548640"/>
          </a:xfrm>
          <a:prstGeom prst="rect">
            <a:avLst/>
          </a:prstGeom>
        </p:spPr>
      </p:pic>
      <p:sp>
        <p:nvSpPr>
          <p:cNvPr id="8" name="Text 4"/>
          <p:cNvSpPr/>
          <p:nvPr/>
        </p:nvSpPr>
        <p:spPr>
          <a:xfrm>
            <a:off x="841248" y="2697480"/>
            <a:ext cx="4916272" cy="2194560"/>
          </a:xfrm>
          <a:prstGeom prst="rect">
            <a:avLst/>
          </a:prstGeom>
          <a:noFill/>
          <a:ln/>
        </p:spPr>
        <p:txBody>
          <a:bodyPr wrap="square" lIns="0" tIns="0" rIns="0" bIns="0" rtlCol="0" anchor="t"/>
          <a:lstStyle/>
          <a:p>
            <a:pPr algn="l" indent="0" marL="0">
              <a:spcAft>
                <a:spcPts val="800"/>
              </a:spcAft>
              <a:buNone/>
            </a:pPr>
            <a:r>
              <a:rPr lang="en-US" sz="2800" b="1" dirty="0">
                <a:solidFill>
                  <a:srgbClr val="1E2622"/>
                </a:solidFill>
                <a:latin typeface="Georgia" pitchFamily="34" charset="0"/>
                <a:ea typeface="Georgia" pitchFamily="34" charset="-122"/>
                <a:cs typeface="Georgia" pitchFamily="34" charset="-120"/>
              </a:rPr>
              <a:t>1. Verify L2 state on L1</a:t>
            </a:r>
            <a:endParaRPr lang="en-US" sz="2800" dirty="0"/>
          </a:p>
          <a:p>
            <a:pPr algn="l" indent="0" marL="0">
              <a:buNone/>
            </a:pPr>
            <a:r>
              <a:rPr lang="en-US" sz="2100" dirty="0">
                <a:solidFill>
                  <a:srgbClr val="5F6862"/>
                </a:solidFill>
                <a:latin typeface="Arial" pitchFamily="34" charset="0"/>
                <a:ea typeface="Arial" pitchFamily="34" charset="-122"/>
                <a:cs typeface="Arial" pitchFamily="34" charset="-120"/>
              </a:rPr>
              <a:t>Groth16 on Bitcoin: BitVM, BitVM2, BitVMX, …</a:t>
            </a:r>
            <a:endParaRPr lang="en-US" sz="2800" dirty="0"/>
          </a:p>
          <a:p>
            <a:pPr algn="l" indent="0" marL="0">
              <a:buNone/>
            </a:pPr>
            <a:r>
              <a:rPr lang="en-US" sz="2100" dirty="0">
                <a:solidFill>
                  <a:srgbClr val="5F6862"/>
                </a:solidFill>
                <a:latin typeface="Arial" pitchFamily="34" charset="0"/>
                <a:ea typeface="Arial" pitchFamily="34" charset="-122"/>
                <a:cs typeface="Arial" pitchFamily="34" charset="-120"/>
              </a:rPr>
              <a:t>Largely solved, at a cost.</a:t>
            </a:r>
            <a:endParaRPr lang="en-US" sz="2800" dirty="0"/>
          </a:p>
        </p:txBody>
      </p:sp>
      <p:sp>
        <p:nvSpPr>
          <p:cNvPr id="9" name="Shape 5"/>
          <p:cNvSpPr/>
          <p:nvPr/>
        </p:nvSpPr>
        <p:spPr>
          <a:xfrm>
            <a:off x="6233008" y="1737360"/>
            <a:ext cx="5318608" cy="3291840"/>
          </a:xfrm>
          <a:prstGeom prst="rect">
            <a:avLst/>
          </a:prstGeom>
          <a:solidFill>
            <a:srgbClr val="FFFFFF"/>
          </a:solidFill>
          <a:ln w="12700">
            <a:solidFill>
              <a:srgbClr val="CFC9B8"/>
            </a:solidFill>
            <a:prstDash val="solid"/>
          </a:ln>
        </p:spPr>
      </p:sp>
      <p:sp>
        <p:nvSpPr>
          <p:cNvPr id="10" name="Shape 6"/>
          <p:cNvSpPr/>
          <p:nvPr/>
        </p:nvSpPr>
        <p:spPr>
          <a:xfrm>
            <a:off x="6233008" y="1737360"/>
            <a:ext cx="5318608" cy="73152"/>
          </a:xfrm>
          <a:prstGeom prst="rect">
            <a:avLst/>
          </a:prstGeom>
          <a:solidFill>
            <a:srgbClr val="5E8C2F"/>
          </a:solidFill>
          <a:ln/>
        </p:spPr>
      </p:sp>
      <p:pic>
        <p:nvPicPr>
          <p:cNvPr id="11" name="Image 1" descr="/Users/waxwing/korea-pres/talk2/assets/icons/user-round-check-5E8C2F.png">    </p:cNvPr>
          <p:cNvPicPr>
            <a:picLocks noChangeAspect="1"/>
          </p:cNvPicPr>
          <p:nvPr/>
        </p:nvPicPr>
        <p:blipFill>
          <a:blip r:embed="rId2"/>
          <a:stretch>
            <a:fillRect/>
          </a:stretch>
        </p:blipFill>
        <p:spPr>
          <a:xfrm>
            <a:off x="6434176" y="2011680"/>
            <a:ext cx="548640" cy="548640"/>
          </a:xfrm>
          <a:prstGeom prst="rect">
            <a:avLst/>
          </a:prstGeom>
        </p:spPr>
      </p:pic>
      <p:sp>
        <p:nvSpPr>
          <p:cNvPr id="12" name="Text 7"/>
          <p:cNvSpPr/>
          <p:nvPr/>
        </p:nvSpPr>
        <p:spPr>
          <a:xfrm>
            <a:off x="6434176" y="2697480"/>
            <a:ext cx="4916272" cy="2194560"/>
          </a:xfrm>
          <a:prstGeom prst="rect">
            <a:avLst/>
          </a:prstGeom>
          <a:noFill/>
          <a:ln/>
        </p:spPr>
        <p:txBody>
          <a:bodyPr wrap="square" lIns="0" tIns="0" rIns="0" bIns="0" rtlCol="0" anchor="t"/>
          <a:lstStyle/>
          <a:p>
            <a:pPr algn="l" indent="0" marL="0">
              <a:spcAft>
                <a:spcPts val="800"/>
              </a:spcAft>
              <a:buNone/>
            </a:pPr>
            <a:r>
              <a:rPr lang="en-US" sz="2800" b="1" dirty="0">
                <a:solidFill>
                  <a:srgbClr val="1E2622"/>
                </a:solidFill>
                <a:latin typeface="Georgia" pitchFamily="34" charset="0"/>
                <a:ea typeface="Georgia" pitchFamily="34" charset="-122"/>
                <a:cs typeface="Georgia" pitchFamily="34" charset="-120"/>
              </a:rPr>
              <a:t>2. Withdrawals for ordinary users</a:t>
            </a:r>
            <a:endParaRPr lang="en-US" sz="2800" dirty="0"/>
          </a:p>
          <a:p>
            <a:pPr algn="l" indent="0" marL="0">
              <a:buNone/>
            </a:pPr>
            <a:r>
              <a:rPr lang="en-US" sz="2100" dirty="0">
                <a:solidFill>
                  <a:srgbClr val="5F6862"/>
                </a:solidFill>
                <a:latin typeface="Arial" pitchFamily="34" charset="0"/>
                <a:ea typeface="Arial" pitchFamily="34" charset="-122"/>
                <a:cs typeface="Arial" pitchFamily="34" charset="-120"/>
              </a:rPr>
              <a:t>Trustless, cheap, and enforced by the user herself.</a:t>
            </a:r>
            <a:endParaRPr lang="en-US" sz="2800" dirty="0"/>
          </a:p>
          <a:p>
            <a:pPr algn="l" indent="0" marL="0">
              <a:buNone/>
            </a:pPr>
            <a:r>
              <a:rPr lang="en-US" sz="2100" dirty="0">
                <a:solidFill>
                  <a:srgbClr val="5F6862"/>
                </a:solidFill>
                <a:latin typeface="Arial" pitchFamily="34" charset="0"/>
                <a:ea typeface="Arial" pitchFamily="34" charset="-122"/>
                <a:cs typeface="Arial" pitchFamily="34" charset="-120"/>
              </a:rPr>
              <a:t>No committee, no operator, no fronted liquidity.</a:t>
            </a:r>
            <a:endParaRPr lang="en-US" sz="28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2E9"/>
        </a:solidFill>
      </p:bgPr>
    </p:bg>
    <p:spTree>
      <p:nvGrpSpPr>
        <p:cNvPr id="1" name=""/>
        <p:cNvGrpSpPr/>
        <p:nvPr/>
      </p:nvGrpSpPr>
      <p:grpSpPr>
        <a:xfrm>
          <a:off x="0" y="0"/>
          <a:ext cx="0" cy="0"/>
          <a:chOff x="0" y="0"/>
          <a:chExt cx="0" cy="0"/>
        </a:xfrm>
      </p:grpSpPr>
      <p:pic>
        <p:nvPicPr>
          <p:cNvPr id="2" name="Image 0" descr="/Users/waxwing/korea-pres/talk2/assets/photos/strip-2.jpg">    </p:cNvPr>
          <p:cNvPicPr>
            <a:picLocks noChangeAspect="1"/>
          </p:cNvPicPr>
          <p:nvPr/>
        </p:nvPicPr>
        <p:blipFill>
          <a:blip r:embed="rId1"/>
          <a:stretch>
            <a:fillRect/>
          </a:stretch>
        </p:blipFill>
        <p:spPr>
          <a:xfrm>
            <a:off x="9082735" y="0"/>
            <a:ext cx="3108960" cy="6858000"/>
          </a:xfrm>
          <a:prstGeom prst="rect">
            <a:avLst/>
          </a:prstGeom>
        </p:spPr>
      </p:pic>
      <p:sp>
        <p:nvSpPr>
          <p:cNvPr id="3" name="Shape 0"/>
          <p:cNvSpPr/>
          <p:nvPr/>
        </p:nvSpPr>
        <p:spPr>
          <a:xfrm>
            <a:off x="9009583" y="0"/>
            <a:ext cx="73152" cy="6858000"/>
          </a:xfrm>
          <a:prstGeom prst="rect">
            <a:avLst/>
          </a:prstGeom>
          <a:solidFill>
            <a:srgbClr val="D4862A"/>
          </a:solidFill>
          <a:ln/>
        </p:spPr>
      </p:sp>
      <p:sp>
        <p:nvSpPr>
          <p:cNvPr id="4" name="Shape 1"/>
          <p:cNvSpPr/>
          <p:nvPr/>
        </p:nvSpPr>
        <p:spPr>
          <a:xfrm>
            <a:off x="640080" y="2240280"/>
            <a:ext cx="109728" cy="2011680"/>
          </a:xfrm>
          <a:prstGeom prst="rect">
            <a:avLst/>
          </a:prstGeom>
          <a:solidFill>
            <a:srgbClr val="5E8C2F"/>
          </a:solidFill>
          <a:ln/>
        </p:spPr>
      </p:sp>
      <p:sp>
        <p:nvSpPr>
          <p:cNvPr id="5" name="Text 2"/>
          <p:cNvSpPr/>
          <p:nvPr/>
        </p:nvSpPr>
        <p:spPr>
          <a:xfrm>
            <a:off x="1005840" y="2194560"/>
            <a:ext cx="7619695" cy="548640"/>
          </a:xfrm>
          <a:prstGeom prst="rect">
            <a:avLst/>
          </a:prstGeom>
          <a:noFill/>
          <a:ln/>
        </p:spPr>
        <p:txBody>
          <a:bodyPr wrap="square" lIns="0" tIns="0" rIns="0" bIns="0" rtlCol="0" anchor="ctr"/>
          <a:lstStyle/>
          <a:p>
            <a:pPr indent="0" marL="0">
              <a:buNone/>
            </a:pPr>
            <a:r>
              <a:rPr lang="en-US" sz="2000" b="1" spc="400" kern="0" dirty="0">
                <a:solidFill>
                  <a:srgbClr val="5E8C2F"/>
                </a:solidFill>
                <a:latin typeface="Arial" pitchFamily="34" charset="0"/>
                <a:ea typeface="Arial" pitchFamily="34" charset="-122"/>
                <a:cs typeface="Arial" pitchFamily="34" charset="-120"/>
              </a:rPr>
              <a:t>PART 2</a:t>
            </a:r>
            <a:endParaRPr lang="en-US" sz="2000" dirty="0"/>
          </a:p>
        </p:txBody>
      </p:sp>
      <p:sp>
        <p:nvSpPr>
          <p:cNvPr id="6" name="Text 3"/>
          <p:cNvSpPr/>
          <p:nvPr/>
        </p:nvSpPr>
        <p:spPr>
          <a:xfrm>
            <a:off x="1005840" y="2743200"/>
            <a:ext cx="76196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The Lichen idea</a:t>
            </a:r>
            <a:endParaRPr lang="en-US" sz="4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822960" y="548640"/>
            <a:ext cx="10545775" cy="1371600"/>
          </a:xfrm>
          <a:prstGeom prst="rect">
            <a:avLst/>
          </a:prstGeom>
          <a:noFill/>
          <a:ln/>
        </p:spPr>
        <p:txBody>
          <a:bodyPr wrap="square" lIns="0" tIns="0" rIns="0" bIns="0" rtlCol="0" anchor="ctr"/>
          <a:lstStyle/>
          <a:p>
            <a:pPr algn="ctr" indent="0" marL="0">
              <a:buNone/>
            </a:pPr>
            <a:r>
              <a:rPr lang="en-US" sz="3600" b="1" dirty="0">
                <a:solidFill>
                  <a:srgbClr val="1E2622"/>
                </a:solidFill>
                <a:latin typeface="Georgia" pitchFamily="34" charset="0"/>
                <a:ea typeface="Georgia" pitchFamily="34" charset="-122"/>
                <a:cs typeface="Georgia" pitchFamily="34" charset="-120"/>
              </a:rPr>
              <a:t>In a two-party contract, there's no confusion about who plays the game.</a:t>
            </a:r>
            <a:endParaRPr lang="en-US" sz="3600" dirty="0"/>
          </a:p>
        </p:txBody>
      </p:sp>
      <p:sp>
        <p:nvSpPr>
          <p:cNvPr id="4" name="Shape 1"/>
          <p:cNvSpPr/>
          <p:nvPr/>
        </p:nvSpPr>
        <p:spPr>
          <a:xfrm>
            <a:off x="1536192" y="2514600"/>
            <a:ext cx="768096" cy="768096"/>
          </a:xfrm>
          <a:prstGeom prst="ellipse">
            <a:avLst/>
          </a:prstGeom>
          <a:solidFill>
            <a:srgbClr val="5E8C2F"/>
          </a:solidFill>
          <a:ln/>
        </p:spPr>
      </p:sp>
      <p:sp>
        <p:nvSpPr>
          <p:cNvPr id="5" name="Shape 2"/>
          <p:cNvSpPr/>
          <p:nvPr/>
        </p:nvSpPr>
        <p:spPr>
          <a:xfrm>
            <a:off x="1261872" y="3355848"/>
            <a:ext cx="1316736" cy="685800"/>
          </a:xfrm>
          <a:prstGeom prst="roundRect">
            <a:avLst>
              <a:gd name="adj" fmla="val 46667"/>
            </a:avLst>
          </a:prstGeom>
          <a:solidFill>
            <a:srgbClr val="5E8C2F"/>
          </a:solidFill>
          <a:ln/>
        </p:spPr>
      </p:sp>
      <p:sp>
        <p:nvSpPr>
          <p:cNvPr id="6" name="Text 3"/>
          <p:cNvSpPr/>
          <p:nvPr/>
        </p:nvSpPr>
        <p:spPr>
          <a:xfrm>
            <a:off x="1005840" y="4087368"/>
            <a:ext cx="1828800" cy="365760"/>
          </a:xfrm>
          <a:prstGeom prst="rect">
            <a:avLst/>
          </a:prstGeom>
          <a:noFill/>
          <a:ln/>
        </p:spPr>
        <p:txBody>
          <a:bodyPr wrap="square" lIns="0" tIns="0" rIns="0" bIns="0" rtlCol="0" anchor="ctr"/>
          <a:lstStyle/>
          <a:p>
            <a:pPr algn="ctr" indent="0" marL="0">
              <a:buNone/>
            </a:pPr>
            <a:r>
              <a:rPr lang="en-US" sz="1700" b="1" dirty="0">
                <a:solidFill>
                  <a:srgbClr val="5E8C2F"/>
                </a:solidFill>
                <a:latin typeface="Arial" pitchFamily="34" charset="0"/>
                <a:ea typeface="Arial" pitchFamily="34" charset="-122"/>
                <a:cs typeface="Arial" pitchFamily="34" charset="-120"/>
              </a:rPr>
              <a:t>Alice</a:t>
            </a:r>
            <a:endParaRPr lang="en-US" sz="1700" dirty="0"/>
          </a:p>
        </p:txBody>
      </p:sp>
      <p:sp>
        <p:nvSpPr>
          <p:cNvPr id="7" name="Shape 4"/>
          <p:cNvSpPr/>
          <p:nvPr/>
        </p:nvSpPr>
        <p:spPr>
          <a:xfrm>
            <a:off x="9887407" y="2514600"/>
            <a:ext cx="768096" cy="768096"/>
          </a:xfrm>
          <a:prstGeom prst="ellipse">
            <a:avLst/>
          </a:prstGeom>
          <a:solidFill>
            <a:srgbClr val="1E2622"/>
          </a:solidFill>
          <a:ln/>
        </p:spPr>
      </p:sp>
      <p:sp>
        <p:nvSpPr>
          <p:cNvPr id="8" name="Shape 5"/>
          <p:cNvSpPr/>
          <p:nvPr/>
        </p:nvSpPr>
        <p:spPr>
          <a:xfrm>
            <a:off x="9613087" y="3355848"/>
            <a:ext cx="1316736" cy="685800"/>
          </a:xfrm>
          <a:prstGeom prst="roundRect">
            <a:avLst>
              <a:gd name="adj" fmla="val 46667"/>
            </a:avLst>
          </a:prstGeom>
          <a:solidFill>
            <a:srgbClr val="1E2622"/>
          </a:solidFill>
          <a:ln/>
        </p:spPr>
      </p:sp>
      <p:sp>
        <p:nvSpPr>
          <p:cNvPr id="9" name="Text 6"/>
          <p:cNvSpPr/>
          <p:nvPr/>
        </p:nvSpPr>
        <p:spPr>
          <a:xfrm>
            <a:off x="9357055" y="4087368"/>
            <a:ext cx="1828800" cy="365760"/>
          </a:xfrm>
          <a:prstGeom prst="rect">
            <a:avLst/>
          </a:prstGeom>
          <a:noFill/>
          <a:ln/>
        </p:spPr>
        <p:txBody>
          <a:bodyPr wrap="square" lIns="0" tIns="0" rIns="0" bIns="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the hub</a:t>
            </a:r>
            <a:endParaRPr lang="en-US" sz="1700" dirty="0"/>
          </a:p>
        </p:txBody>
      </p:sp>
      <p:sp>
        <p:nvSpPr>
          <p:cNvPr id="10" name="Shape 7"/>
          <p:cNvSpPr/>
          <p:nvPr/>
        </p:nvSpPr>
        <p:spPr>
          <a:xfrm>
            <a:off x="3931920" y="2880360"/>
            <a:ext cx="4327855" cy="1097280"/>
          </a:xfrm>
          <a:prstGeom prst="roundRect">
            <a:avLst>
              <a:gd name="adj" fmla="val 6667"/>
            </a:avLst>
          </a:prstGeom>
          <a:solidFill>
            <a:srgbClr val="E3EDD5"/>
          </a:solidFill>
          <a:ln w="15875">
            <a:solidFill>
              <a:srgbClr val="5E8C2F"/>
            </a:solidFill>
            <a:prstDash val="solid"/>
          </a:ln>
        </p:spPr>
      </p:sp>
      <p:sp>
        <p:nvSpPr>
          <p:cNvPr id="11" name="Text 8"/>
          <p:cNvSpPr/>
          <p:nvPr/>
        </p:nvSpPr>
        <p:spPr>
          <a:xfrm>
            <a:off x="3931920" y="2880360"/>
            <a:ext cx="4327855" cy="1097280"/>
          </a:xfrm>
          <a:prstGeom prst="rect">
            <a:avLst/>
          </a:prstGeom>
          <a:noFill/>
          <a:ln/>
        </p:spPr>
        <p:txBody>
          <a:bodyPr wrap="square" lIns="76200" tIns="76200" rIns="76200" bIns="76200" rtlCol="0" anchor="ctr"/>
          <a:lstStyle/>
          <a:p>
            <a:pPr algn="ctr" indent="0" marL="0">
              <a:buNone/>
            </a:pPr>
            <a:r>
              <a:rPr lang="en-US" sz="2000" b="1" dirty="0">
                <a:solidFill>
                  <a:srgbClr val="1E2622"/>
                </a:solidFill>
                <a:latin typeface="Arial" pitchFamily="34" charset="0"/>
                <a:ea typeface="Arial" pitchFamily="34" charset="-122"/>
                <a:cs typeface="Arial" pitchFamily="34" charset="-120"/>
              </a:rPr>
              <a:t>one 2-of-2 contract</a:t>
            </a:r>
            <a:endParaRPr lang="en-US" sz="2000" dirty="0"/>
          </a:p>
          <a:p>
            <a:pPr algn="ctr" indent="0" marL="0">
              <a:buNone/>
            </a:pPr>
            <a:r>
              <a:rPr lang="en-US" sz="2000" b="1" dirty="0">
                <a:solidFill>
                  <a:srgbClr val="1E2622"/>
                </a:solidFill>
                <a:latin typeface="Arial" pitchFamily="34" charset="0"/>
                <a:ea typeface="Arial" pitchFamily="34" charset="-122"/>
                <a:cs typeface="Arial" pitchFamily="34" charset="-120"/>
              </a:rPr>
              <a:t>pre-signed by the two of them</a:t>
            </a:r>
            <a:endParaRPr lang="en-US" sz="2000" dirty="0"/>
          </a:p>
        </p:txBody>
      </p:sp>
      <p:sp>
        <p:nvSpPr>
          <p:cNvPr id="12" name="Shape 9"/>
          <p:cNvSpPr/>
          <p:nvPr/>
        </p:nvSpPr>
        <p:spPr>
          <a:xfrm>
            <a:off x="2697480" y="3429000"/>
            <a:ext cx="1234440" cy="914"/>
          </a:xfrm>
          <a:prstGeom prst="line">
            <a:avLst/>
          </a:prstGeom>
          <a:noFill/>
          <a:ln w="31750">
            <a:solidFill>
              <a:srgbClr val="5E8C2F"/>
            </a:solidFill>
            <a:prstDash val="solid"/>
            <a:tailEnd type="triangle"/>
          </a:ln>
        </p:spPr>
      </p:sp>
      <p:sp>
        <p:nvSpPr>
          <p:cNvPr id="13" name="Shape 10"/>
          <p:cNvSpPr/>
          <p:nvPr/>
        </p:nvSpPr>
        <p:spPr>
          <a:xfrm flipH="1">
            <a:off x="8259775" y="3429000"/>
            <a:ext cx="1234440" cy="914"/>
          </a:xfrm>
          <a:prstGeom prst="line">
            <a:avLst/>
          </a:prstGeom>
          <a:noFill/>
          <a:ln w="31750">
            <a:solidFill>
              <a:srgbClr val="1E2622"/>
            </a:solidFill>
            <a:prstDash val="solid"/>
            <a:tailEnd type="triangle"/>
          </a:ln>
        </p:spPr>
      </p:sp>
      <p:sp>
        <p:nvSpPr>
          <p:cNvPr id="14" name="Text 11"/>
          <p:cNvSpPr/>
          <p:nvPr/>
        </p:nvSpPr>
        <p:spPr>
          <a:xfrm>
            <a:off x="2651760" y="4114800"/>
            <a:ext cx="2377440" cy="548640"/>
          </a:xfrm>
          <a:prstGeom prst="rect">
            <a:avLst/>
          </a:prstGeom>
          <a:noFill/>
          <a:ln/>
        </p:spPr>
        <p:txBody>
          <a:bodyPr wrap="square" lIns="0" tIns="0" rIns="0" bIns="0" rtlCol="0" anchor="ctr"/>
          <a:lstStyle/>
          <a:p>
            <a:pPr algn="ctr" indent="0" marL="0">
              <a:buNone/>
            </a:pPr>
            <a:r>
              <a:rPr lang="en-US" sz="1700" b="1" dirty="0">
                <a:solidFill>
                  <a:srgbClr val="5E8C2F"/>
                </a:solidFill>
                <a:latin typeface="Arial" pitchFamily="34" charset="0"/>
                <a:ea typeface="Arial" pitchFamily="34" charset="-122"/>
                <a:cs typeface="Arial" pitchFamily="34" charset="-120"/>
              </a:rPr>
              <a:t>claims her withdrawal</a:t>
            </a:r>
            <a:endParaRPr lang="en-US" sz="1700" dirty="0"/>
          </a:p>
        </p:txBody>
      </p:sp>
      <p:sp>
        <p:nvSpPr>
          <p:cNvPr id="15" name="Text 12"/>
          <p:cNvSpPr/>
          <p:nvPr/>
        </p:nvSpPr>
        <p:spPr>
          <a:xfrm>
            <a:off x="7162495" y="4114800"/>
            <a:ext cx="2377440" cy="548640"/>
          </a:xfrm>
          <a:prstGeom prst="rect">
            <a:avLst/>
          </a:prstGeom>
          <a:noFill/>
          <a:ln/>
        </p:spPr>
        <p:txBody>
          <a:bodyPr wrap="square" lIns="0" tIns="0" rIns="0" bIns="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challenges: a false claim is paid from its side</a:t>
            </a:r>
            <a:endParaRPr lang="en-US" sz="1700" dirty="0"/>
          </a:p>
        </p:txBody>
      </p:sp>
      <p:sp>
        <p:nvSpPr>
          <p:cNvPr id="16" name="Text 13"/>
          <p:cNvSpPr/>
          <p:nvPr/>
        </p:nvSpPr>
        <p:spPr>
          <a:xfrm>
            <a:off x="822960" y="5257800"/>
            <a:ext cx="10545775" cy="731520"/>
          </a:xfrm>
          <a:prstGeom prst="rect">
            <a:avLst/>
          </a:prstGeom>
          <a:noFill/>
          <a:ln/>
        </p:spPr>
        <p:txBody>
          <a:bodyPr wrap="square" lIns="0" tIns="0" rIns="0" bIns="0" rtlCol="0" anchor="ctr"/>
          <a:lstStyle/>
          <a:p>
            <a:pPr algn="ctr" indent="0" marL="0">
              <a:buNone/>
            </a:pPr>
            <a:r>
              <a:rPr lang="en-US" sz="2600" i="1" dirty="0">
                <a:solidFill>
                  <a:srgbClr val="1E2622"/>
                </a:solidFill>
                <a:latin typeface="Georgia" pitchFamily="34" charset="0"/>
                <a:ea typeface="Georgia" pitchFamily="34" charset="-122"/>
                <a:cs typeface="Georgia" pitchFamily="34" charset="-120"/>
              </a:rPr>
              <a:t>Each contract stands alone: no shared pot, no run on the bank.</a:t>
            </a:r>
            <a:endParaRPr lang="en-US" sz="26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No shared pot, no run on the bank</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Text 2"/>
          <p:cNvSpPr/>
          <p:nvPr/>
        </p:nvSpPr>
        <p:spPr>
          <a:xfrm>
            <a:off x="640080" y="1600200"/>
            <a:ext cx="5181448" cy="457200"/>
          </a:xfrm>
          <a:prstGeom prst="rect">
            <a:avLst/>
          </a:prstGeom>
          <a:noFill/>
          <a:ln/>
        </p:spPr>
        <p:txBody>
          <a:bodyPr wrap="square" lIns="0" tIns="0" rIns="0" bIns="0" rtlCol="0" anchor="t"/>
          <a:lstStyle/>
          <a:p>
            <a:pPr algn="ctr" indent="0" marL="0">
              <a:buNone/>
            </a:pPr>
            <a:r>
              <a:rPr lang="en-US" sz="2200" b="1" dirty="0">
                <a:solidFill>
                  <a:srgbClr val="1E2622"/>
                </a:solidFill>
                <a:latin typeface="Georgia" pitchFamily="34" charset="0"/>
                <a:ea typeface="Georgia" pitchFamily="34" charset="-122"/>
                <a:cs typeface="Georgia" pitchFamily="34" charset="-120"/>
              </a:rPr>
              <a:t>A bridge: one pot for everyone</a:t>
            </a:r>
            <a:endParaRPr lang="en-US" sz="2200" dirty="0"/>
          </a:p>
        </p:txBody>
      </p:sp>
      <p:sp>
        <p:nvSpPr>
          <p:cNvPr id="6" name="Shape 3"/>
          <p:cNvSpPr/>
          <p:nvPr/>
        </p:nvSpPr>
        <p:spPr>
          <a:xfrm>
            <a:off x="1599103" y="2194560"/>
            <a:ext cx="276515" cy="276515"/>
          </a:xfrm>
          <a:prstGeom prst="ellipse">
            <a:avLst/>
          </a:prstGeom>
          <a:solidFill>
            <a:srgbClr val="5F6862"/>
          </a:solidFill>
          <a:ln/>
        </p:spPr>
      </p:sp>
      <p:sp>
        <p:nvSpPr>
          <p:cNvPr id="7" name="Shape 4"/>
          <p:cNvSpPr/>
          <p:nvPr/>
        </p:nvSpPr>
        <p:spPr>
          <a:xfrm>
            <a:off x="1500348" y="2497409"/>
            <a:ext cx="474025" cy="246888"/>
          </a:xfrm>
          <a:prstGeom prst="roundRect">
            <a:avLst>
              <a:gd name="adj" fmla="val 46667"/>
            </a:avLst>
          </a:prstGeom>
          <a:solidFill>
            <a:srgbClr val="5F6862"/>
          </a:solidFill>
          <a:ln/>
        </p:spPr>
      </p:sp>
      <p:sp>
        <p:nvSpPr>
          <p:cNvPr id="8" name="Shape 5"/>
          <p:cNvSpPr/>
          <p:nvPr/>
        </p:nvSpPr>
        <p:spPr>
          <a:xfrm>
            <a:off x="2096917" y="2194560"/>
            <a:ext cx="276515" cy="276515"/>
          </a:xfrm>
          <a:prstGeom prst="ellipse">
            <a:avLst/>
          </a:prstGeom>
          <a:solidFill>
            <a:srgbClr val="5F6862"/>
          </a:solidFill>
          <a:ln/>
        </p:spPr>
      </p:sp>
      <p:sp>
        <p:nvSpPr>
          <p:cNvPr id="9" name="Shape 6"/>
          <p:cNvSpPr/>
          <p:nvPr/>
        </p:nvSpPr>
        <p:spPr>
          <a:xfrm>
            <a:off x="1998162" y="2497409"/>
            <a:ext cx="474025" cy="246888"/>
          </a:xfrm>
          <a:prstGeom prst="roundRect">
            <a:avLst>
              <a:gd name="adj" fmla="val 46667"/>
            </a:avLst>
          </a:prstGeom>
          <a:solidFill>
            <a:srgbClr val="5F6862"/>
          </a:solidFill>
          <a:ln/>
        </p:spPr>
      </p:sp>
      <p:sp>
        <p:nvSpPr>
          <p:cNvPr id="10" name="Shape 7"/>
          <p:cNvSpPr/>
          <p:nvPr/>
        </p:nvSpPr>
        <p:spPr>
          <a:xfrm>
            <a:off x="2594732" y="2194560"/>
            <a:ext cx="276515" cy="276515"/>
          </a:xfrm>
          <a:prstGeom prst="ellipse">
            <a:avLst/>
          </a:prstGeom>
          <a:solidFill>
            <a:srgbClr val="5F6862"/>
          </a:solidFill>
          <a:ln/>
        </p:spPr>
      </p:sp>
      <p:sp>
        <p:nvSpPr>
          <p:cNvPr id="11" name="Shape 8"/>
          <p:cNvSpPr/>
          <p:nvPr/>
        </p:nvSpPr>
        <p:spPr>
          <a:xfrm>
            <a:off x="2495977" y="2497409"/>
            <a:ext cx="474025" cy="246888"/>
          </a:xfrm>
          <a:prstGeom prst="roundRect">
            <a:avLst>
              <a:gd name="adj" fmla="val 46667"/>
            </a:avLst>
          </a:prstGeom>
          <a:solidFill>
            <a:srgbClr val="5F6862"/>
          </a:solidFill>
          <a:ln/>
        </p:spPr>
      </p:sp>
      <p:sp>
        <p:nvSpPr>
          <p:cNvPr id="12" name="Shape 9"/>
          <p:cNvSpPr/>
          <p:nvPr/>
        </p:nvSpPr>
        <p:spPr>
          <a:xfrm>
            <a:off x="3092547" y="2194560"/>
            <a:ext cx="276515" cy="276515"/>
          </a:xfrm>
          <a:prstGeom prst="ellipse">
            <a:avLst/>
          </a:prstGeom>
          <a:solidFill>
            <a:srgbClr val="5F6862"/>
          </a:solidFill>
          <a:ln/>
        </p:spPr>
      </p:sp>
      <p:sp>
        <p:nvSpPr>
          <p:cNvPr id="13" name="Shape 10"/>
          <p:cNvSpPr/>
          <p:nvPr/>
        </p:nvSpPr>
        <p:spPr>
          <a:xfrm>
            <a:off x="2993791" y="2497409"/>
            <a:ext cx="474025" cy="246888"/>
          </a:xfrm>
          <a:prstGeom prst="roundRect">
            <a:avLst>
              <a:gd name="adj" fmla="val 46667"/>
            </a:avLst>
          </a:prstGeom>
          <a:solidFill>
            <a:srgbClr val="5F6862"/>
          </a:solidFill>
          <a:ln/>
        </p:spPr>
      </p:sp>
      <p:sp>
        <p:nvSpPr>
          <p:cNvPr id="14" name="Shape 11"/>
          <p:cNvSpPr/>
          <p:nvPr/>
        </p:nvSpPr>
        <p:spPr>
          <a:xfrm>
            <a:off x="3590361" y="2194560"/>
            <a:ext cx="276515" cy="276515"/>
          </a:xfrm>
          <a:prstGeom prst="ellipse">
            <a:avLst/>
          </a:prstGeom>
          <a:solidFill>
            <a:srgbClr val="5F6862"/>
          </a:solidFill>
          <a:ln/>
        </p:spPr>
      </p:sp>
      <p:sp>
        <p:nvSpPr>
          <p:cNvPr id="15" name="Shape 12"/>
          <p:cNvSpPr/>
          <p:nvPr/>
        </p:nvSpPr>
        <p:spPr>
          <a:xfrm>
            <a:off x="3491606" y="2497409"/>
            <a:ext cx="474025" cy="246888"/>
          </a:xfrm>
          <a:prstGeom prst="roundRect">
            <a:avLst>
              <a:gd name="adj" fmla="val 46667"/>
            </a:avLst>
          </a:prstGeom>
          <a:solidFill>
            <a:srgbClr val="5F6862"/>
          </a:solidFill>
          <a:ln/>
        </p:spPr>
      </p:sp>
      <p:sp>
        <p:nvSpPr>
          <p:cNvPr id="16" name="Shape 13"/>
          <p:cNvSpPr/>
          <p:nvPr/>
        </p:nvSpPr>
        <p:spPr>
          <a:xfrm>
            <a:off x="4088176" y="2194560"/>
            <a:ext cx="276515" cy="276515"/>
          </a:xfrm>
          <a:prstGeom prst="ellipse">
            <a:avLst/>
          </a:prstGeom>
          <a:solidFill>
            <a:srgbClr val="5F6862"/>
          </a:solidFill>
          <a:ln/>
        </p:spPr>
      </p:sp>
      <p:sp>
        <p:nvSpPr>
          <p:cNvPr id="17" name="Shape 14"/>
          <p:cNvSpPr/>
          <p:nvPr/>
        </p:nvSpPr>
        <p:spPr>
          <a:xfrm>
            <a:off x="3989421" y="2497409"/>
            <a:ext cx="474025" cy="246888"/>
          </a:xfrm>
          <a:prstGeom prst="roundRect">
            <a:avLst>
              <a:gd name="adj" fmla="val 46667"/>
            </a:avLst>
          </a:prstGeom>
          <a:solidFill>
            <a:srgbClr val="5F6862"/>
          </a:solidFill>
          <a:ln/>
        </p:spPr>
      </p:sp>
      <p:sp>
        <p:nvSpPr>
          <p:cNvPr id="18" name="Shape 15"/>
          <p:cNvSpPr/>
          <p:nvPr/>
        </p:nvSpPr>
        <p:spPr>
          <a:xfrm>
            <a:off x="4585990" y="2194560"/>
            <a:ext cx="276515" cy="276515"/>
          </a:xfrm>
          <a:prstGeom prst="ellipse">
            <a:avLst/>
          </a:prstGeom>
          <a:solidFill>
            <a:srgbClr val="5F6862"/>
          </a:solidFill>
          <a:ln/>
        </p:spPr>
      </p:sp>
      <p:sp>
        <p:nvSpPr>
          <p:cNvPr id="19" name="Shape 16"/>
          <p:cNvSpPr/>
          <p:nvPr/>
        </p:nvSpPr>
        <p:spPr>
          <a:xfrm>
            <a:off x="4487235" y="2497409"/>
            <a:ext cx="474025" cy="246888"/>
          </a:xfrm>
          <a:prstGeom prst="roundRect">
            <a:avLst>
              <a:gd name="adj" fmla="val 46667"/>
            </a:avLst>
          </a:prstGeom>
          <a:solidFill>
            <a:srgbClr val="5F6862"/>
          </a:solidFill>
          <a:ln/>
        </p:spPr>
      </p:sp>
      <p:sp>
        <p:nvSpPr>
          <p:cNvPr id="20" name="Shape 17"/>
          <p:cNvSpPr/>
          <p:nvPr/>
        </p:nvSpPr>
        <p:spPr>
          <a:xfrm>
            <a:off x="1554480" y="3063240"/>
            <a:ext cx="3352648" cy="2103120"/>
          </a:xfrm>
          <a:prstGeom prst="roundRect">
            <a:avLst>
              <a:gd name="adj" fmla="val 13043"/>
            </a:avLst>
          </a:prstGeom>
          <a:solidFill>
            <a:srgbClr val="F7E6CF"/>
          </a:solidFill>
          <a:ln w="25400">
            <a:solidFill>
              <a:srgbClr val="D4862A"/>
            </a:solidFill>
            <a:prstDash val="solid"/>
          </a:ln>
        </p:spPr>
      </p:sp>
      <p:sp>
        <p:nvSpPr>
          <p:cNvPr id="21" name="Shape 18"/>
          <p:cNvSpPr/>
          <p:nvPr/>
        </p:nvSpPr>
        <p:spPr>
          <a:xfrm>
            <a:off x="1828800" y="3383280"/>
            <a:ext cx="274320" cy="274320"/>
          </a:xfrm>
          <a:prstGeom prst="ellipse">
            <a:avLst/>
          </a:prstGeom>
          <a:solidFill>
            <a:srgbClr val="D4862A"/>
          </a:solidFill>
          <a:ln w="9525">
            <a:solidFill>
              <a:srgbClr val="1E2622"/>
            </a:solidFill>
            <a:prstDash val="solid"/>
          </a:ln>
        </p:spPr>
      </p:sp>
      <p:sp>
        <p:nvSpPr>
          <p:cNvPr id="22" name="Shape 19"/>
          <p:cNvSpPr/>
          <p:nvPr/>
        </p:nvSpPr>
        <p:spPr>
          <a:xfrm>
            <a:off x="2145011" y="3383280"/>
            <a:ext cx="274320" cy="274320"/>
          </a:xfrm>
          <a:prstGeom prst="ellipse">
            <a:avLst/>
          </a:prstGeom>
          <a:solidFill>
            <a:srgbClr val="D4862A"/>
          </a:solidFill>
          <a:ln w="9525">
            <a:solidFill>
              <a:srgbClr val="1E2622"/>
            </a:solidFill>
            <a:prstDash val="solid"/>
          </a:ln>
        </p:spPr>
      </p:sp>
      <p:sp>
        <p:nvSpPr>
          <p:cNvPr id="23" name="Shape 20"/>
          <p:cNvSpPr/>
          <p:nvPr/>
        </p:nvSpPr>
        <p:spPr>
          <a:xfrm>
            <a:off x="2461222" y="3383280"/>
            <a:ext cx="274320" cy="274320"/>
          </a:xfrm>
          <a:prstGeom prst="ellipse">
            <a:avLst/>
          </a:prstGeom>
          <a:solidFill>
            <a:srgbClr val="D4862A"/>
          </a:solidFill>
          <a:ln w="9525">
            <a:solidFill>
              <a:srgbClr val="1E2622"/>
            </a:solidFill>
            <a:prstDash val="solid"/>
          </a:ln>
        </p:spPr>
      </p:sp>
      <p:sp>
        <p:nvSpPr>
          <p:cNvPr id="24" name="Shape 21"/>
          <p:cNvSpPr/>
          <p:nvPr/>
        </p:nvSpPr>
        <p:spPr>
          <a:xfrm>
            <a:off x="2777433" y="3383280"/>
            <a:ext cx="274320" cy="274320"/>
          </a:xfrm>
          <a:prstGeom prst="ellipse">
            <a:avLst/>
          </a:prstGeom>
          <a:solidFill>
            <a:srgbClr val="D4862A"/>
          </a:solidFill>
          <a:ln w="9525">
            <a:solidFill>
              <a:srgbClr val="1E2622"/>
            </a:solidFill>
            <a:prstDash val="solid"/>
          </a:ln>
        </p:spPr>
      </p:sp>
      <p:sp>
        <p:nvSpPr>
          <p:cNvPr id="25" name="Shape 22"/>
          <p:cNvSpPr/>
          <p:nvPr/>
        </p:nvSpPr>
        <p:spPr>
          <a:xfrm>
            <a:off x="3093644" y="3383280"/>
            <a:ext cx="274320" cy="274320"/>
          </a:xfrm>
          <a:prstGeom prst="ellipse">
            <a:avLst/>
          </a:prstGeom>
          <a:solidFill>
            <a:srgbClr val="D4862A"/>
          </a:solidFill>
          <a:ln w="9525">
            <a:solidFill>
              <a:srgbClr val="1E2622"/>
            </a:solidFill>
            <a:prstDash val="solid"/>
          </a:ln>
        </p:spPr>
      </p:sp>
      <p:sp>
        <p:nvSpPr>
          <p:cNvPr id="26" name="Shape 23"/>
          <p:cNvSpPr/>
          <p:nvPr/>
        </p:nvSpPr>
        <p:spPr>
          <a:xfrm>
            <a:off x="3409855" y="3383280"/>
            <a:ext cx="274320" cy="274320"/>
          </a:xfrm>
          <a:prstGeom prst="ellipse">
            <a:avLst/>
          </a:prstGeom>
          <a:solidFill>
            <a:srgbClr val="D4862A"/>
          </a:solidFill>
          <a:ln w="9525">
            <a:solidFill>
              <a:srgbClr val="1E2622"/>
            </a:solidFill>
            <a:prstDash val="solid"/>
          </a:ln>
        </p:spPr>
      </p:sp>
      <p:sp>
        <p:nvSpPr>
          <p:cNvPr id="27" name="Shape 24"/>
          <p:cNvSpPr/>
          <p:nvPr/>
        </p:nvSpPr>
        <p:spPr>
          <a:xfrm>
            <a:off x="3726066" y="3383280"/>
            <a:ext cx="274320" cy="274320"/>
          </a:xfrm>
          <a:prstGeom prst="ellipse">
            <a:avLst/>
          </a:prstGeom>
          <a:solidFill>
            <a:srgbClr val="D4862A"/>
          </a:solidFill>
          <a:ln w="9525">
            <a:solidFill>
              <a:srgbClr val="1E2622"/>
            </a:solidFill>
            <a:prstDash val="solid"/>
          </a:ln>
        </p:spPr>
      </p:sp>
      <p:sp>
        <p:nvSpPr>
          <p:cNvPr id="28" name="Shape 25"/>
          <p:cNvSpPr/>
          <p:nvPr/>
        </p:nvSpPr>
        <p:spPr>
          <a:xfrm>
            <a:off x="4042277" y="3383280"/>
            <a:ext cx="274320" cy="274320"/>
          </a:xfrm>
          <a:prstGeom prst="ellipse">
            <a:avLst/>
          </a:prstGeom>
          <a:solidFill>
            <a:srgbClr val="D4862A"/>
          </a:solidFill>
          <a:ln w="9525">
            <a:solidFill>
              <a:srgbClr val="1E2622"/>
            </a:solidFill>
            <a:prstDash val="solid"/>
          </a:ln>
        </p:spPr>
      </p:sp>
      <p:sp>
        <p:nvSpPr>
          <p:cNvPr id="29" name="Shape 26"/>
          <p:cNvSpPr/>
          <p:nvPr/>
        </p:nvSpPr>
        <p:spPr>
          <a:xfrm>
            <a:off x="4358488" y="3383280"/>
            <a:ext cx="274320" cy="274320"/>
          </a:xfrm>
          <a:prstGeom prst="ellipse">
            <a:avLst/>
          </a:prstGeom>
          <a:solidFill>
            <a:srgbClr val="D4862A"/>
          </a:solidFill>
          <a:ln w="9525">
            <a:solidFill>
              <a:srgbClr val="1E2622"/>
            </a:solidFill>
            <a:prstDash val="solid"/>
          </a:ln>
        </p:spPr>
      </p:sp>
      <p:sp>
        <p:nvSpPr>
          <p:cNvPr id="30" name="Shape 27"/>
          <p:cNvSpPr/>
          <p:nvPr/>
        </p:nvSpPr>
        <p:spPr>
          <a:xfrm>
            <a:off x="1828800" y="3794760"/>
            <a:ext cx="274320" cy="274320"/>
          </a:xfrm>
          <a:prstGeom prst="ellipse">
            <a:avLst/>
          </a:prstGeom>
          <a:solidFill>
            <a:srgbClr val="D4862A"/>
          </a:solidFill>
          <a:ln w="9525">
            <a:solidFill>
              <a:srgbClr val="1E2622"/>
            </a:solidFill>
            <a:prstDash val="solid"/>
          </a:ln>
        </p:spPr>
      </p:sp>
      <p:sp>
        <p:nvSpPr>
          <p:cNvPr id="31" name="Shape 28"/>
          <p:cNvSpPr/>
          <p:nvPr/>
        </p:nvSpPr>
        <p:spPr>
          <a:xfrm>
            <a:off x="2145011" y="3794760"/>
            <a:ext cx="274320" cy="274320"/>
          </a:xfrm>
          <a:prstGeom prst="ellipse">
            <a:avLst/>
          </a:prstGeom>
          <a:solidFill>
            <a:srgbClr val="D4862A"/>
          </a:solidFill>
          <a:ln w="9525">
            <a:solidFill>
              <a:srgbClr val="1E2622"/>
            </a:solidFill>
            <a:prstDash val="solid"/>
          </a:ln>
        </p:spPr>
      </p:sp>
      <p:sp>
        <p:nvSpPr>
          <p:cNvPr id="32" name="Shape 29"/>
          <p:cNvSpPr/>
          <p:nvPr/>
        </p:nvSpPr>
        <p:spPr>
          <a:xfrm>
            <a:off x="2461222" y="3794760"/>
            <a:ext cx="274320" cy="274320"/>
          </a:xfrm>
          <a:prstGeom prst="ellipse">
            <a:avLst/>
          </a:prstGeom>
          <a:solidFill>
            <a:srgbClr val="D4862A"/>
          </a:solidFill>
          <a:ln w="9525">
            <a:solidFill>
              <a:srgbClr val="1E2622"/>
            </a:solidFill>
            <a:prstDash val="solid"/>
          </a:ln>
        </p:spPr>
      </p:sp>
      <p:sp>
        <p:nvSpPr>
          <p:cNvPr id="33" name="Shape 30"/>
          <p:cNvSpPr/>
          <p:nvPr/>
        </p:nvSpPr>
        <p:spPr>
          <a:xfrm>
            <a:off x="2777433" y="3794760"/>
            <a:ext cx="274320" cy="274320"/>
          </a:xfrm>
          <a:prstGeom prst="ellipse">
            <a:avLst/>
          </a:prstGeom>
          <a:solidFill>
            <a:srgbClr val="D4862A"/>
          </a:solidFill>
          <a:ln w="9525">
            <a:solidFill>
              <a:srgbClr val="1E2622"/>
            </a:solidFill>
            <a:prstDash val="solid"/>
          </a:ln>
        </p:spPr>
      </p:sp>
      <p:sp>
        <p:nvSpPr>
          <p:cNvPr id="34" name="Shape 31"/>
          <p:cNvSpPr/>
          <p:nvPr/>
        </p:nvSpPr>
        <p:spPr>
          <a:xfrm>
            <a:off x="3093644" y="3794760"/>
            <a:ext cx="274320" cy="274320"/>
          </a:xfrm>
          <a:prstGeom prst="ellipse">
            <a:avLst/>
          </a:prstGeom>
          <a:solidFill>
            <a:srgbClr val="D4862A"/>
          </a:solidFill>
          <a:ln w="9525">
            <a:solidFill>
              <a:srgbClr val="1E2622"/>
            </a:solidFill>
            <a:prstDash val="solid"/>
          </a:ln>
        </p:spPr>
      </p:sp>
      <p:sp>
        <p:nvSpPr>
          <p:cNvPr id="35" name="Shape 32"/>
          <p:cNvSpPr/>
          <p:nvPr/>
        </p:nvSpPr>
        <p:spPr>
          <a:xfrm>
            <a:off x="3409855" y="3794760"/>
            <a:ext cx="274320" cy="274320"/>
          </a:xfrm>
          <a:prstGeom prst="ellipse">
            <a:avLst/>
          </a:prstGeom>
          <a:solidFill>
            <a:srgbClr val="D4862A"/>
          </a:solidFill>
          <a:ln w="9525">
            <a:solidFill>
              <a:srgbClr val="1E2622"/>
            </a:solidFill>
            <a:prstDash val="solid"/>
          </a:ln>
        </p:spPr>
      </p:sp>
      <p:sp>
        <p:nvSpPr>
          <p:cNvPr id="36" name="Shape 33"/>
          <p:cNvSpPr/>
          <p:nvPr/>
        </p:nvSpPr>
        <p:spPr>
          <a:xfrm>
            <a:off x="3726066" y="3794760"/>
            <a:ext cx="274320" cy="274320"/>
          </a:xfrm>
          <a:prstGeom prst="ellipse">
            <a:avLst/>
          </a:prstGeom>
          <a:solidFill>
            <a:srgbClr val="D4862A"/>
          </a:solidFill>
          <a:ln w="9525">
            <a:solidFill>
              <a:srgbClr val="1E2622"/>
            </a:solidFill>
            <a:prstDash val="solid"/>
          </a:ln>
        </p:spPr>
      </p:sp>
      <p:sp>
        <p:nvSpPr>
          <p:cNvPr id="37" name="Shape 34"/>
          <p:cNvSpPr/>
          <p:nvPr/>
        </p:nvSpPr>
        <p:spPr>
          <a:xfrm>
            <a:off x="4042277" y="3794760"/>
            <a:ext cx="274320" cy="274320"/>
          </a:xfrm>
          <a:prstGeom prst="ellipse">
            <a:avLst/>
          </a:prstGeom>
          <a:solidFill>
            <a:srgbClr val="D4862A"/>
          </a:solidFill>
          <a:ln w="9525">
            <a:solidFill>
              <a:srgbClr val="1E2622"/>
            </a:solidFill>
            <a:prstDash val="solid"/>
          </a:ln>
        </p:spPr>
      </p:sp>
      <p:sp>
        <p:nvSpPr>
          <p:cNvPr id="38" name="Shape 35"/>
          <p:cNvSpPr/>
          <p:nvPr/>
        </p:nvSpPr>
        <p:spPr>
          <a:xfrm>
            <a:off x="4358488" y="3794760"/>
            <a:ext cx="274320" cy="274320"/>
          </a:xfrm>
          <a:prstGeom prst="ellipse">
            <a:avLst/>
          </a:prstGeom>
          <a:solidFill>
            <a:srgbClr val="D4862A"/>
          </a:solidFill>
          <a:ln w="9525">
            <a:solidFill>
              <a:srgbClr val="1E2622"/>
            </a:solidFill>
            <a:prstDash val="solid"/>
          </a:ln>
        </p:spPr>
      </p:sp>
      <p:sp>
        <p:nvSpPr>
          <p:cNvPr id="39" name="Shape 36"/>
          <p:cNvSpPr/>
          <p:nvPr/>
        </p:nvSpPr>
        <p:spPr>
          <a:xfrm>
            <a:off x="1828800" y="4206240"/>
            <a:ext cx="274320" cy="274320"/>
          </a:xfrm>
          <a:prstGeom prst="ellipse">
            <a:avLst/>
          </a:prstGeom>
          <a:solidFill>
            <a:srgbClr val="D4862A"/>
          </a:solidFill>
          <a:ln w="9525">
            <a:solidFill>
              <a:srgbClr val="1E2622"/>
            </a:solidFill>
            <a:prstDash val="solid"/>
          </a:ln>
        </p:spPr>
      </p:sp>
      <p:sp>
        <p:nvSpPr>
          <p:cNvPr id="40" name="Shape 37"/>
          <p:cNvSpPr/>
          <p:nvPr/>
        </p:nvSpPr>
        <p:spPr>
          <a:xfrm>
            <a:off x="2145011" y="4206240"/>
            <a:ext cx="274320" cy="274320"/>
          </a:xfrm>
          <a:prstGeom prst="ellipse">
            <a:avLst/>
          </a:prstGeom>
          <a:solidFill>
            <a:srgbClr val="D4862A"/>
          </a:solidFill>
          <a:ln w="9525">
            <a:solidFill>
              <a:srgbClr val="1E2622"/>
            </a:solidFill>
            <a:prstDash val="solid"/>
          </a:ln>
        </p:spPr>
      </p:sp>
      <p:sp>
        <p:nvSpPr>
          <p:cNvPr id="41" name="Shape 38"/>
          <p:cNvSpPr/>
          <p:nvPr/>
        </p:nvSpPr>
        <p:spPr>
          <a:xfrm>
            <a:off x="2461222" y="4206240"/>
            <a:ext cx="274320" cy="274320"/>
          </a:xfrm>
          <a:prstGeom prst="ellipse">
            <a:avLst/>
          </a:prstGeom>
          <a:solidFill>
            <a:srgbClr val="D4862A"/>
          </a:solidFill>
          <a:ln w="9525">
            <a:solidFill>
              <a:srgbClr val="1E2622"/>
            </a:solidFill>
            <a:prstDash val="solid"/>
          </a:ln>
        </p:spPr>
      </p:sp>
      <p:sp>
        <p:nvSpPr>
          <p:cNvPr id="42" name="Shape 39"/>
          <p:cNvSpPr/>
          <p:nvPr/>
        </p:nvSpPr>
        <p:spPr>
          <a:xfrm>
            <a:off x="2777433" y="4206240"/>
            <a:ext cx="274320" cy="274320"/>
          </a:xfrm>
          <a:prstGeom prst="ellipse">
            <a:avLst/>
          </a:prstGeom>
          <a:solidFill>
            <a:srgbClr val="D4862A"/>
          </a:solidFill>
          <a:ln w="9525">
            <a:solidFill>
              <a:srgbClr val="1E2622"/>
            </a:solidFill>
            <a:prstDash val="solid"/>
          </a:ln>
        </p:spPr>
      </p:sp>
      <p:sp>
        <p:nvSpPr>
          <p:cNvPr id="43" name="Shape 40"/>
          <p:cNvSpPr/>
          <p:nvPr/>
        </p:nvSpPr>
        <p:spPr>
          <a:xfrm>
            <a:off x="3093644" y="4206240"/>
            <a:ext cx="274320" cy="274320"/>
          </a:xfrm>
          <a:prstGeom prst="ellipse">
            <a:avLst/>
          </a:prstGeom>
          <a:solidFill>
            <a:srgbClr val="D4862A"/>
          </a:solidFill>
          <a:ln w="9525">
            <a:solidFill>
              <a:srgbClr val="1E2622"/>
            </a:solidFill>
            <a:prstDash val="solid"/>
          </a:ln>
        </p:spPr>
      </p:sp>
      <p:sp>
        <p:nvSpPr>
          <p:cNvPr id="44" name="Shape 41"/>
          <p:cNvSpPr/>
          <p:nvPr/>
        </p:nvSpPr>
        <p:spPr>
          <a:xfrm>
            <a:off x="3409855" y="4206240"/>
            <a:ext cx="274320" cy="274320"/>
          </a:xfrm>
          <a:prstGeom prst="ellipse">
            <a:avLst/>
          </a:prstGeom>
          <a:solidFill>
            <a:srgbClr val="D4862A"/>
          </a:solidFill>
          <a:ln w="9525">
            <a:solidFill>
              <a:srgbClr val="1E2622"/>
            </a:solidFill>
            <a:prstDash val="solid"/>
          </a:ln>
        </p:spPr>
      </p:sp>
      <p:sp>
        <p:nvSpPr>
          <p:cNvPr id="45" name="Shape 42"/>
          <p:cNvSpPr/>
          <p:nvPr/>
        </p:nvSpPr>
        <p:spPr>
          <a:xfrm>
            <a:off x="3726066" y="4206240"/>
            <a:ext cx="274320" cy="274320"/>
          </a:xfrm>
          <a:prstGeom prst="ellipse">
            <a:avLst/>
          </a:prstGeom>
          <a:solidFill>
            <a:srgbClr val="D4862A"/>
          </a:solidFill>
          <a:ln w="9525">
            <a:solidFill>
              <a:srgbClr val="1E2622"/>
            </a:solidFill>
            <a:prstDash val="solid"/>
          </a:ln>
        </p:spPr>
      </p:sp>
      <p:sp>
        <p:nvSpPr>
          <p:cNvPr id="46" name="Shape 43"/>
          <p:cNvSpPr/>
          <p:nvPr/>
        </p:nvSpPr>
        <p:spPr>
          <a:xfrm>
            <a:off x="4042277" y="4206240"/>
            <a:ext cx="274320" cy="274320"/>
          </a:xfrm>
          <a:prstGeom prst="ellipse">
            <a:avLst/>
          </a:prstGeom>
          <a:solidFill>
            <a:srgbClr val="D4862A"/>
          </a:solidFill>
          <a:ln w="9525">
            <a:solidFill>
              <a:srgbClr val="1E2622"/>
            </a:solidFill>
            <a:prstDash val="solid"/>
          </a:ln>
        </p:spPr>
      </p:sp>
      <p:sp>
        <p:nvSpPr>
          <p:cNvPr id="47" name="Shape 44"/>
          <p:cNvSpPr/>
          <p:nvPr/>
        </p:nvSpPr>
        <p:spPr>
          <a:xfrm>
            <a:off x="4358488" y="4206240"/>
            <a:ext cx="274320" cy="274320"/>
          </a:xfrm>
          <a:prstGeom prst="ellipse">
            <a:avLst/>
          </a:prstGeom>
          <a:solidFill>
            <a:srgbClr val="D4862A"/>
          </a:solidFill>
          <a:ln w="9525">
            <a:solidFill>
              <a:srgbClr val="1E2622"/>
            </a:solidFill>
            <a:prstDash val="solid"/>
          </a:ln>
        </p:spPr>
      </p:sp>
      <p:sp>
        <p:nvSpPr>
          <p:cNvPr id="48" name="Shape 45"/>
          <p:cNvSpPr/>
          <p:nvPr/>
        </p:nvSpPr>
        <p:spPr>
          <a:xfrm>
            <a:off x="1828800" y="4617720"/>
            <a:ext cx="274320" cy="274320"/>
          </a:xfrm>
          <a:prstGeom prst="ellipse">
            <a:avLst/>
          </a:prstGeom>
          <a:solidFill>
            <a:srgbClr val="D4862A"/>
          </a:solidFill>
          <a:ln w="9525">
            <a:solidFill>
              <a:srgbClr val="1E2622"/>
            </a:solidFill>
            <a:prstDash val="solid"/>
          </a:ln>
        </p:spPr>
      </p:sp>
      <p:sp>
        <p:nvSpPr>
          <p:cNvPr id="49" name="Shape 46"/>
          <p:cNvSpPr/>
          <p:nvPr/>
        </p:nvSpPr>
        <p:spPr>
          <a:xfrm>
            <a:off x="2145011" y="4617720"/>
            <a:ext cx="274320" cy="274320"/>
          </a:xfrm>
          <a:prstGeom prst="ellipse">
            <a:avLst/>
          </a:prstGeom>
          <a:solidFill>
            <a:srgbClr val="D4862A"/>
          </a:solidFill>
          <a:ln w="9525">
            <a:solidFill>
              <a:srgbClr val="1E2622"/>
            </a:solidFill>
            <a:prstDash val="solid"/>
          </a:ln>
        </p:spPr>
      </p:sp>
      <p:sp>
        <p:nvSpPr>
          <p:cNvPr id="50" name="Shape 47"/>
          <p:cNvSpPr/>
          <p:nvPr/>
        </p:nvSpPr>
        <p:spPr>
          <a:xfrm>
            <a:off x="2461222" y="4617720"/>
            <a:ext cx="274320" cy="274320"/>
          </a:xfrm>
          <a:prstGeom prst="ellipse">
            <a:avLst/>
          </a:prstGeom>
          <a:solidFill>
            <a:srgbClr val="D4862A"/>
          </a:solidFill>
          <a:ln w="9525">
            <a:solidFill>
              <a:srgbClr val="1E2622"/>
            </a:solidFill>
            <a:prstDash val="solid"/>
          </a:ln>
        </p:spPr>
      </p:sp>
      <p:sp>
        <p:nvSpPr>
          <p:cNvPr id="51" name="Shape 48"/>
          <p:cNvSpPr/>
          <p:nvPr/>
        </p:nvSpPr>
        <p:spPr>
          <a:xfrm>
            <a:off x="2777433" y="4617720"/>
            <a:ext cx="274320" cy="274320"/>
          </a:xfrm>
          <a:prstGeom prst="ellipse">
            <a:avLst/>
          </a:prstGeom>
          <a:solidFill>
            <a:srgbClr val="D4862A"/>
          </a:solidFill>
          <a:ln w="9525">
            <a:solidFill>
              <a:srgbClr val="1E2622"/>
            </a:solidFill>
            <a:prstDash val="solid"/>
          </a:ln>
        </p:spPr>
      </p:sp>
      <p:sp>
        <p:nvSpPr>
          <p:cNvPr id="52" name="Shape 49"/>
          <p:cNvSpPr/>
          <p:nvPr/>
        </p:nvSpPr>
        <p:spPr>
          <a:xfrm>
            <a:off x="3093644" y="4617720"/>
            <a:ext cx="274320" cy="274320"/>
          </a:xfrm>
          <a:prstGeom prst="ellipse">
            <a:avLst/>
          </a:prstGeom>
          <a:solidFill>
            <a:srgbClr val="D4862A"/>
          </a:solidFill>
          <a:ln w="9525">
            <a:solidFill>
              <a:srgbClr val="1E2622"/>
            </a:solidFill>
            <a:prstDash val="solid"/>
          </a:ln>
        </p:spPr>
      </p:sp>
      <p:sp>
        <p:nvSpPr>
          <p:cNvPr id="53" name="Shape 50"/>
          <p:cNvSpPr/>
          <p:nvPr/>
        </p:nvSpPr>
        <p:spPr>
          <a:xfrm>
            <a:off x="3409855" y="4617720"/>
            <a:ext cx="274320" cy="274320"/>
          </a:xfrm>
          <a:prstGeom prst="ellipse">
            <a:avLst/>
          </a:prstGeom>
          <a:solidFill>
            <a:srgbClr val="D4862A"/>
          </a:solidFill>
          <a:ln w="9525">
            <a:solidFill>
              <a:srgbClr val="1E2622"/>
            </a:solidFill>
            <a:prstDash val="solid"/>
          </a:ln>
        </p:spPr>
      </p:sp>
      <p:sp>
        <p:nvSpPr>
          <p:cNvPr id="54" name="Shape 51"/>
          <p:cNvSpPr/>
          <p:nvPr/>
        </p:nvSpPr>
        <p:spPr>
          <a:xfrm>
            <a:off x="3726066" y="4617720"/>
            <a:ext cx="274320" cy="274320"/>
          </a:xfrm>
          <a:prstGeom prst="ellipse">
            <a:avLst/>
          </a:prstGeom>
          <a:solidFill>
            <a:srgbClr val="D4862A"/>
          </a:solidFill>
          <a:ln w="9525">
            <a:solidFill>
              <a:srgbClr val="1E2622"/>
            </a:solidFill>
            <a:prstDash val="solid"/>
          </a:ln>
        </p:spPr>
      </p:sp>
      <p:sp>
        <p:nvSpPr>
          <p:cNvPr id="55" name="Shape 52"/>
          <p:cNvSpPr/>
          <p:nvPr/>
        </p:nvSpPr>
        <p:spPr>
          <a:xfrm>
            <a:off x="4042277" y="4617720"/>
            <a:ext cx="274320" cy="274320"/>
          </a:xfrm>
          <a:prstGeom prst="ellipse">
            <a:avLst/>
          </a:prstGeom>
          <a:solidFill>
            <a:srgbClr val="D4862A"/>
          </a:solidFill>
          <a:ln w="9525">
            <a:solidFill>
              <a:srgbClr val="1E2622"/>
            </a:solidFill>
            <a:prstDash val="solid"/>
          </a:ln>
        </p:spPr>
      </p:sp>
      <p:sp>
        <p:nvSpPr>
          <p:cNvPr id="56" name="Shape 53"/>
          <p:cNvSpPr/>
          <p:nvPr/>
        </p:nvSpPr>
        <p:spPr>
          <a:xfrm>
            <a:off x="4358488" y="4617720"/>
            <a:ext cx="274320" cy="274320"/>
          </a:xfrm>
          <a:prstGeom prst="ellipse">
            <a:avLst/>
          </a:prstGeom>
          <a:solidFill>
            <a:srgbClr val="D4862A"/>
          </a:solidFill>
          <a:ln w="9525">
            <a:solidFill>
              <a:srgbClr val="1E2622"/>
            </a:solidFill>
            <a:prstDash val="solid"/>
          </a:ln>
        </p:spPr>
      </p:sp>
      <p:sp>
        <p:nvSpPr>
          <p:cNvPr id="57" name="Shape 54"/>
          <p:cNvSpPr/>
          <p:nvPr/>
        </p:nvSpPr>
        <p:spPr>
          <a:xfrm>
            <a:off x="4358488" y="3154680"/>
            <a:ext cx="164592" cy="576072"/>
          </a:xfrm>
          <a:prstGeom prst="line">
            <a:avLst/>
          </a:prstGeom>
          <a:noFill/>
          <a:ln w="44450">
            <a:solidFill>
              <a:srgbClr val="B4462F"/>
            </a:solidFill>
            <a:prstDash val="solid"/>
          </a:ln>
        </p:spPr>
      </p:sp>
      <p:sp>
        <p:nvSpPr>
          <p:cNvPr id="58" name="Shape 55"/>
          <p:cNvSpPr/>
          <p:nvPr/>
        </p:nvSpPr>
        <p:spPr>
          <a:xfrm flipH="1">
            <a:off x="4267048" y="3730752"/>
            <a:ext cx="256032" cy="480060"/>
          </a:xfrm>
          <a:prstGeom prst="line">
            <a:avLst/>
          </a:prstGeom>
          <a:noFill/>
          <a:ln w="44450">
            <a:solidFill>
              <a:srgbClr val="B4462F"/>
            </a:solidFill>
            <a:prstDash val="solid"/>
          </a:ln>
        </p:spPr>
      </p:sp>
      <p:sp>
        <p:nvSpPr>
          <p:cNvPr id="59" name="Shape 56"/>
          <p:cNvSpPr/>
          <p:nvPr/>
        </p:nvSpPr>
        <p:spPr>
          <a:xfrm>
            <a:off x="4267048" y="4210812"/>
            <a:ext cx="201168" cy="480060"/>
          </a:xfrm>
          <a:prstGeom prst="line">
            <a:avLst/>
          </a:prstGeom>
          <a:noFill/>
          <a:ln w="44450">
            <a:solidFill>
              <a:srgbClr val="B4462F"/>
            </a:solidFill>
            <a:prstDash val="solid"/>
          </a:ln>
        </p:spPr>
      </p:sp>
      <p:sp>
        <p:nvSpPr>
          <p:cNvPr id="60" name="Shape 57"/>
          <p:cNvSpPr/>
          <p:nvPr/>
        </p:nvSpPr>
        <p:spPr>
          <a:xfrm flipH="1">
            <a:off x="4358488" y="4690872"/>
            <a:ext cx="109728" cy="384048"/>
          </a:xfrm>
          <a:prstGeom prst="line">
            <a:avLst/>
          </a:prstGeom>
          <a:noFill/>
          <a:ln w="44450">
            <a:solidFill>
              <a:srgbClr val="B4462F"/>
            </a:solidFill>
            <a:prstDash val="solid"/>
          </a:ln>
        </p:spPr>
      </p:sp>
      <p:sp>
        <p:nvSpPr>
          <p:cNvPr id="61" name="Text 58"/>
          <p:cNvSpPr/>
          <p:nvPr/>
        </p:nvSpPr>
        <p:spPr>
          <a:xfrm>
            <a:off x="640080" y="5257800"/>
            <a:ext cx="5181448" cy="365760"/>
          </a:xfrm>
          <a:prstGeom prst="rect">
            <a:avLst/>
          </a:prstGeom>
          <a:noFill/>
          <a:ln/>
        </p:spPr>
        <p:txBody>
          <a:bodyPr wrap="square" lIns="0" tIns="0" rIns="0" bIns="0" rtlCol="0" anchor="ctr"/>
          <a:lstStyle/>
          <a:p>
            <a:pPr algn="ctr" indent="0" marL="0">
              <a:buNone/>
            </a:pPr>
            <a:r>
              <a:rPr lang="en-US" sz="1600" b="1" dirty="0">
                <a:solidFill>
                  <a:srgbClr val="B4462F"/>
                </a:solidFill>
                <a:latin typeface="Arial" pitchFamily="34" charset="0"/>
                <a:ea typeface="Arial" pitchFamily="34" charset="-122"/>
                <a:cs typeface="Arial" pitchFamily="34" charset="-120"/>
              </a:rPr>
              <a:t>a leak is everyone's: first out gets out whole</a:t>
            </a:r>
            <a:endParaRPr lang="en-US" sz="1600" dirty="0"/>
          </a:p>
        </p:txBody>
      </p:sp>
      <p:sp>
        <p:nvSpPr>
          <p:cNvPr id="62" name="Text 59"/>
          <p:cNvSpPr/>
          <p:nvPr/>
        </p:nvSpPr>
        <p:spPr>
          <a:xfrm>
            <a:off x="6370168" y="1600200"/>
            <a:ext cx="5181448" cy="457200"/>
          </a:xfrm>
          <a:prstGeom prst="rect">
            <a:avLst/>
          </a:prstGeom>
          <a:noFill/>
          <a:ln/>
        </p:spPr>
        <p:txBody>
          <a:bodyPr wrap="square" lIns="0" tIns="0" rIns="0" bIns="0" rtlCol="0" anchor="t"/>
          <a:lstStyle/>
          <a:p>
            <a:pPr algn="ctr" indent="0" marL="0">
              <a:buNone/>
            </a:pPr>
            <a:r>
              <a:rPr lang="en-US" sz="2200" b="1" dirty="0">
                <a:solidFill>
                  <a:srgbClr val="1E2622"/>
                </a:solidFill>
                <a:latin typeface="Georgia" pitchFamily="34" charset="0"/>
                <a:ea typeface="Georgia" pitchFamily="34" charset="-122"/>
                <a:cs typeface="Georgia" pitchFamily="34" charset="-120"/>
              </a:rPr>
              <a:t>Lichen: a contract per user</a:t>
            </a:r>
            <a:endParaRPr lang="en-US" sz="2200" dirty="0"/>
          </a:p>
        </p:txBody>
      </p:sp>
      <p:sp>
        <p:nvSpPr>
          <p:cNvPr id="63" name="Shape 60"/>
          <p:cNvSpPr/>
          <p:nvPr/>
        </p:nvSpPr>
        <p:spPr>
          <a:xfrm>
            <a:off x="6836405" y="2194560"/>
            <a:ext cx="276515" cy="276515"/>
          </a:xfrm>
          <a:prstGeom prst="ellipse">
            <a:avLst/>
          </a:prstGeom>
          <a:solidFill>
            <a:srgbClr val="5E8C2F"/>
          </a:solidFill>
          <a:ln/>
        </p:spPr>
      </p:sp>
      <p:sp>
        <p:nvSpPr>
          <p:cNvPr id="64" name="Shape 61"/>
          <p:cNvSpPr/>
          <p:nvPr/>
        </p:nvSpPr>
        <p:spPr>
          <a:xfrm>
            <a:off x="6737650" y="2497409"/>
            <a:ext cx="474025" cy="246888"/>
          </a:xfrm>
          <a:prstGeom prst="roundRect">
            <a:avLst>
              <a:gd name="adj" fmla="val 46667"/>
            </a:avLst>
          </a:prstGeom>
          <a:solidFill>
            <a:srgbClr val="5E8C2F"/>
          </a:solidFill>
          <a:ln/>
        </p:spPr>
      </p:sp>
      <p:sp>
        <p:nvSpPr>
          <p:cNvPr id="65" name="Shape 62"/>
          <p:cNvSpPr/>
          <p:nvPr/>
        </p:nvSpPr>
        <p:spPr>
          <a:xfrm>
            <a:off x="6586042" y="3611880"/>
            <a:ext cx="777240" cy="1554480"/>
          </a:xfrm>
          <a:prstGeom prst="roundRect">
            <a:avLst>
              <a:gd name="adj" fmla="val 23529"/>
            </a:avLst>
          </a:prstGeom>
          <a:solidFill>
            <a:srgbClr val="E3EDD5"/>
          </a:solidFill>
          <a:ln w="25400">
            <a:solidFill>
              <a:srgbClr val="5E8C2F"/>
            </a:solidFill>
            <a:prstDash val="solid"/>
          </a:ln>
        </p:spPr>
      </p:sp>
      <p:sp>
        <p:nvSpPr>
          <p:cNvPr id="66" name="Shape 63"/>
          <p:cNvSpPr/>
          <p:nvPr/>
        </p:nvSpPr>
        <p:spPr>
          <a:xfrm>
            <a:off x="6837502" y="3840480"/>
            <a:ext cx="274320" cy="274320"/>
          </a:xfrm>
          <a:prstGeom prst="ellipse">
            <a:avLst/>
          </a:prstGeom>
          <a:solidFill>
            <a:srgbClr val="D4862A"/>
          </a:solidFill>
          <a:ln w="9525">
            <a:solidFill>
              <a:srgbClr val="1E2622"/>
            </a:solidFill>
            <a:prstDash val="solid"/>
          </a:ln>
        </p:spPr>
      </p:sp>
      <p:sp>
        <p:nvSpPr>
          <p:cNvPr id="67" name="Shape 64"/>
          <p:cNvSpPr/>
          <p:nvPr/>
        </p:nvSpPr>
        <p:spPr>
          <a:xfrm>
            <a:off x="6837502" y="4251960"/>
            <a:ext cx="274320" cy="274320"/>
          </a:xfrm>
          <a:prstGeom prst="ellipse">
            <a:avLst/>
          </a:prstGeom>
          <a:solidFill>
            <a:srgbClr val="D4862A"/>
          </a:solidFill>
          <a:ln w="9525">
            <a:solidFill>
              <a:srgbClr val="1E2622"/>
            </a:solidFill>
            <a:prstDash val="solid"/>
          </a:ln>
        </p:spPr>
      </p:sp>
      <p:sp>
        <p:nvSpPr>
          <p:cNvPr id="68" name="Shape 65"/>
          <p:cNvSpPr/>
          <p:nvPr/>
        </p:nvSpPr>
        <p:spPr>
          <a:xfrm>
            <a:off x="6837502" y="4663440"/>
            <a:ext cx="274320" cy="274320"/>
          </a:xfrm>
          <a:prstGeom prst="ellipse">
            <a:avLst/>
          </a:prstGeom>
          <a:solidFill>
            <a:srgbClr val="D4862A"/>
          </a:solidFill>
          <a:ln w="9525">
            <a:solidFill>
              <a:srgbClr val="1E2622"/>
            </a:solidFill>
            <a:prstDash val="solid"/>
          </a:ln>
        </p:spPr>
      </p:sp>
      <p:sp>
        <p:nvSpPr>
          <p:cNvPr id="69" name="Shape 66"/>
          <p:cNvSpPr/>
          <p:nvPr/>
        </p:nvSpPr>
        <p:spPr>
          <a:xfrm>
            <a:off x="7829520" y="2194560"/>
            <a:ext cx="276515" cy="276515"/>
          </a:xfrm>
          <a:prstGeom prst="ellipse">
            <a:avLst/>
          </a:prstGeom>
          <a:solidFill>
            <a:srgbClr val="5F6862"/>
          </a:solidFill>
          <a:ln/>
        </p:spPr>
      </p:sp>
      <p:sp>
        <p:nvSpPr>
          <p:cNvPr id="70" name="Shape 67"/>
          <p:cNvSpPr/>
          <p:nvPr/>
        </p:nvSpPr>
        <p:spPr>
          <a:xfrm>
            <a:off x="7730764" y="2497409"/>
            <a:ext cx="474025" cy="246888"/>
          </a:xfrm>
          <a:prstGeom prst="roundRect">
            <a:avLst>
              <a:gd name="adj" fmla="val 46667"/>
            </a:avLst>
          </a:prstGeom>
          <a:solidFill>
            <a:srgbClr val="5F6862"/>
          </a:solidFill>
          <a:ln/>
        </p:spPr>
      </p:sp>
      <p:sp>
        <p:nvSpPr>
          <p:cNvPr id="71" name="Shape 68"/>
          <p:cNvSpPr/>
          <p:nvPr/>
        </p:nvSpPr>
        <p:spPr>
          <a:xfrm>
            <a:off x="7579157" y="3611880"/>
            <a:ext cx="777240" cy="1554480"/>
          </a:xfrm>
          <a:prstGeom prst="roundRect">
            <a:avLst>
              <a:gd name="adj" fmla="val 23529"/>
            </a:avLst>
          </a:prstGeom>
          <a:solidFill>
            <a:srgbClr val="E3EDD5"/>
          </a:solidFill>
          <a:ln w="25400">
            <a:solidFill>
              <a:srgbClr val="5E8C2F"/>
            </a:solidFill>
            <a:prstDash val="solid"/>
          </a:ln>
        </p:spPr>
      </p:sp>
      <p:sp>
        <p:nvSpPr>
          <p:cNvPr id="72" name="Shape 69"/>
          <p:cNvSpPr/>
          <p:nvPr/>
        </p:nvSpPr>
        <p:spPr>
          <a:xfrm>
            <a:off x="7830617" y="3840480"/>
            <a:ext cx="274320" cy="274320"/>
          </a:xfrm>
          <a:prstGeom prst="ellipse">
            <a:avLst/>
          </a:prstGeom>
          <a:solidFill>
            <a:srgbClr val="D4862A"/>
          </a:solidFill>
          <a:ln w="9525">
            <a:solidFill>
              <a:srgbClr val="1E2622"/>
            </a:solidFill>
            <a:prstDash val="solid"/>
          </a:ln>
        </p:spPr>
      </p:sp>
      <p:sp>
        <p:nvSpPr>
          <p:cNvPr id="73" name="Shape 70"/>
          <p:cNvSpPr/>
          <p:nvPr/>
        </p:nvSpPr>
        <p:spPr>
          <a:xfrm>
            <a:off x="7830617" y="4251960"/>
            <a:ext cx="274320" cy="274320"/>
          </a:xfrm>
          <a:prstGeom prst="ellipse">
            <a:avLst/>
          </a:prstGeom>
          <a:solidFill>
            <a:srgbClr val="D4862A"/>
          </a:solidFill>
          <a:ln w="9525">
            <a:solidFill>
              <a:srgbClr val="1E2622"/>
            </a:solidFill>
            <a:prstDash val="solid"/>
          </a:ln>
        </p:spPr>
      </p:sp>
      <p:sp>
        <p:nvSpPr>
          <p:cNvPr id="74" name="Shape 71"/>
          <p:cNvSpPr/>
          <p:nvPr/>
        </p:nvSpPr>
        <p:spPr>
          <a:xfrm>
            <a:off x="7830617" y="4663440"/>
            <a:ext cx="274320" cy="274320"/>
          </a:xfrm>
          <a:prstGeom prst="ellipse">
            <a:avLst/>
          </a:prstGeom>
          <a:solidFill>
            <a:srgbClr val="D4862A"/>
          </a:solidFill>
          <a:ln w="9525">
            <a:solidFill>
              <a:srgbClr val="1E2622"/>
            </a:solidFill>
            <a:prstDash val="solid"/>
          </a:ln>
        </p:spPr>
      </p:sp>
      <p:sp>
        <p:nvSpPr>
          <p:cNvPr id="75" name="Shape 72"/>
          <p:cNvSpPr/>
          <p:nvPr/>
        </p:nvSpPr>
        <p:spPr>
          <a:xfrm>
            <a:off x="8822634" y="2194560"/>
            <a:ext cx="276515" cy="276515"/>
          </a:xfrm>
          <a:prstGeom prst="ellipse">
            <a:avLst/>
          </a:prstGeom>
          <a:solidFill>
            <a:srgbClr val="5F6862"/>
          </a:solidFill>
          <a:ln/>
        </p:spPr>
      </p:sp>
      <p:sp>
        <p:nvSpPr>
          <p:cNvPr id="76" name="Shape 73"/>
          <p:cNvSpPr/>
          <p:nvPr/>
        </p:nvSpPr>
        <p:spPr>
          <a:xfrm>
            <a:off x="8723879" y="2497409"/>
            <a:ext cx="474025" cy="246888"/>
          </a:xfrm>
          <a:prstGeom prst="roundRect">
            <a:avLst>
              <a:gd name="adj" fmla="val 46667"/>
            </a:avLst>
          </a:prstGeom>
          <a:solidFill>
            <a:srgbClr val="5F6862"/>
          </a:solidFill>
          <a:ln/>
        </p:spPr>
      </p:sp>
      <p:sp>
        <p:nvSpPr>
          <p:cNvPr id="77" name="Shape 74"/>
          <p:cNvSpPr/>
          <p:nvPr/>
        </p:nvSpPr>
        <p:spPr>
          <a:xfrm>
            <a:off x="8572271" y="3611880"/>
            <a:ext cx="777240" cy="1554480"/>
          </a:xfrm>
          <a:prstGeom prst="roundRect">
            <a:avLst>
              <a:gd name="adj" fmla="val 23529"/>
            </a:avLst>
          </a:prstGeom>
          <a:solidFill>
            <a:srgbClr val="E3EDD5"/>
          </a:solidFill>
          <a:ln w="25400">
            <a:solidFill>
              <a:srgbClr val="5E8C2F"/>
            </a:solidFill>
            <a:prstDash val="solid"/>
          </a:ln>
        </p:spPr>
      </p:sp>
      <p:sp>
        <p:nvSpPr>
          <p:cNvPr id="78" name="Shape 75"/>
          <p:cNvSpPr/>
          <p:nvPr/>
        </p:nvSpPr>
        <p:spPr>
          <a:xfrm>
            <a:off x="8823731" y="3840480"/>
            <a:ext cx="274320" cy="274320"/>
          </a:xfrm>
          <a:prstGeom prst="ellipse">
            <a:avLst/>
          </a:prstGeom>
          <a:solidFill>
            <a:srgbClr val="D4862A"/>
          </a:solidFill>
          <a:ln w="9525">
            <a:solidFill>
              <a:srgbClr val="1E2622"/>
            </a:solidFill>
            <a:prstDash val="solid"/>
          </a:ln>
        </p:spPr>
      </p:sp>
      <p:sp>
        <p:nvSpPr>
          <p:cNvPr id="79" name="Shape 76"/>
          <p:cNvSpPr/>
          <p:nvPr/>
        </p:nvSpPr>
        <p:spPr>
          <a:xfrm>
            <a:off x="8823731" y="4251960"/>
            <a:ext cx="274320" cy="274320"/>
          </a:xfrm>
          <a:prstGeom prst="ellipse">
            <a:avLst/>
          </a:prstGeom>
          <a:solidFill>
            <a:srgbClr val="D4862A"/>
          </a:solidFill>
          <a:ln w="9525">
            <a:solidFill>
              <a:srgbClr val="1E2622"/>
            </a:solidFill>
            <a:prstDash val="solid"/>
          </a:ln>
        </p:spPr>
      </p:sp>
      <p:sp>
        <p:nvSpPr>
          <p:cNvPr id="80" name="Shape 77"/>
          <p:cNvSpPr/>
          <p:nvPr/>
        </p:nvSpPr>
        <p:spPr>
          <a:xfrm>
            <a:off x="8823731" y="4663440"/>
            <a:ext cx="274320" cy="274320"/>
          </a:xfrm>
          <a:prstGeom prst="ellipse">
            <a:avLst/>
          </a:prstGeom>
          <a:solidFill>
            <a:srgbClr val="D4862A"/>
          </a:solidFill>
          <a:ln w="9525">
            <a:solidFill>
              <a:srgbClr val="1E2622"/>
            </a:solidFill>
            <a:prstDash val="solid"/>
          </a:ln>
        </p:spPr>
      </p:sp>
      <p:sp>
        <p:nvSpPr>
          <p:cNvPr id="81" name="Shape 78"/>
          <p:cNvSpPr/>
          <p:nvPr/>
        </p:nvSpPr>
        <p:spPr>
          <a:xfrm>
            <a:off x="9815749" y="2194560"/>
            <a:ext cx="276515" cy="276515"/>
          </a:xfrm>
          <a:prstGeom prst="ellipse">
            <a:avLst/>
          </a:prstGeom>
          <a:solidFill>
            <a:srgbClr val="5F6862"/>
          </a:solidFill>
          <a:ln/>
        </p:spPr>
      </p:sp>
      <p:sp>
        <p:nvSpPr>
          <p:cNvPr id="82" name="Shape 79"/>
          <p:cNvSpPr/>
          <p:nvPr/>
        </p:nvSpPr>
        <p:spPr>
          <a:xfrm>
            <a:off x="9716994" y="2497409"/>
            <a:ext cx="474025" cy="246888"/>
          </a:xfrm>
          <a:prstGeom prst="roundRect">
            <a:avLst>
              <a:gd name="adj" fmla="val 46667"/>
            </a:avLst>
          </a:prstGeom>
          <a:solidFill>
            <a:srgbClr val="5F6862"/>
          </a:solidFill>
          <a:ln/>
        </p:spPr>
      </p:sp>
      <p:sp>
        <p:nvSpPr>
          <p:cNvPr id="83" name="Shape 80"/>
          <p:cNvSpPr/>
          <p:nvPr/>
        </p:nvSpPr>
        <p:spPr>
          <a:xfrm>
            <a:off x="9565386" y="3611880"/>
            <a:ext cx="777240" cy="1554480"/>
          </a:xfrm>
          <a:prstGeom prst="roundRect">
            <a:avLst>
              <a:gd name="adj" fmla="val 23529"/>
            </a:avLst>
          </a:prstGeom>
          <a:solidFill>
            <a:srgbClr val="E3EDD5"/>
          </a:solidFill>
          <a:ln w="25400">
            <a:solidFill>
              <a:srgbClr val="B4462F"/>
            </a:solidFill>
            <a:prstDash val="solid"/>
          </a:ln>
        </p:spPr>
      </p:sp>
      <p:sp>
        <p:nvSpPr>
          <p:cNvPr id="84" name="Shape 81"/>
          <p:cNvSpPr/>
          <p:nvPr/>
        </p:nvSpPr>
        <p:spPr>
          <a:xfrm>
            <a:off x="9816846" y="3840480"/>
            <a:ext cx="274320" cy="274320"/>
          </a:xfrm>
          <a:prstGeom prst="ellipse">
            <a:avLst/>
          </a:prstGeom>
          <a:solidFill>
            <a:srgbClr val="D4862A"/>
          </a:solidFill>
          <a:ln w="9525">
            <a:solidFill>
              <a:srgbClr val="1E2622"/>
            </a:solidFill>
            <a:prstDash val="solid"/>
          </a:ln>
        </p:spPr>
      </p:sp>
      <p:sp>
        <p:nvSpPr>
          <p:cNvPr id="85" name="Shape 82"/>
          <p:cNvSpPr/>
          <p:nvPr/>
        </p:nvSpPr>
        <p:spPr>
          <a:xfrm>
            <a:off x="9816846" y="4251960"/>
            <a:ext cx="274320" cy="274320"/>
          </a:xfrm>
          <a:prstGeom prst="ellipse">
            <a:avLst/>
          </a:prstGeom>
          <a:solidFill>
            <a:srgbClr val="D4862A"/>
          </a:solidFill>
          <a:ln w="9525">
            <a:solidFill>
              <a:srgbClr val="1E2622"/>
            </a:solidFill>
            <a:prstDash val="solid"/>
          </a:ln>
        </p:spPr>
      </p:sp>
      <p:sp>
        <p:nvSpPr>
          <p:cNvPr id="86" name="Shape 83"/>
          <p:cNvSpPr/>
          <p:nvPr/>
        </p:nvSpPr>
        <p:spPr>
          <a:xfrm>
            <a:off x="9816846" y="4663440"/>
            <a:ext cx="274320" cy="274320"/>
          </a:xfrm>
          <a:prstGeom prst="ellipse">
            <a:avLst/>
          </a:prstGeom>
          <a:solidFill>
            <a:srgbClr val="D4862A"/>
          </a:solidFill>
          <a:ln w="9525">
            <a:solidFill>
              <a:srgbClr val="1E2622"/>
            </a:solidFill>
            <a:prstDash val="solid"/>
          </a:ln>
        </p:spPr>
      </p:sp>
      <p:sp>
        <p:nvSpPr>
          <p:cNvPr id="87" name="Shape 84"/>
          <p:cNvSpPr/>
          <p:nvPr/>
        </p:nvSpPr>
        <p:spPr>
          <a:xfrm>
            <a:off x="9954006" y="3703320"/>
            <a:ext cx="164592" cy="411480"/>
          </a:xfrm>
          <a:prstGeom prst="line">
            <a:avLst/>
          </a:prstGeom>
          <a:noFill/>
          <a:ln w="44450">
            <a:solidFill>
              <a:srgbClr val="B4462F"/>
            </a:solidFill>
            <a:prstDash val="solid"/>
          </a:ln>
        </p:spPr>
      </p:sp>
      <p:sp>
        <p:nvSpPr>
          <p:cNvPr id="88" name="Shape 85"/>
          <p:cNvSpPr/>
          <p:nvPr/>
        </p:nvSpPr>
        <p:spPr>
          <a:xfrm flipH="1">
            <a:off x="9862566" y="4114800"/>
            <a:ext cx="256032" cy="342900"/>
          </a:xfrm>
          <a:prstGeom prst="line">
            <a:avLst/>
          </a:prstGeom>
          <a:noFill/>
          <a:ln w="44450">
            <a:solidFill>
              <a:srgbClr val="B4462F"/>
            </a:solidFill>
            <a:prstDash val="solid"/>
          </a:ln>
        </p:spPr>
      </p:sp>
      <p:sp>
        <p:nvSpPr>
          <p:cNvPr id="89" name="Shape 86"/>
          <p:cNvSpPr/>
          <p:nvPr/>
        </p:nvSpPr>
        <p:spPr>
          <a:xfrm>
            <a:off x="9862566" y="4457700"/>
            <a:ext cx="201168" cy="342900"/>
          </a:xfrm>
          <a:prstGeom prst="line">
            <a:avLst/>
          </a:prstGeom>
          <a:noFill/>
          <a:ln w="44450">
            <a:solidFill>
              <a:srgbClr val="B4462F"/>
            </a:solidFill>
            <a:prstDash val="solid"/>
          </a:ln>
        </p:spPr>
      </p:sp>
      <p:sp>
        <p:nvSpPr>
          <p:cNvPr id="90" name="Shape 87"/>
          <p:cNvSpPr/>
          <p:nvPr/>
        </p:nvSpPr>
        <p:spPr>
          <a:xfrm flipH="1">
            <a:off x="9954006" y="4800600"/>
            <a:ext cx="109728" cy="274320"/>
          </a:xfrm>
          <a:prstGeom prst="line">
            <a:avLst/>
          </a:prstGeom>
          <a:noFill/>
          <a:ln w="44450">
            <a:solidFill>
              <a:srgbClr val="B4462F"/>
            </a:solidFill>
            <a:prstDash val="solid"/>
          </a:ln>
        </p:spPr>
      </p:sp>
      <p:sp>
        <p:nvSpPr>
          <p:cNvPr id="91" name="Shape 88"/>
          <p:cNvSpPr/>
          <p:nvPr/>
        </p:nvSpPr>
        <p:spPr>
          <a:xfrm>
            <a:off x="10808863" y="2194560"/>
            <a:ext cx="276515" cy="276515"/>
          </a:xfrm>
          <a:prstGeom prst="ellipse">
            <a:avLst/>
          </a:prstGeom>
          <a:solidFill>
            <a:srgbClr val="5F6862"/>
          </a:solidFill>
          <a:ln/>
        </p:spPr>
      </p:sp>
      <p:sp>
        <p:nvSpPr>
          <p:cNvPr id="92" name="Shape 89"/>
          <p:cNvSpPr/>
          <p:nvPr/>
        </p:nvSpPr>
        <p:spPr>
          <a:xfrm>
            <a:off x="10710108" y="2497409"/>
            <a:ext cx="474025" cy="246888"/>
          </a:xfrm>
          <a:prstGeom prst="roundRect">
            <a:avLst>
              <a:gd name="adj" fmla="val 46667"/>
            </a:avLst>
          </a:prstGeom>
          <a:solidFill>
            <a:srgbClr val="5F6862"/>
          </a:solidFill>
          <a:ln/>
        </p:spPr>
      </p:sp>
      <p:sp>
        <p:nvSpPr>
          <p:cNvPr id="93" name="Shape 90"/>
          <p:cNvSpPr/>
          <p:nvPr/>
        </p:nvSpPr>
        <p:spPr>
          <a:xfrm>
            <a:off x="10558501" y="3611880"/>
            <a:ext cx="777240" cy="1554480"/>
          </a:xfrm>
          <a:prstGeom prst="roundRect">
            <a:avLst>
              <a:gd name="adj" fmla="val 23529"/>
            </a:avLst>
          </a:prstGeom>
          <a:solidFill>
            <a:srgbClr val="E3EDD5"/>
          </a:solidFill>
          <a:ln w="25400">
            <a:solidFill>
              <a:srgbClr val="5E8C2F"/>
            </a:solidFill>
            <a:prstDash val="solid"/>
          </a:ln>
        </p:spPr>
      </p:sp>
      <p:sp>
        <p:nvSpPr>
          <p:cNvPr id="94" name="Shape 91"/>
          <p:cNvSpPr/>
          <p:nvPr/>
        </p:nvSpPr>
        <p:spPr>
          <a:xfrm>
            <a:off x="10809961" y="3840480"/>
            <a:ext cx="274320" cy="274320"/>
          </a:xfrm>
          <a:prstGeom prst="ellipse">
            <a:avLst/>
          </a:prstGeom>
          <a:solidFill>
            <a:srgbClr val="D4862A"/>
          </a:solidFill>
          <a:ln w="9525">
            <a:solidFill>
              <a:srgbClr val="1E2622"/>
            </a:solidFill>
            <a:prstDash val="solid"/>
          </a:ln>
        </p:spPr>
      </p:sp>
      <p:sp>
        <p:nvSpPr>
          <p:cNvPr id="95" name="Shape 92"/>
          <p:cNvSpPr/>
          <p:nvPr/>
        </p:nvSpPr>
        <p:spPr>
          <a:xfrm>
            <a:off x="10809961" y="4251960"/>
            <a:ext cx="274320" cy="274320"/>
          </a:xfrm>
          <a:prstGeom prst="ellipse">
            <a:avLst/>
          </a:prstGeom>
          <a:solidFill>
            <a:srgbClr val="D4862A"/>
          </a:solidFill>
          <a:ln w="9525">
            <a:solidFill>
              <a:srgbClr val="1E2622"/>
            </a:solidFill>
            <a:prstDash val="solid"/>
          </a:ln>
        </p:spPr>
      </p:sp>
      <p:sp>
        <p:nvSpPr>
          <p:cNvPr id="96" name="Shape 93"/>
          <p:cNvSpPr/>
          <p:nvPr/>
        </p:nvSpPr>
        <p:spPr>
          <a:xfrm>
            <a:off x="10809961" y="4663440"/>
            <a:ext cx="274320" cy="274320"/>
          </a:xfrm>
          <a:prstGeom prst="ellipse">
            <a:avLst/>
          </a:prstGeom>
          <a:solidFill>
            <a:srgbClr val="D4862A"/>
          </a:solidFill>
          <a:ln w="9525">
            <a:solidFill>
              <a:srgbClr val="1E2622"/>
            </a:solidFill>
            <a:prstDash val="solid"/>
          </a:ln>
        </p:spPr>
      </p:sp>
      <p:sp>
        <p:nvSpPr>
          <p:cNvPr id="97" name="Text 94"/>
          <p:cNvSpPr/>
          <p:nvPr/>
        </p:nvSpPr>
        <p:spPr>
          <a:xfrm>
            <a:off x="6370168" y="5257800"/>
            <a:ext cx="5181448" cy="365760"/>
          </a:xfrm>
          <a:prstGeom prst="rect">
            <a:avLst/>
          </a:prstGeom>
          <a:noFill/>
          <a:ln/>
        </p:spPr>
        <p:txBody>
          <a:bodyPr wrap="square" lIns="0" tIns="0" rIns="0" bIns="0" rtlCol="0" anchor="ctr"/>
          <a:lstStyle/>
          <a:p>
            <a:pPr algn="ctr" indent="0" marL="0">
              <a:buNone/>
            </a:pPr>
            <a:r>
              <a:rPr lang="en-US" sz="1600" b="1" dirty="0">
                <a:solidFill>
                  <a:srgbClr val="5E8C2F"/>
                </a:solidFill>
                <a:latin typeface="Arial" pitchFamily="34" charset="0"/>
                <a:ea typeface="Arial" pitchFamily="34" charset="-122"/>
                <a:cs typeface="Arial" pitchFamily="34" charset="-120"/>
              </a:rPr>
              <a:t>one goes wrong: no other is touched</a:t>
            </a:r>
            <a:endParaRPr lang="en-US" sz="1600" dirty="0"/>
          </a:p>
        </p:txBody>
      </p:sp>
      <p:sp>
        <p:nvSpPr>
          <p:cNvPr id="98" name="Shape 95"/>
          <p:cNvSpPr/>
          <p:nvPr/>
        </p:nvSpPr>
        <p:spPr>
          <a:xfrm>
            <a:off x="6095848" y="1691640"/>
            <a:ext cx="0" cy="4023360"/>
          </a:xfrm>
          <a:prstGeom prst="line">
            <a:avLst/>
          </a:prstGeom>
          <a:noFill/>
          <a:ln w="15875">
            <a:solidFill>
              <a:srgbClr val="CFC9B8"/>
            </a:solidFill>
            <a:prstDash val="solid"/>
          </a:ln>
        </p:spPr>
      </p:sp>
      <p:sp>
        <p:nvSpPr>
          <p:cNvPr id="99" name="Text 96"/>
          <p:cNvSpPr/>
          <p:nvPr/>
        </p:nvSpPr>
        <p:spPr>
          <a:xfrm>
            <a:off x="640080" y="5943600"/>
            <a:ext cx="10911535" cy="411480"/>
          </a:xfrm>
          <a:prstGeom prst="rect">
            <a:avLst/>
          </a:prstGeom>
          <a:noFill/>
          <a:ln/>
        </p:spPr>
        <p:txBody>
          <a:bodyPr wrap="square" lIns="0" tIns="0" rIns="0" bIns="0" rtlCol="0" anchor="t"/>
          <a:lstStyle/>
          <a:p>
            <a:pPr algn="ctr" indent="0" marL="0">
              <a:buNone/>
            </a:pPr>
            <a:r>
              <a:rPr lang="en-US" sz="1700" i="1" dirty="0">
                <a:solidFill>
                  <a:srgbClr val="5F6862"/>
                </a:solidFill>
                <a:latin typeface="Arial" pitchFamily="34" charset="0"/>
                <a:ea typeface="Arial" pitchFamily="34" charset="-122"/>
                <a:cs typeface="Arial" pitchFamily="34" charset="-120"/>
              </a:rPr>
              <a:t>Within your cap. Tokens above it are credit, and depend on the hub.</a:t>
            </a:r>
            <a:endParaRPr lang="en-US" sz="17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One hub, a contract per user, an L2 on top</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691640"/>
            <a:ext cx="10911535" cy="1097280"/>
          </a:xfrm>
          <a:prstGeom prst="roundRect">
            <a:avLst>
              <a:gd name="adj" fmla="val 8333"/>
            </a:avLst>
          </a:prstGeom>
          <a:solidFill>
            <a:srgbClr val="DCE7F0"/>
          </a:solidFill>
          <a:ln w="19050">
            <a:solidFill>
              <a:srgbClr val="3B6C91"/>
            </a:solidFill>
            <a:prstDash val="solid"/>
          </a:ln>
        </p:spPr>
      </p:sp>
      <p:sp>
        <p:nvSpPr>
          <p:cNvPr id="6" name="Text 3"/>
          <p:cNvSpPr/>
          <p:nvPr/>
        </p:nvSpPr>
        <p:spPr>
          <a:xfrm>
            <a:off x="914400" y="1783080"/>
            <a:ext cx="6400800" cy="457200"/>
          </a:xfrm>
          <a:prstGeom prst="rect">
            <a:avLst/>
          </a:prstGeom>
          <a:noFill/>
          <a:ln/>
        </p:spPr>
        <p:txBody>
          <a:bodyPr wrap="square" lIns="0" tIns="0" rIns="0" bIns="0" rtlCol="0" anchor="t"/>
          <a:lstStyle/>
          <a:p>
            <a:pPr indent="0" marL="0">
              <a:buNone/>
            </a:pPr>
            <a:r>
              <a:rPr lang="en-US" sz="1800" b="1" dirty="0">
                <a:solidFill>
                  <a:srgbClr val="3B6C91"/>
                </a:solidFill>
                <a:latin typeface="Arial" pitchFamily="34" charset="0"/>
                <a:ea typeface="Arial" pitchFamily="34" charset="-122"/>
                <a:cs typeface="Arial" pitchFamily="34" charset="-120"/>
              </a:rPr>
              <a:t>the L2: the hub's tokens move freely between users</a:t>
            </a:r>
            <a:endParaRPr lang="en-US" sz="1800" dirty="0"/>
          </a:p>
        </p:txBody>
      </p:sp>
      <p:sp>
        <p:nvSpPr>
          <p:cNvPr id="7" name="Shape 4"/>
          <p:cNvSpPr/>
          <p:nvPr/>
        </p:nvSpPr>
        <p:spPr>
          <a:xfrm>
            <a:off x="1911096" y="3154680"/>
            <a:ext cx="384048" cy="384048"/>
          </a:xfrm>
          <a:prstGeom prst="ellipse">
            <a:avLst/>
          </a:prstGeom>
          <a:solidFill>
            <a:srgbClr val="5E8C2F"/>
          </a:solidFill>
          <a:ln/>
        </p:spPr>
      </p:sp>
      <p:sp>
        <p:nvSpPr>
          <p:cNvPr id="8" name="Shape 5"/>
          <p:cNvSpPr/>
          <p:nvPr/>
        </p:nvSpPr>
        <p:spPr>
          <a:xfrm>
            <a:off x="1773936" y="3575304"/>
            <a:ext cx="658368" cy="342900"/>
          </a:xfrm>
          <a:prstGeom prst="roundRect">
            <a:avLst>
              <a:gd name="adj" fmla="val 46667"/>
            </a:avLst>
          </a:prstGeom>
          <a:solidFill>
            <a:srgbClr val="5E8C2F"/>
          </a:solidFill>
          <a:ln/>
        </p:spPr>
      </p:sp>
      <p:sp>
        <p:nvSpPr>
          <p:cNvPr id="9" name="Text 6"/>
          <p:cNvSpPr/>
          <p:nvPr/>
        </p:nvSpPr>
        <p:spPr>
          <a:xfrm>
            <a:off x="1188720" y="3941064"/>
            <a:ext cx="1828800" cy="365760"/>
          </a:xfrm>
          <a:prstGeom prst="rect">
            <a:avLst/>
          </a:prstGeom>
          <a:noFill/>
          <a:ln/>
        </p:spPr>
        <p:txBody>
          <a:bodyPr wrap="square" lIns="0" tIns="0" rIns="0" bIns="0" rtlCol="0" anchor="ctr"/>
          <a:lstStyle/>
          <a:p>
            <a:pPr algn="ctr" indent="0" marL="0">
              <a:buNone/>
            </a:pPr>
            <a:r>
              <a:rPr lang="en-US" sz="1360" b="1" dirty="0">
                <a:solidFill>
                  <a:srgbClr val="5E8C2F"/>
                </a:solidFill>
                <a:latin typeface="Arial" pitchFamily="34" charset="0"/>
                <a:ea typeface="Arial" pitchFamily="34" charset="-122"/>
                <a:cs typeface="Arial" pitchFamily="34" charset="-120"/>
              </a:rPr>
              <a:t>Alice</a:t>
            </a:r>
            <a:endParaRPr lang="en-US" sz="1360" dirty="0"/>
          </a:p>
        </p:txBody>
      </p:sp>
      <p:sp>
        <p:nvSpPr>
          <p:cNvPr id="10" name="Shape 7"/>
          <p:cNvSpPr/>
          <p:nvPr/>
        </p:nvSpPr>
        <p:spPr>
          <a:xfrm>
            <a:off x="1920240" y="2286000"/>
            <a:ext cx="365760" cy="365760"/>
          </a:xfrm>
          <a:prstGeom prst="ellipse">
            <a:avLst/>
          </a:prstGeom>
          <a:solidFill>
            <a:srgbClr val="D4862A"/>
          </a:solidFill>
          <a:ln w="12700">
            <a:solidFill>
              <a:srgbClr val="1E2622"/>
            </a:solidFill>
            <a:prstDash val="solid"/>
          </a:ln>
        </p:spPr>
      </p:sp>
      <p:sp>
        <p:nvSpPr>
          <p:cNvPr id="11" name="Shape 8"/>
          <p:cNvSpPr/>
          <p:nvPr/>
        </p:nvSpPr>
        <p:spPr>
          <a:xfrm>
            <a:off x="2103120" y="2788920"/>
            <a:ext cx="0" cy="365760"/>
          </a:xfrm>
          <a:prstGeom prst="line">
            <a:avLst/>
          </a:prstGeom>
          <a:noFill/>
          <a:ln w="15875">
            <a:solidFill>
              <a:srgbClr val="CFC9B8"/>
            </a:solidFill>
            <a:prstDash val="dash"/>
          </a:ln>
        </p:spPr>
      </p:sp>
      <p:sp>
        <p:nvSpPr>
          <p:cNvPr id="12" name="Shape 9"/>
          <p:cNvSpPr/>
          <p:nvPr/>
        </p:nvSpPr>
        <p:spPr>
          <a:xfrm>
            <a:off x="4014216" y="3154680"/>
            <a:ext cx="384048" cy="384048"/>
          </a:xfrm>
          <a:prstGeom prst="ellipse">
            <a:avLst/>
          </a:prstGeom>
          <a:solidFill>
            <a:srgbClr val="1E2622"/>
          </a:solidFill>
          <a:ln/>
        </p:spPr>
      </p:sp>
      <p:sp>
        <p:nvSpPr>
          <p:cNvPr id="13" name="Shape 10"/>
          <p:cNvSpPr/>
          <p:nvPr/>
        </p:nvSpPr>
        <p:spPr>
          <a:xfrm>
            <a:off x="3877056" y="3575304"/>
            <a:ext cx="658368" cy="342900"/>
          </a:xfrm>
          <a:prstGeom prst="roundRect">
            <a:avLst>
              <a:gd name="adj" fmla="val 46667"/>
            </a:avLst>
          </a:prstGeom>
          <a:solidFill>
            <a:srgbClr val="1E2622"/>
          </a:solidFill>
          <a:ln/>
        </p:spPr>
      </p:sp>
      <p:sp>
        <p:nvSpPr>
          <p:cNvPr id="14" name="Text 11"/>
          <p:cNvSpPr/>
          <p:nvPr/>
        </p:nvSpPr>
        <p:spPr>
          <a:xfrm>
            <a:off x="3291840" y="3941064"/>
            <a:ext cx="1828800" cy="365760"/>
          </a:xfrm>
          <a:prstGeom prst="rect">
            <a:avLst/>
          </a:prstGeom>
          <a:noFill/>
          <a:ln/>
        </p:spPr>
        <p:txBody>
          <a:bodyPr wrap="square" lIns="0" tIns="0" rIns="0" bIns="0" rtlCol="0" anchor="ctr"/>
          <a:lstStyle/>
          <a:p>
            <a:pPr algn="ctr" indent="0" marL="0">
              <a:buNone/>
            </a:pPr>
            <a:r>
              <a:rPr lang="en-US" sz="1360" b="1" dirty="0">
                <a:solidFill>
                  <a:srgbClr val="1E2622"/>
                </a:solidFill>
                <a:latin typeface="Arial" pitchFamily="34" charset="0"/>
                <a:ea typeface="Arial" pitchFamily="34" charset="-122"/>
                <a:cs typeface="Arial" pitchFamily="34" charset="-120"/>
              </a:rPr>
              <a:t>Bob</a:t>
            </a:r>
            <a:endParaRPr lang="en-US" sz="1360" dirty="0"/>
          </a:p>
        </p:txBody>
      </p:sp>
      <p:sp>
        <p:nvSpPr>
          <p:cNvPr id="15" name="Shape 12"/>
          <p:cNvSpPr/>
          <p:nvPr/>
        </p:nvSpPr>
        <p:spPr>
          <a:xfrm>
            <a:off x="4023360" y="2286000"/>
            <a:ext cx="365760" cy="365760"/>
          </a:xfrm>
          <a:prstGeom prst="ellipse">
            <a:avLst/>
          </a:prstGeom>
          <a:solidFill>
            <a:srgbClr val="D4862A"/>
          </a:solidFill>
          <a:ln w="12700">
            <a:solidFill>
              <a:srgbClr val="1E2622"/>
            </a:solidFill>
            <a:prstDash val="solid"/>
          </a:ln>
        </p:spPr>
      </p:sp>
      <p:sp>
        <p:nvSpPr>
          <p:cNvPr id="16" name="Shape 13"/>
          <p:cNvSpPr/>
          <p:nvPr/>
        </p:nvSpPr>
        <p:spPr>
          <a:xfrm>
            <a:off x="4206240" y="2788920"/>
            <a:ext cx="0" cy="365760"/>
          </a:xfrm>
          <a:prstGeom prst="line">
            <a:avLst/>
          </a:prstGeom>
          <a:noFill/>
          <a:ln w="15875">
            <a:solidFill>
              <a:srgbClr val="CFC9B8"/>
            </a:solidFill>
            <a:prstDash val="dash"/>
          </a:ln>
        </p:spPr>
      </p:sp>
      <p:sp>
        <p:nvSpPr>
          <p:cNvPr id="17" name="Shape 14"/>
          <p:cNvSpPr/>
          <p:nvPr/>
        </p:nvSpPr>
        <p:spPr>
          <a:xfrm>
            <a:off x="6117336" y="3154680"/>
            <a:ext cx="384048" cy="384048"/>
          </a:xfrm>
          <a:prstGeom prst="ellipse">
            <a:avLst/>
          </a:prstGeom>
          <a:solidFill>
            <a:srgbClr val="1E2622"/>
          </a:solidFill>
          <a:ln/>
        </p:spPr>
      </p:sp>
      <p:sp>
        <p:nvSpPr>
          <p:cNvPr id="18" name="Shape 15"/>
          <p:cNvSpPr/>
          <p:nvPr/>
        </p:nvSpPr>
        <p:spPr>
          <a:xfrm>
            <a:off x="5980176" y="3575304"/>
            <a:ext cx="658368" cy="342900"/>
          </a:xfrm>
          <a:prstGeom prst="roundRect">
            <a:avLst>
              <a:gd name="adj" fmla="val 46667"/>
            </a:avLst>
          </a:prstGeom>
          <a:solidFill>
            <a:srgbClr val="1E2622"/>
          </a:solidFill>
          <a:ln/>
        </p:spPr>
      </p:sp>
      <p:sp>
        <p:nvSpPr>
          <p:cNvPr id="19" name="Text 16"/>
          <p:cNvSpPr/>
          <p:nvPr/>
        </p:nvSpPr>
        <p:spPr>
          <a:xfrm>
            <a:off x="5394960" y="3941064"/>
            <a:ext cx="1828800" cy="365760"/>
          </a:xfrm>
          <a:prstGeom prst="rect">
            <a:avLst/>
          </a:prstGeom>
          <a:noFill/>
          <a:ln/>
        </p:spPr>
        <p:txBody>
          <a:bodyPr wrap="square" lIns="0" tIns="0" rIns="0" bIns="0" rtlCol="0" anchor="ctr"/>
          <a:lstStyle/>
          <a:p>
            <a:pPr algn="ctr" indent="0" marL="0">
              <a:buNone/>
            </a:pPr>
            <a:r>
              <a:rPr lang="en-US" sz="1360" b="1" dirty="0">
                <a:solidFill>
                  <a:srgbClr val="1E2622"/>
                </a:solidFill>
                <a:latin typeface="Arial" pitchFamily="34" charset="0"/>
                <a:ea typeface="Arial" pitchFamily="34" charset="-122"/>
                <a:cs typeface="Arial" pitchFamily="34" charset="-120"/>
              </a:rPr>
              <a:t>Carol</a:t>
            </a:r>
            <a:endParaRPr lang="en-US" sz="1360" dirty="0"/>
          </a:p>
        </p:txBody>
      </p:sp>
      <p:sp>
        <p:nvSpPr>
          <p:cNvPr id="20" name="Shape 17"/>
          <p:cNvSpPr/>
          <p:nvPr/>
        </p:nvSpPr>
        <p:spPr>
          <a:xfrm>
            <a:off x="6126480" y="2286000"/>
            <a:ext cx="365760" cy="365760"/>
          </a:xfrm>
          <a:prstGeom prst="ellipse">
            <a:avLst/>
          </a:prstGeom>
          <a:solidFill>
            <a:srgbClr val="D4862A"/>
          </a:solidFill>
          <a:ln w="12700">
            <a:solidFill>
              <a:srgbClr val="1E2622"/>
            </a:solidFill>
            <a:prstDash val="solid"/>
          </a:ln>
        </p:spPr>
      </p:sp>
      <p:sp>
        <p:nvSpPr>
          <p:cNvPr id="21" name="Shape 18"/>
          <p:cNvSpPr/>
          <p:nvPr/>
        </p:nvSpPr>
        <p:spPr>
          <a:xfrm>
            <a:off x="6309360" y="2788920"/>
            <a:ext cx="0" cy="365760"/>
          </a:xfrm>
          <a:prstGeom prst="line">
            <a:avLst/>
          </a:prstGeom>
          <a:noFill/>
          <a:ln w="15875">
            <a:solidFill>
              <a:srgbClr val="CFC9B8"/>
            </a:solidFill>
            <a:prstDash val="dash"/>
          </a:ln>
        </p:spPr>
      </p:sp>
      <p:sp>
        <p:nvSpPr>
          <p:cNvPr id="22" name="Shape 19"/>
          <p:cNvSpPr/>
          <p:nvPr/>
        </p:nvSpPr>
        <p:spPr>
          <a:xfrm>
            <a:off x="8220456" y="3154680"/>
            <a:ext cx="384048" cy="384048"/>
          </a:xfrm>
          <a:prstGeom prst="ellipse">
            <a:avLst/>
          </a:prstGeom>
          <a:solidFill>
            <a:srgbClr val="1E2622"/>
          </a:solidFill>
          <a:ln/>
        </p:spPr>
      </p:sp>
      <p:sp>
        <p:nvSpPr>
          <p:cNvPr id="23" name="Shape 20"/>
          <p:cNvSpPr/>
          <p:nvPr/>
        </p:nvSpPr>
        <p:spPr>
          <a:xfrm>
            <a:off x="8083296" y="3575304"/>
            <a:ext cx="658368" cy="342900"/>
          </a:xfrm>
          <a:prstGeom prst="roundRect">
            <a:avLst>
              <a:gd name="adj" fmla="val 46667"/>
            </a:avLst>
          </a:prstGeom>
          <a:solidFill>
            <a:srgbClr val="1E2622"/>
          </a:solidFill>
          <a:ln/>
        </p:spPr>
      </p:sp>
      <p:sp>
        <p:nvSpPr>
          <p:cNvPr id="24" name="Text 21"/>
          <p:cNvSpPr/>
          <p:nvPr/>
        </p:nvSpPr>
        <p:spPr>
          <a:xfrm>
            <a:off x="7498080" y="3941064"/>
            <a:ext cx="1828800" cy="365760"/>
          </a:xfrm>
          <a:prstGeom prst="rect">
            <a:avLst/>
          </a:prstGeom>
          <a:noFill/>
          <a:ln/>
        </p:spPr>
        <p:txBody>
          <a:bodyPr wrap="square" lIns="0" tIns="0" rIns="0" bIns="0" rtlCol="0" anchor="ctr"/>
          <a:lstStyle/>
          <a:p>
            <a:pPr algn="ctr" indent="0" marL="0">
              <a:buNone/>
            </a:pPr>
            <a:r>
              <a:rPr lang="en-US" sz="1360" b="1" dirty="0">
                <a:solidFill>
                  <a:srgbClr val="1E2622"/>
                </a:solidFill>
                <a:latin typeface="Arial" pitchFamily="34" charset="0"/>
                <a:ea typeface="Arial" pitchFamily="34" charset="-122"/>
                <a:cs typeface="Arial" pitchFamily="34" charset="-120"/>
              </a:rPr>
              <a:t>Dave</a:t>
            </a:r>
            <a:endParaRPr lang="en-US" sz="1360" dirty="0"/>
          </a:p>
        </p:txBody>
      </p:sp>
      <p:sp>
        <p:nvSpPr>
          <p:cNvPr id="25" name="Shape 22"/>
          <p:cNvSpPr/>
          <p:nvPr/>
        </p:nvSpPr>
        <p:spPr>
          <a:xfrm>
            <a:off x="8229600" y="2286000"/>
            <a:ext cx="365760" cy="365760"/>
          </a:xfrm>
          <a:prstGeom prst="ellipse">
            <a:avLst/>
          </a:prstGeom>
          <a:solidFill>
            <a:srgbClr val="D4862A"/>
          </a:solidFill>
          <a:ln w="12700">
            <a:solidFill>
              <a:srgbClr val="1E2622"/>
            </a:solidFill>
            <a:prstDash val="solid"/>
          </a:ln>
        </p:spPr>
      </p:sp>
      <p:sp>
        <p:nvSpPr>
          <p:cNvPr id="26" name="Shape 23"/>
          <p:cNvSpPr/>
          <p:nvPr/>
        </p:nvSpPr>
        <p:spPr>
          <a:xfrm>
            <a:off x="8412480" y="2788920"/>
            <a:ext cx="0" cy="365760"/>
          </a:xfrm>
          <a:prstGeom prst="line">
            <a:avLst/>
          </a:prstGeom>
          <a:noFill/>
          <a:ln w="15875">
            <a:solidFill>
              <a:srgbClr val="CFC9B8"/>
            </a:solidFill>
            <a:prstDash val="dash"/>
          </a:ln>
        </p:spPr>
      </p:sp>
      <p:sp>
        <p:nvSpPr>
          <p:cNvPr id="27" name="Shape 24"/>
          <p:cNvSpPr/>
          <p:nvPr/>
        </p:nvSpPr>
        <p:spPr>
          <a:xfrm>
            <a:off x="10323576" y="3154680"/>
            <a:ext cx="384048" cy="384048"/>
          </a:xfrm>
          <a:prstGeom prst="ellipse">
            <a:avLst/>
          </a:prstGeom>
          <a:solidFill>
            <a:srgbClr val="1E2622"/>
          </a:solidFill>
          <a:ln/>
        </p:spPr>
      </p:sp>
      <p:sp>
        <p:nvSpPr>
          <p:cNvPr id="28" name="Shape 25"/>
          <p:cNvSpPr/>
          <p:nvPr/>
        </p:nvSpPr>
        <p:spPr>
          <a:xfrm>
            <a:off x="10186416" y="3575304"/>
            <a:ext cx="658368" cy="342900"/>
          </a:xfrm>
          <a:prstGeom prst="roundRect">
            <a:avLst>
              <a:gd name="adj" fmla="val 46667"/>
            </a:avLst>
          </a:prstGeom>
          <a:solidFill>
            <a:srgbClr val="1E2622"/>
          </a:solidFill>
          <a:ln/>
        </p:spPr>
      </p:sp>
      <p:sp>
        <p:nvSpPr>
          <p:cNvPr id="29" name="Text 26"/>
          <p:cNvSpPr/>
          <p:nvPr/>
        </p:nvSpPr>
        <p:spPr>
          <a:xfrm>
            <a:off x="9601200" y="3941064"/>
            <a:ext cx="1828800" cy="365760"/>
          </a:xfrm>
          <a:prstGeom prst="rect">
            <a:avLst/>
          </a:prstGeom>
          <a:noFill/>
          <a:ln/>
        </p:spPr>
        <p:txBody>
          <a:bodyPr wrap="square" lIns="0" tIns="0" rIns="0" bIns="0" rtlCol="0" anchor="ctr"/>
          <a:lstStyle/>
          <a:p>
            <a:pPr algn="ctr" indent="0" marL="0">
              <a:buNone/>
            </a:pPr>
            <a:r>
              <a:rPr lang="en-US" sz="1360" b="1" dirty="0">
                <a:solidFill>
                  <a:srgbClr val="1E2622"/>
                </a:solidFill>
                <a:latin typeface="Arial" pitchFamily="34" charset="0"/>
                <a:ea typeface="Arial" pitchFamily="34" charset="-122"/>
                <a:cs typeface="Arial" pitchFamily="34" charset="-120"/>
              </a:rPr>
              <a:t>Erin</a:t>
            </a:r>
            <a:endParaRPr lang="en-US" sz="1360" dirty="0"/>
          </a:p>
        </p:txBody>
      </p:sp>
      <p:sp>
        <p:nvSpPr>
          <p:cNvPr id="30" name="Shape 27"/>
          <p:cNvSpPr/>
          <p:nvPr/>
        </p:nvSpPr>
        <p:spPr>
          <a:xfrm>
            <a:off x="10332720" y="2286000"/>
            <a:ext cx="365760" cy="365760"/>
          </a:xfrm>
          <a:prstGeom prst="ellipse">
            <a:avLst/>
          </a:prstGeom>
          <a:solidFill>
            <a:srgbClr val="D4862A"/>
          </a:solidFill>
          <a:ln w="12700">
            <a:solidFill>
              <a:srgbClr val="1E2622"/>
            </a:solidFill>
            <a:prstDash val="solid"/>
          </a:ln>
        </p:spPr>
      </p:sp>
      <p:sp>
        <p:nvSpPr>
          <p:cNvPr id="31" name="Shape 28"/>
          <p:cNvSpPr/>
          <p:nvPr/>
        </p:nvSpPr>
        <p:spPr>
          <a:xfrm>
            <a:off x="10515600" y="2788920"/>
            <a:ext cx="0" cy="365760"/>
          </a:xfrm>
          <a:prstGeom prst="line">
            <a:avLst/>
          </a:prstGeom>
          <a:noFill/>
          <a:ln w="15875">
            <a:solidFill>
              <a:srgbClr val="CFC9B8"/>
            </a:solidFill>
            <a:prstDash val="dash"/>
          </a:ln>
        </p:spPr>
      </p:sp>
      <p:sp>
        <p:nvSpPr>
          <p:cNvPr id="32" name="Shape 29"/>
          <p:cNvSpPr/>
          <p:nvPr/>
        </p:nvSpPr>
        <p:spPr>
          <a:xfrm>
            <a:off x="2331720" y="2468880"/>
            <a:ext cx="1645920" cy="914"/>
          </a:xfrm>
          <a:prstGeom prst="line">
            <a:avLst/>
          </a:prstGeom>
          <a:noFill/>
          <a:ln w="25400">
            <a:solidFill>
              <a:srgbClr val="D4862A"/>
            </a:solidFill>
            <a:prstDash val="solid"/>
            <a:tailEnd type="triangle"/>
          </a:ln>
        </p:spPr>
      </p:sp>
      <p:sp>
        <p:nvSpPr>
          <p:cNvPr id="33" name="Shape 30"/>
          <p:cNvSpPr/>
          <p:nvPr/>
        </p:nvSpPr>
        <p:spPr>
          <a:xfrm>
            <a:off x="4434840" y="2468880"/>
            <a:ext cx="1645920" cy="914"/>
          </a:xfrm>
          <a:prstGeom prst="line">
            <a:avLst/>
          </a:prstGeom>
          <a:noFill/>
          <a:ln w="25400">
            <a:solidFill>
              <a:srgbClr val="D4862A"/>
            </a:solidFill>
            <a:prstDash val="solid"/>
            <a:tailEnd type="triangle"/>
          </a:ln>
        </p:spPr>
      </p:sp>
      <p:sp>
        <p:nvSpPr>
          <p:cNvPr id="34" name="Shape 31"/>
          <p:cNvSpPr/>
          <p:nvPr/>
        </p:nvSpPr>
        <p:spPr>
          <a:xfrm>
            <a:off x="8641080" y="2468880"/>
            <a:ext cx="1645920" cy="914"/>
          </a:xfrm>
          <a:prstGeom prst="line">
            <a:avLst/>
          </a:prstGeom>
          <a:noFill/>
          <a:ln w="25400">
            <a:solidFill>
              <a:srgbClr val="D4862A"/>
            </a:solidFill>
            <a:prstDash val="solid"/>
            <a:tailEnd type="triangle"/>
          </a:ln>
        </p:spPr>
      </p:sp>
      <p:sp>
        <p:nvSpPr>
          <p:cNvPr id="35" name="Shape 32"/>
          <p:cNvSpPr/>
          <p:nvPr/>
        </p:nvSpPr>
        <p:spPr>
          <a:xfrm>
            <a:off x="5090008" y="5532120"/>
            <a:ext cx="2011680" cy="685800"/>
          </a:xfrm>
          <a:prstGeom prst="roundRect">
            <a:avLst>
              <a:gd name="adj" fmla="val 10667"/>
            </a:avLst>
          </a:prstGeom>
          <a:solidFill>
            <a:srgbClr val="1E2622"/>
          </a:solidFill>
          <a:ln w="15875">
            <a:solidFill>
              <a:srgbClr val="1E2622"/>
            </a:solidFill>
            <a:prstDash val="solid"/>
          </a:ln>
        </p:spPr>
      </p:sp>
      <p:sp>
        <p:nvSpPr>
          <p:cNvPr id="36" name="Text 33"/>
          <p:cNvSpPr/>
          <p:nvPr/>
        </p:nvSpPr>
        <p:spPr>
          <a:xfrm>
            <a:off x="5090008" y="5532120"/>
            <a:ext cx="2011680" cy="685800"/>
          </a:xfrm>
          <a:prstGeom prst="rect">
            <a:avLst/>
          </a:prstGeom>
          <a:noFill/>
          <a:ln/>
        </p:spPr>
        <p:txBody>
          <a:bodyPr wrap="square" lIns="76200" tIns="76200" rIns="76200" bIns="76200" rtlCol="0" anchor="ctr"/>
          <a:lstStyle/>
          <a:p>
            <a:pPr algn="ctr" indent="0" marL="0">
              <a:buNone/>
            </a:pPr>
            <a:r>
              <a:rPr lang="en-US" sz="2200" b="1" dirty="0">
                <a:solidFill>
                  <a:srgbClr val="F5F2E9"/>
                </a:solidFill>
                <a:latin typeface="Arial" pitchFamily="34" charset="0"/>
                <a:ea typeface="Arial" pitchFamily="34" charset="-122"/>
                <a:cs typeface="Arial" pitchFamily="34" charset="-120"/>
              </a:rPr>
              <a:t>Hub</a:t>
            </a:r>
            <a:endParaRPr lang="en-US" sz="2200" dirty="0"/>
          </a:p>
        </p:txBody>
      </p:sp>
      <p:sp>
        <p:nvSpPr>
          <p:cNvPr id="37" name="Shape 34"/>
          <p:cNvSpPr/>
          <p:nvPr/>
        </p:nvSpPr>
        <p:spPr>
          <a:xfrm>
            <a:off x="2103120" y="4343400"/>
            <a:ext cx="3992728" cy="1188720"/>
          </a:xfrm>
          <a:prstGeom prst="line">
            <a:avLst/>
          </a:prstGeom>
          <a:noFill/>
          <a:ln w="38100">
            <a:solidFill>
              <a:srgbClr val="5E8C2F"/>
            </a:solidFill>
            <a:prstDash val="solid"/>
          </a:ln>
        </p:spPr>
      </p:sp>
      <p:sp>
        <p:nvSpPr>
          <p:cNvPr id="38" name="Shape 35"/>
          <p:cNvSpPr/>
          <p:nvPr/>
        </p:nvSpPr>
        <p:spPr>
          <a:xfrm>
            <a:off x="4206240" y="4343400"/>
            <a:ext cx="1889608" cy="1188720"/>
          </a:xfrm>
          <a:prstGeom prst="line">
            <a:avLst/>
          </a:prstGeom>
          <a:noFill/>
          <a:ln w="38100">
            <a:solidFill>
              <a:srgbClr val="5E8C2F"/>
            </a:solidFill>
            <a:prstDash val="solid"/>
          </a:ln>
        </p:spPr>
      </p:sp>
      <p:sp>
        <p:nvSpPr>
          <p:cNvPr id="39" name="Shape 36"/>
          <p:cNvSpPr/>
          <p:nvPr/>
        </p:nvSpPr>
        <p:spPr>
          <a:xfrm flipH="1">
            <a:off x="6095848" y="4343400"/>
            <a:ext cx="213512" cy="1188720"/>
          </a:xfrm>
          <a:prstGeom prst="line">
            <a:avLst/>
          </a:prstGeom>
          <a:noFill/>
          <a:ln w="38100">
            <a:solidFill>
              <a:srgbClr val="5E8C2F"/>
            </a:solidFill>
            <a:prstDash val="solid"/>
          </a:ln>
        </p:spPr>
      </p:sp>
      <p:sp>
        <p:nvSpPr>
          <p:cNvPr id="40" name="Shape 37"/>
          <p:cNvSpPr/>
          <p:nvPr/>
        </p:nvSpPr>
        <p:spPr>
          <a:xfrm flipH="1">
            <a:off x="6095848" y="4343400"/>
            <a:ext cx="2316632" cy="1188720"/>
          </a:xfrm>
          <a:prstGeom prst="line">
            <a:avLst/>
          </a:prstGeom>
          <a:noFill/>
          <a:ln w="38100">
            <a:solidFill>
              <a:srgbClr val="5E8C2F"/>
            </a:solidFill>
            <a:prstDash val="solid"/>
          </a:ln>
        </p:spPr>
      </p:sp>
      <p:sp>
        <p:nvSpPr>
          <p:cNvPr id="41" name="Shape 38"/>
          <p:cNvSpPr/>
          <p:nvPr/>
        </p:nvSpPr>
        <p:spPr>
          <a:xfrm flipH="1">
            <a:off x="6095848" y="4343400"/>
            <a:ext cx="4419752" cy="1188720"/>
          </a:xfrm>
          <a:prstGeom prst="line">
            <a:avLst/>
          </a:prstGeom>
          <a:noFill/>
          <a:ln w="38100">
            <a:solidFill>
              <a:srgbClr val="5E8C2F"/>
            </a:solidFill>
            <a:prstDash val="solid"/>
          </a:ln>
        </p:spPr>
      </p:sp>
      <p:sp>
        <p:nvSpPr>
          <p:cNvPr id="42" name="Text 39"/>
          <p:cNvSpPr/>
          <p:nvPr/>
        </p:nvSpPr>
        <p:spPr>
          <a:xfrm>
            <a:off x="640080" y="5486400"/>
            <a:ext cx="4023360" cy="822960"/>
          </a:xfrm>
          <a:prstGeom prst="rect">
            <a:avLst/>
          </a:prstGeom>
          <a:noFill/>
          <a:ln/>
        </p:spPr>
        <p:txBody>
          <a:bodyPr wrap="square" lIns="0" tIns="0" rIns="0" bIns="0" rtlCol="0" anchor="ctr"/>
          <a:lstStyle/>
          <a:p>
            <a:pPr algn="l" indent="0" marL="0">
              <a:buNone/>
            </a:pPr>
            <a:r>
              <a:rPr lang="en-US" sz="1500" b="1" dirty="0">
                <a:solidFill>
                  <a:srgbClr val="5E8C2F"/>
                </a:solidFill>
                <a:latin typeface="Arial" pitchFamily="34" charset="0"/>
                <a:ea typeface="Arial" pitchFamily="34" charset="-122"/>
                <a:cs typeface="Arial" pitchFamily="34" charset="-120"/>
              </a:rPr>
              <a:t>2-of-2 contracts: pre-signed by the user and the hub, nobody else</a:t>
            </a:r>
            <a:endParaRPr lang="en-US" sz="1500" dirty="0"/>
          </a:p>
        </p:txBody>
      </p:sp>
      <p:sp>
        <p:nvSpPr>
          <p:cNvPr id="43" name="Text 40"/>
          <p:cNvSpPr/>
          <p:nvPr/>
        </p:nvSpPr>
        <p:spPr>
          <a:xfrm>
            <a:off x="7528255" y="5486400"/>
            <a:ext cx="4023360" cy="822960"/>
          </a:xfrm>
          <a:prstGeom prst="rect">
            <a:avLst/>
          </a:prstGeom>
          <a:noFill/>
          <a:ln/>
        </p:spPr>
        <p:txBody>
          <a:bodyPr wrap="square" lIns="0" tIns="0" rIns="0" bIns="0" rtlCol="0" anchor="ctr"/>
          <a:lstStyle/>
          <a:p>
            <a:pPr algn="r" indent="0" marL="0">
              <a:buNone/>
            </a:pPr>
            <a:r>
              <a:rPr lang="en-US" sz="1500" dirty="0">
                <a:solidFill>
                  <a:srgbClr val="5F6862"/>
                </a:solidFill>
                <a:latin typeface="Arial" pitchFamily="34" charset="0"/>
                <a:ea typeface="Arial" pitchFamily="34" charset="-122"/>
                <a:cs typeface="Arial" pitchFamily="34" charset="-120"/>
              </a:rPr>
              <a:t>withdraw = return tokens to the hub on the L2, take bitcoin out of your own contract</a:t>
            </a:r>
            <a:endParaRPr lang="en-US" sz="15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Tokens: bitcoin within your cap, credit beyond it</a:t>
            </a:r>
            <a:endParaRPr lang="en-US" sz="28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822960" y="2148840"/>
            <a:ext cx="5098694" cy="731520"/>
          </a:xfrm>
          <a:prstGeom prst="rect">
            <a:avLst/>
          </a:prstGeom>
          <a:solidFill>
            <a:srgbClr val="5E8C2F"/>
          </a:solidFill>
          <a:ln w="12700">
            <a:solidFill>
              <a:srgbClr val="1E2622"/>
            </a:solidFill>
            <a:prstDash val="solid"/>
          </a:ln>
        </p:spPr>
      </p:sp>
      <p:sp>
        <p:nvSpPr>
          <p:cNvPr id="6" name="Shape 3"/>
          <p:cNvSpPr/>
          <p:nvPr/>
        </p:nvSpPr>
        <p:spPr>
          <a:xfrm>
            <a:off x="5921654" y="2148840"/>
            <a:ext cx="2399386" cy="731520"/>
          </a:xfrm>
          <a:prstGeom prst="rect">
            <a:avLst/>
          </a:prstGeom>
          <a:solidFill>
            <a:srgbClr val="ECE8DC"/>
          </a:solidFill>
          <a:ln w="12700">
            <a:solidFill>
              <a:srgbClr val="1E2622"/>
            </a:solidFill>
            <a:prstDash val="dash"/>
          </a:ln>
        </p:spPr>
      </p:sp>
      <p:sp>
        <p:nvSpPr>
          <p:cNvPr id="7" name="Text 4"/>
          <p:cNvSpPr/>
          <p:nvPr/>
        </p:nvSpPr>
        <p:spPr>
          <a:xfrm>
            <a:off x="822960" y="2148840"/>
            <a:ext cx="5098694" cy="731520"/>
          </a:xfrm>
          <a:prstGeom prst="rect">
            <a:avLst/>
          </a:prstGeom>
          <a:noFill/>
          <a:ln/>
        </p:spPr>
        <p:txBody>
          <a:bodyPr wrap="square" lIns="0" tIns="0" rIns="0" bIns="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redeemable at the hub, without its permission</a:t>
            </a:r>
            <a:endParaRPr lang="en-US" sz="1700" dirty="0"/>
          </a:p>
        </p:txBody>
      </p:sp>
      <p:sp>
        <p:nvSpPr>
          <p:cNvPr id="8" name="Text 5"/>
          <p:cNvSpPr/>
          <p:nvPr/>
        </p:nvSpPr>
        <p:spPr>
          <a:xfrm>
            <a:off x="5921654" y="2148840"/>
            <a:ext cx="2399386" cy="731520"/>
          </a:xfrm>
          <a:prstGeom prst="rect">
            <a:avLst/>
          </a:prstGeom>
          <a:noFill/>
          <a:ln/>
        </p:spPr>
        <p:txBody>
          <a:bodyPr wrap="square" lIns="0" tIns="0" rIns="0" bIns="0" rtlCol="0" anchor="ctr"/>
          <a:lstStyle/>
          <a:p>
            <a:pPr algn="ctr" indent="0" marL="0">
              <a:buNone/>
            </a:pPr>
            <a:r>
              <a:rPr lang="en-US" sz="1800" i="1" dirty="0">
                <a:solidFill>
                  <a:srgbClr val="5F6862"/>
                </a:solidFill>
                <a:latin typeface="Arial" pitchFamily="34" charset="0"/>
                <a:ea typeface="Arial" pitchFamily="34" charset="-122"/>
                <a:cs typeface="Arial" pitchFamily="34" charset="-120"/>
              </a:rPr>
              <a:t>credit</a:t>
            </a:r>
            <a:endParaRPr lang="en-US" sz="1800" dirty="0"/>
          </a:p>
        </p:txBody>
      </p:sp>
      <p:sp>
        <p:nvSpPr>
          <p:cNvPr id="9" name="Shape 6"/>
          <p:cNvSpPr/>
          <p:nvPr/>
        </p:nvSpPr>
        <p:spPr>
          <a:xfrm>
            <a:off x="5921654" y="1737360"/>
            <a:ext cx="0" cy="1554480"/>
          </a:xfrm>
          <a:prstGeom prst="line">
            <a:avLst/>
          </a:prstGeom>
          <a:noFill/>
          <a:ln w="38100">
            <a:solidFill>
              <a:srgbClr val="B4462F"/>
            </a:solidFill>
            <a:prstDash val="solid"/>
          </a:ln>
        </p:spPr>
      </p:sp>
      <p:sp>
        <p:nvSpPr>
          <p:cNvPr id="10" name="Text 7"/>
          <p:cNvSpPr/>
          <p:nvPr/>
        </p:nvSpPr>
        <p:spPr>
          <a:xfrm>
            <a:off x="4550054" y="1371600"/>
            <a:ext cx="2743200" cy="365760"/>
          </a:xfrm>
          <a:prstGeom prst="rect">
            <a:avLst/>
          </a:prstGeom>
          <a:noFill/>
          <a:ln/>
        </p:spPr>
        <p:txBody>
          <a:bodyPr wrap="square" lIns="0" tIns="0" rIns="0" bIns="0" rtlCol="0" anchor="ctr"/>
          <a:lstStyle/>
          <a:p>
            <a:pPr algn="ctr" indent="0" marL="0">
              <a:buNone/>
            </a:pPr>
            <a:r>
              <a:rPr lang="en-US" sz="1600" b="1" dirty="0">
                <a:solidFill>
                  <a:srgbClr val="B4462F"/>
                </a:solidFill>
                <a:latin typeface="Arial" pitchFamily="34" charset="0"/>
                <a:ea typeface="Arial" pitchFamily="34" charset="-122"/>
                <a:cs typeface="Arial" pitchFamily="34" charset="-120"/>
              </a:rPr>
              <a:t>Alice's cap, V_max</a:t>
            </a:r>
            <a:endParaRPr lang="en-US" sz="1600" dirty="0"/>
          </a:p>
        </p:txBody>
      </p:sp>
      <p:sp>
        <p:nvSpPr>
          <p:cNvPr id="11" name="Text 8"/>
          <p:cNvSpPr/>
          <p:nvPr/>
        </p:nvSpPr>
        <p:spPr>
          <a:xfrm>
            <a:off x="822960" y="2971800"/>
            <a:ext cx="3657600" cy="365760"/>
          </a:xfrm>
          <a:prstGeom prst="rect">
            <a:avLst/>
          </a:prstGeom>
          <a:noFill/>
          <a:ln/>
        </p:spPr>
        <p:txBody>
          <a:bodyPr wrap="square" lIns="0" tIns="0" rIns="0" bIns="0" rtlCol="0" anchor="ctr"/>
          <a:lstStyle/>
          <a:p>
            <a:pPr algn="l" indent="0" marL="0">
              <a:buNone/>
            </a:pPr>
            <a:r>
              <a:rPr lang="en-US" sz="1500" dirty="0">
                <a:solidFill>
                  <a:srgbClr val="5F6862"/>
                </a:solidFill>
                <a:latin typeface="Arial" pitchFamily="34" charset="0"/>
                <a:ea typeface="Arial" pitchFamily="34" charset="-122"/>
                <a:cs typeface="Arial" pitchFamily="34" charset="-120"/>
              </a:rPr>
              <a:t>Alice's balance on the L2 →</a:t>
            </a:r>
            <a:endParaRPr lang="en-US" sz="1500" dirty="0"/>
          </a:p>
        </p:txBody>
      </p:sp>
      <p:sp>
        <p:nvSpPr>
          <p:cNvPr id="12" name="Shape 9"/>
          <p:cNvSpPr/>
          <p:nvPr/>
        </p:nvSpPr>
        <p:spPr>
          <a:xfrm>
            <a:off x="640080" y="3749040"/>
            <a:ext cx="3454298" cy="2377440"/>
          </a:xfrm>
          <a:prstGeom prst="rect">
            <a:avLst/>
          </a:prstGeom>
          <a:solidFill>
            <a:srgbClr val="FFFFFF"/>
          </a:solidFill>
          <a:ln w="12700">
            <a:solidFill>
              <a:srgbClr val="CFC9B8"/>
            </a:solidFill>
            <a:prstDash val="solid"/>
          </a:ln>
        </p:spPr>
      </p:sp>
      <p:sp>
        <p:nvSpPr>
          <p:cNvPr id="13" name="Shape 10"/>
          <p:cNvSpPr/>
          <p:nvPr/>
        </p:nvSpPr>
        <p:spPr>
          <a:xfrm>
            <a:off x="640080" y="3749040"/>
            <a:ext cx="3454298" cy="73152"/>
          </a:xfrm>
          <a:prstGeom prst="rect">
            <a:avLst/>
          </a:prstGeom>
          <a:solidFill>
            <a:srgbClr val="D4862A"/>
          </a:solidFill>
          <a:ln/>
        </p:spPr>
      </p:sp>
      <p:pic>
        <p:nvPicPr>
          <p:cNvPr id="14" name="Image 0" descr="/Users/waxwing/korea-pres/talk2/assets/icons/coins-D4862A.png">    </p:cNvPr>
          <p:cNvPicPr>
            <a:picLocks noChangeAspect="1"/>
          </p:cNvPicPr>
          <p:nvPr/>
        </p:nvPicPr>
        <p:blipFill>
          <a:blip r:embed="rId1"/>
          <a:stretch>
            <a:fillRect/>
          </a:stretch>
        </p:blipFill>
        <p:spPr>
          <a:xfrm>
            <a:off x="841248" y="4023360"/>
            <a:ext cx="457200" cy="457200"/>
          </a:xfrm>
          <a:prstGeom prst="rect">
            <a:avLst/>
          </a:prstGeom>
        </p:spPr>
      </p:pic>
      <p:sp>
        <p:nvSpPr>
          <p:cNvPr id="15" name="Text 11"/>
          <p:cNvSpPr/>
          <p:nvPr/>
        </p:nvSpPr>
        <p:spPr>
          <a:xfrm>
            <a:off x="841248" y="4617720"/>
            <a:ext cx="3051962" cy="1371600"/>
          </a:xfrm>
          <a:prstGeom prst="rect">
            <a:avLst/>
          </a:prstGeom>
          <a:noFill/>
          <a:ln/>
        </p:spPr>
        <p:txBody>
          <a:bodyPr wrap="square" lIns="0" tIns="0" rIns="0" bIns="0" rtlCol="0" anchor="t"/>
          <a:lstStyle/>
          <a:p>
            <a:pPr algn="l" indent="0" marL="0">
              <a:spcAft>
                <a:spcPts val="800"/>
              </a:spcAft>
              <a:buNone/>
            </a:pPr>
            <a:r>
              <a:rPr lang="en-US" sz="2100" b="1" dirty="0">
                <a:solidFill>
                  <a:srgbClr val="1E2622"/>
                </a:solidFill>
                <a:latin typeface="Georgia" pitchFamily="34" charset="0"/>
                <a:ea typeface="Georgia" pitchFamily="34" charset="-122"/>
                <a:cs typeface="Georgia" pitchFamily="34" charset="-120"/>
              </a:rPr>
              <a:t>The hub mints</a:t>
            </a:r>
            <a:endParaRPr lang="en-US" sz="2100" dirty="0"/>
          </a:p>
          <a:p>
            <a:pPr algn="l" indent="0" marL="0">
              <a:buNone/>
            </a:pPr>
            <a:r>
              <a:rPr lang="en-US" sz="1700" dirty="0">
                <a:solidFill>
                  <a:srgbClr val="5F6862"/>
                </a:solidFill>
                <a:latin typeface="Arial" pitchFamily="34" charset="0"/>
                <a:ea typeface="Arial" pitchFamily="34" charset="-122"/>
                <a:cs typeface="Arial" pitchFamily="34" charset="-120"/>
              </a:rPr>
              <a:t>Every token is the hub's liability, issued on its own say-so.</a:t>
            </a:r>
            <a:endParaRPr lang="en-US" sz="2100" dirty="0"/>
          </a:p>
        </p:txBody>
      </p:sp>
      <p:sp>
        <p:nvSpPr>
          <p:cNvPr id="16" name="Shape 12"/>
          <p:cNvSpPr/>
          <p:nvPr/>
        </p:nvSpPr>
        <p:spPr>
          <a:xfrm>
            <a:off x="4368698" y="3749040"/>
            <a:ext cx="3454298" cy="2377440"/>
          </a:xfrm>
          <a:prstGeom prst="rect">
            <a:avLst/>
          </a:prstGeom>
          <a:solidFill>
            <a:srgbClr val="FFFFFF"/>
          </a:solidFill>
          <a:ln w="12700">
            <a:solidFill>
              <a:srgbClr val="CFC9B8"/>
            </a:solidFill>
            <a:prstDash val="solid"/>
          </a:ln>
        </p:spPr>
      </p:sp>
      <p:sp>
        <p:nvSpPr>
          <p:cNvPr id="17" name="Shape 13"/>
          <p:cNvSpPr/>
          <p:nvPr/>
        </p:nvSpPr>
        <p:spPr>
          <a:xfrm>
            <a:off x="4368698" y="3749040"/>
            <a:ext cx="3454298" cy="73152"/>
          </a:xfrm>
          <a:prstGeom prst="rect">
            <a:avLst/>
          </a:prstGeom>
          <a:solidFill>
            <a:srgbClr val="5E8C2F"/>
          </a:solidFill>
          <a:ln/>
        </p:spPr>
      </p:sp>
      <p:pic>
        <p:nvPicPr>
          <p:cNvPr id="18" name="Image 1" descr="/Users/waxwing/korea-pres/talk2/assets/icons/shield-check-5E8C2F.png">    </p:cNvPr>
          <p:cNvPicPr>
            <a:picLocks noChangeAspect="1"/>
          </p:cNvPicPr>
          <p:nvPr/>
        </p:nvPicPr>
        <p:blipFill>
          <a:blip r:embed="rId2"/>
          <a:stretch>
            <a:fillRect/>
          </a:stretch>
        </p:blipFill>
        <p:spPr>
          <a:xfrm>
            <a:off x="4569866" y="4023360"/>
            <a:ext cx="457200" cy="457200"/>
          </a:xfrm>
          <a:prstGeom prst="rect">
            <a:avLst/>
          </a:prstGeom>
        </p:spPr>
      </p:pic>
      <p:sp>
        <p:nvSpPr>
          <p:cNvPr id="19" name="Text 14"/>
          <p:cNvSpPr/>
          <p:nvPr/>
        </p:nvSpPr>
        <p:spPr>
          <a:xfrm>
            <a:off x="4569866" y="4617720"/>
            <a:ext cx="3051962" cy="1371600"/>
          </a:xfrm>
          <a:prstGeom prst="rect">
            <a:avLst/>
          </a:prstGeom>
          <a:noFill/>
          <a:ln/>
        </p:spPr>
        <p:txBody>
          <a:bodyPr wrap="square" lIns="0" tIns="0" rIns="0" bIns="0" rtlCol="0" anchor="t"/>
          <a:lstStyle/>
          <a:p>
            <a:pPr algn="l" indent="0" marL="0">
              <a:spcAft>
                <a:spcPts val="800"/>
              </a:spcAft>
              <a:buNone/>
            </a:pPr>
            <a:r>
              <a:rPr lang="en-US" sz="2100" b="1" dirty="0">
                <a:solidFill>
                  <a:srgbClr val="1E2622"/>
                </a:solidFill>
                <a:latin typeface="Georgia" pitchFamily="34" charset="0"/>
                <a:ea typeface="Georgia" pitchFamily="34" charset="-122"/>
                <a:cs typeface="Georgia" pitchFamily="34" charset="-120"/>
              </a:rPr>
              <a:t>Each holder's contract backs it</a:t>
            </a:r>
            <a:endParaRPr lang="en-US" sz="2100" dirty="0"/>
          </a:p>
          <a:p>
            <a:pPr algn="l" indent="0" marL="0">
              <a:buNone/>
            </a:pPr>
            <a:r>
              <a:rPr lang="en-US" sz="1700" dirty="0">
                <a:solidFill>
                  <a:srgbClr val="5F6862"/>
                </a:solidFill>
                <a:latin typeface="Arial" pitchFamily="34" charset="0"/>
                <a:ea typeface="Arial" pitchFamily="34" charset="-122"/>
                <a:cs typeface="Arial" pitchFamily="34" charset="-120"/>
              </a:rPr>
              <a:t>One-to-one, within that holder's cap. Not a pool.</a:t>
            </a:r>
            <a:endParaRPr lang="en-US" sz="2100" dirty="0"/>
          </a:p>
        </p:txBody>
      </p:sp>
      <p:sp>
        <p:nvSpPr>
          <p:cNvPr id="20" name="Shape 15"/>
          <p:cNvSpPr/>
          <p:nvPr/>
        </p:nvSpPr>
        <p:spPr>
          <a:xfrm>
            <a:off x="8097317" y="3749040"/>
            <a:ext cx="3454298" cy="2377440"/>
          </a:xfrm>
          <a:prstGeom prst="rect">
            <a:avLst/>
          </a:prstGeom>
          <a:solidFill>
            <a:srgbClr val="FFFFFF"/>
          </a:solidFill>
          <a:ln w="12700">
            <a:solidFill>
              <a:srgbClr val="CFC9B8"/>
            </a:solidFill>
            <a:prstDash val="solid"/>
          </a:ln>
        </p:spPr>
      </p:sp>
      <p:sp>
        <p:nvSpPr>
          <p:cNvPr id="21" name="Shape 16"/>
          <p:cNvSpPr/>
          <p:nvPr/>
        </p:nvSpPr>
        <p:spPr>
          <a:xfrm>
            <a:off x="8097317" y="3749040"/>
            <a:ext cx="3454298" cy="73152"/>
          </a:xfrm>
          <a:prstGeom prst="rect">
            <a:avLst/>
          </a:prstGeom>
          <a:solidFill>
            <a:srgbClr val="3B6C91"/>
          </a:solidFill>
          <a:ln/>
        </p:spPr>
      </p:sp>
      <p:pic>
        <p:nvPicPr>
          <p:cNvPr id="22" name="Image 2" descr="/Users/waxwing/korea-pres/talk2/assets/icons/arrow-down-to-line-3B6C91.png">    </p:cNvPr>
          <p:cNvPicPr>
            <a:picLocks noChangeAspect="1"/>
          </p:cNvPicPr>
          <p:nvPr/>
        </p:nvPicPr>
        <p:blipFill>
          <a:blip r:embed="rId3"/>
          <a:stretch>
            <a:fillRect/>
          </a:stretch>
        </p:blipFill>
        <p:spPr>
          <a:xfrm>
            <a:off x="8298485" y="4023360"/>
            <a:ext cx="457200" cy="457200"/>
          </a:xfrm>
          <a:prstGeom prst="rect">
            <a:avLst/>
          </a:prstGeom>
        </p:spPr>
      </p:pic>
      <p:sp>
        <p:nvSpPr>
          <p:cNvPr id="23" name="Text 17"/>
          <p:cNvSpPr/>
          <p:nvPr/>
        </p:nvSpPr>
        <p:spPr>
          <a:xfrm>
            <a:off x="8298485" y="4617720"/>
            <a:ext cx="3051962" cy="1371600"/>
          </a:xfrm>
          <a:prstGeom prst="rect">
            <a:avLst/>
          </a:prstGeom>
          <a:noFill/>
          <a:ln/>
        </p:spPr>
        <p:txBody>
          <a:bodyPr wrap="square" lIns="0" tIns="0" rIns="0" bIns="0" rtlCol="0" anchor="t"/>
          <a:lstStyle/>
          <a:p>
            <a:pPr algn="l" indent="0" marL="0">
              <a:spcAft>
                <a:spcPts val="800"/>
              </a:spcAft>
              <a:buNone/>
            </a:pPr>
            <a:r>
              <a:rPr lang="en-US" sz="2100" b="1" dirty="0">
                <a:solidFill>
                  <a:srgbClr val="1E2622"/>
                </a:solidFill>
                <a:latin typeface="Georgia" pitchFamily="34" charset="0"/>
                <a:ea typeface="Georgia" pitchFamily="34" charset="-122"/>
                <a:cs typeface="Georgia" pitchFamily="34" charset="-120"/>
              </a:rPr>
              <a:t>Inbound liquidity, again</a:t>
            </a:r>
            <a:endParaRPr lang="en-US" sz="2100" dirty="0"/>
          </a:p>
          <a:p>
            <a:pPr algn="l" indent="0" marL="0">
              <a:buNone/>
            </a:pPr>
            <a:r>
              <a:rPr lang="en-US" sz="1700" dirty="0">
                <a:solidFill>
                  <a:srgbClr val="5F6862"/>
                </a:solidFill>
                <a:latin typeface="Arial" pitchFamily="34" charset="0"/>
                <a:ea typeface="Arial" pitchFamily="34" charset="-122"/>
                <a:cs typeface="Arial" pitchFamily="34" charset="-120"/>
              </a:rPr>
              <a:t>V_max − d is the hub's capital committed to you: Lightning's inbound problem.</a:t>
            </a:r>
            <a:endParaRPr lang="en-US" sz="2100" dirty="0"/>
          </a:p>
        </p:txBody>
      </p:sp>
      <p:sp>
        <p:nvSpPr>
          <p:cNvPr id="24" name="Text 18"/>
          <p:cNvSpPr/>
          <p:nvPr/>
        </p:nvSpPr>
        <p:spPr>
          <a:xfrm>
            <a:off x="8686800" y="2057400"/>
            <a:ext cx="2864815" cy="1005840"/>
          </a:xfrm>
          <a:prstGeom prst="rect">
            <a:avLst/>
          </a:prstGeom>
          <a:noFill/>
          <a:ln/>
        </p:spPr>
        <p:txBody>
          <a:bodyPr wrap="square" lIns="0" tIns="0" rIns="0" bIns="0" rtlCol="0" anchor="ctr"/>
          <a:lstStyle/>
          <a:p>
            <a:pPr indent="0" marL="0">
              <a:buNone/>
            </a:pPr>
            <a:r>
              <a:rPr lang="en-US" sz="2000" dirty="0">
                <a:solidFill>
                  <a:srgbClr val="1E2622"/>
                </a:solidFill>
                <a:latin typeface="Arial" pitchFamily="34" charset="0"/>
                <a:ea typeface="Arial" pitchFamily="34" charset="-122"/>
                <a:cs typeface="Arial" pitchFamily="34" charset="-120"/>
              </a:rPr>
              <a:t>within the cap: bitcoin</a:t>
            </a:r>
            <a:endParaRPr lang="en-US" sz="2000" dirty="0"/>
          </a:p>
          <a:p>
            <a:pPr indent="0" marL="0">
              <a:buNone/>
            </a:pPr>
            <a:r>
              <a:rPr lang="en-US" sz="2000" dirty="0">
                <a:solidFill>
                  <a:srgbClr val="1E2622"/>
                </a:solidFill>
                <a:latin typeface="Arial" pitchFamily="34" charset="0"/>
                <a:ea typeface="Arial" pitchFamily="34" charset="-122"/>
                <a:cs typeface="Arial" pitchFamily="34" charset="-120"/>
              </a:rPr>
              <a:t>beyond it: credit, by choice</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Why one issuer per L2: never mix hubs' tokens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822960" y="1920240"/>
            <a:ext cx="1828800" cy="731520"/>
          </a:xfrm>
          <a:prstGeom prst="roundRect">
            <a:avLst>
              <a:gd name="adj" fmla="val 10000"/>
            </a:avLst>
          </a:prstGeom>
          <a:solidFill>
            <a:srgbClr val="1E2622"/>
          </a:solidFill>
          <a:ln w="15875">
            <a:solidFill>
              <a:srgbClr val="1E2622"/>
            </a:solidFill>
            <a:prstDash val="solid"/>
          </a:ln>
        </p:spPr>
      </p:sp>
      <p:sp>
        <p:nvSpPr>
          <p:cNvPr id="6" name="Text 3"/>
          <p:cNvSpPr/>
          <p:nvPr/>
        </p:nvSpPr>
        <p:spPr>
          <a:xfrm>
            <a:off x="822960" y="1920240"/>
            <a:ext cx="1828800" cy="731520"/>
          </a:xfrm>
          <a:prstGeom prst="rect">
            <a:avLst/>
          </a:prstGeom>
          <a:noFill/>
          <a:ln/>
        </p:spPr>
        <p:txBody>
          <a:bodyPr wrap="square" lIns="76200" tIns="76200" rIns="76200" bIns="76200" rtlCol="0" anchor="ctr"/>
          <a:lstStyle/>
          <a:p>
            <a:pPr algn="ctr" indent="0" marL="0">
              <a:buNone/>
            </a:pPr>
            <a:r>
              <a:rPr lang="en-US" sz="2000" b="1" dirty="0">
                <a:solidFill>
                  <a:srgbClr val="F5F2E9"/>
                </a:solidFill>
                <a:latin typeface="Arial" pitchFamily="34" charset="0"/>
                <a:ea typeface="Arial" pitchFamily="34" charset="-122"/>
                <a:cs typeface="Arial" pitchFamily="34" charset="-120"/>
              </a:rPr>
              <a:t>Hub 2</a:t>
            </a:r>
            <a:endParaRPr lang="en-US" sz="2000" dirty="0"/>
          </a:p>
        </p:txBody>
      </p:sp>
      <p:sp>
        <p:nvSpPr>
          <p:cNvPr id="7" name="Shape 4"/>
          <p:cNvSpPr/>
          <p:nvPr/>
        </p:nvSpPr>
        <p:spPr>
          <a:xfrm>
            <a:off x="3200400" y="1874520"/>
            <a:ext cx="2743200" cy="822960"/>
          </a:xfrm>
          <a:prstGeom prst="roundRect">
            <a:avLst>
              <a:gd name="adj" fmla="val 8889"/>
            </a:avLst>
          </a:prstGeom>
          <a:solidFill>
            <a:srgbClr val="F4DCD5"/>
          </a:solidFill>
          <a:ln w="15875">
            <a:solidFill>
              <a:srgbClr val="B4462F"/>
            </a:solidFill>
            <a:prstDash val="solid"/>
          </a:ln>
        </p:spPr>
      </p:sp>
      <p:sp>
        <p:nvSpPr>
          <p:cNvPr id="8" name="Text 5"/>
          <p:cNvSpPr/>
          <p:nvPr/>
        </p:nvSpPr>
        <p:spPr>
          <a:xfrm>
            <a:off x="3200400" y="1874520"/>
            <a:ext cx="2743200" cy="822960"/>
          </a:xfrm>
          <a:prstGeom prst="rect">
            <a:avLst/>
          </a:prstGeom>
          <a:noFill/>
          <a:ln/>
        </p:spPr>
        <p:txBody>
          <a:bodyPr wrap="square" lIns="76200" tIns="76200" rIns="76200" bIns="7620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prints 1,000,000,000</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out of nothing</a:t>
            </a:r>
            <a:endParaRPr lang="en-US" sz="1700" dirty="0"/>
          </a:p>
        </p:txBody>
      </p:sp>
      <p:sp>
        <p:nvSpPr>
          <p:cNvPr id="9" name="Shape 6"/>
          <p:cNvSpPr/>
          <p:nvPr/>
        </p:nvSpPr>
        <p:spPr>
          <a:xfrm>
            <a:off x="6492240" y="1874520"/>
            <a:ext cx="2377440" cy="822960"/>
          </a:xfrm>
          <a:prstGeom prst="roundRect">
            <a:avLst>
              <a:gd name="adj" fmla="val 8889"/>
            </a:avLst>
          </a:prstGeom>
          <a:solidFill>
            <a:srgbClr val="DCE7F0"/>
          </a:solidFill>
          <a:ln w="15875">
            <a:solidFill>
              <a:srgbClr val="3B6C91"/>
            </a:solidFill>
            <a:prstDash val="solid"/>
          </a:ln>
        </p:spPr>
      </p:sp>
      <p:sp>
        <p:nvSpPr>
          <p:cNvPr id="10" name="Text 7"/>
          <p:cNvSpPr/>
          <p:nvPr/>
        </p:nvSpPr>
        <p:spPr>
          <a:xfrm>
            <a:off x="6492240" y="1874520"/>
            <a:ext cx="2377440" cy="822960"/>
          </a:xfrm>
          <a:prstGeom prst="rect">
            <a:avLst/>
          </a:prstGeom>
          <a:noFill/>
          <a:ln/>
        </p:spPr>
        <p:txBody>
          <a:bodyPr wrap="square" lIns="76200" tIns="76200" rIns="76200" bIns="76200" rtlCol="0" anchor="ctr"/>
          <a:lstStyle/>
          <a:p>
            <a:pPr algn="ctr" indent="0" marL="0">
              <a:buNone/>
            </a:pPr>
            <a:r>
              <a:rPr lang="en-US" sz="1600" dirty="0">
                <a:solidFill>
                  <a:srgbClr val="1E2622"/>
                </a:solidFill>
                <a:latin typeface="Arial" pitchFamily="34" charset="0"/>
                <a:ea typeface="Arial" pitchFamily="34" charset="-122"/>
                <a:cs typeface="Arial" pitchFamily="34" charset="-120"/>
              </a:rPr>
              <a:t>fungible with hub 1's tokens on the L2</a:t>
            </a:r>
            <a:endParaRPr lang="en-US" sz="1600" dirty="0"/>
          </a:p>
        </p:txBody>
      </p:sp>
      <p:sp>
        <p:nvSpPr>
          <p:cNvPr id="11" name="Shape 8"/>
          <p:cNvSpPr/>
          <p:nvPr/>
        </p:nvSpPr>
        <p:spPr>
          <a:xfrm>
            <a:off x="9418320" y="1920240"/>
            <a:ext cx="2103120" cy="731520"/>
          </a:xfrm>
          <a:prstGeom prst="roundRect">
            <a:avLst>
              <a:gd name="adj" fmla="val 10000"/>
            </a:avLst>
          </a:prstGeom>
          <a:solidFill>
            <a:srgbClr val="1E2622"/>
          </a:solidFill>
          <a:ln w="15875">
            <a:solidFill>
              <a:srgbClr val="1E2622"/>
            </a:solidFill>
            <a:prstDash val="solid"/>
          </a:ln>
        </p:spPr>
      </p:sp>
      <p:sp>
        <p:nvSpPr>
          <p:cNvPr id="12" name="Text 9"/>
          <p:cNvSpPr/>
          <p:nvPr/>
        </p:nvSpPr>
        <p:spPr>
          <a:xfrm>
            <a:off x="9418320" y="1920240"/>
            <a:ext cx="2103120" cy="731520"/>
          </a:xfrm>
          <a:prstGeom prst="rect">
            <a:avLst/>
          </a:prstGeom>
          <a:noFill/>
          <a:ln/>
        </p:spPr>
        <p:txBody>
          <a:bodyPr wrap="square" lIns="76200" tIns="76200" rIns="76200" bIns="76200" rtlCol="0" anchor="ctr"/>
          <a:lstStyle/>
          <a:p>
            <a:pPr algn="ctr" indent="0" marL="0">
              <a:buNone/>
            </a:pPr>
            <a:r>
              <a:rPr lang="en-US" sz="1500" b="1" dirty="0">
                <a:solidFill>
                  <a:srgbClr val="F5F2E9"/>
                </a:solidFill>
                <a:latin typeface="Arial" pitchFamily="34" charset="0"/>
                <a:ea typeface="Arial" pitchFamily="34" charset="-122"/>
                <a:cs typeface="Arial" pitchFamily="34" charset="-120"/>
              </a:rPr>
              <a:t>redeemed at Hub 1</a:t>
            </a:r>
            <a:endParaRPr lang="en-US" sz="1500" dirty="0"/>
          </a:p>
        </p:txBody>
      </p:sp>
      <p:sp>
        <p:nvSpPr>
          <p:cNvPr id="13" name="Shape 10"/>
          <p:cNvSpPr/>
          <p:nvPr/>
        </p:nvSpPr>
        <p:spPr>
          <a:xfrm>
            <a:off x="2651760" y="2286000"/>
            <a:ext cx="548640" cy="914"/>
          </a:xfrm>
          <a:prstGeom prst="line">
            <a:avLst/>
          </a:prstGeom>
          <a:noFill/>
          <a:ln w="22225">
            <a:solidFill>
              <a:srgbClr val="5F6862"/>
            </a:solidFill>
            <a:prstDash val="solid"/>
            <a:tailEnd type="triangle"/>
          </a:ln>
        </p:spPr>
      </p:sp>
      <p:sp>
        <p:nvSpPr>
          <p:cNvPr id="14" name="Shape 11"/>
          <p:cNvSpPr/>
          <p:nvPr/>
        </p:nvSpPr>
        <p:spPr>
          <a:xfrm>
            <a:off x="5943600" y="2286000"/>
            <a:ext cx="548640" cy="914"/>
          </a:xfrm>
          <a:prstGeom prst="line">
            <a:avLst/>
          </a:prstGeom>
          <a:noFill/>
          <a:ln w="22225">
            <a:solidFill>
              <a:srgbClr val="5F6862"/>
            </a:solidFill>
            <a:prstDash val="solid"/>
            <a:tailEnd type="triangle"/>
          </a:ln>
        </p:spPr>
      </p:sp>
      <p:sp>
        <p:nvSpPr>
          <p:cNvPr id="15" name="Shape 12"/>
          <p:cNvSpPr/>
          <p:nvPr/>
        </p:nvSpPr>
        <p:spPr>
          <a:xfrm>
            <a:off x="8869680" y="2286000"/>
            <a:ext cx="548640" cy="914"/>
          </a:xfrm>
          <a:prstGeom prst="line">
            <a:avLst/>
          </a:prstGeom>
          <a:noFill/>
          <a:ln w="22225">
            <a:solidFill>
              <a:srgbClr val="5F6862"/>
            </a:solidFill>
            <a:prstDash val="solid"/>
            <a:tailEnd type="triangle"/>
          </a:ln>
        </p:spPr>
      </p:sp>
      <p:sp>
        <p:nvSpPr>
          <p:cNvPr id="16" name="Text 13"/>
          <p:cNvSpPr/>
          <p:nvPr/>
        </p:nvSpPr>
        <p:spPr>
          <a:xfrm>
            <a:off x="8503920" y="2743200"/>
            <a:ext cx="3291840" cy="365760"/>
          </a:xfrm>
          <a:prstGeom prst="rect">
            <a:avLst/>
          </a:prstGeom>
          <a:noFill/>
          <a:ln/>
        </p:spPr>
        <p:txBody>
          <a:bodyPr wrap="square" lIns="0" tIns="0" rIns="0" bIns="0" rtlCol="0" anchor="ctr"/>
          <a:lstStyle/>
          <a:p>
            <a:pPr algn="ctr" indent="0" marL="0">
              <a:buNone/>
            </a:pPr>
            <a:r>
              <a:rPr lang="en-US" sz="1500" b="1" dirty="0">
                <a:solidFill>
                  <a:srgbClr val="B4462F"/>
                </a:solidFill>
                <a:latin typeface="Arial" pitchFamily="34" charset="0"/>
                <a:ea typeface="Arial" pitchFamily="34" charset="-122"/>
                <a:cs typeface="Arial" pitchFamily="34" charset="-120"/>
              </a:rPr>
              <a:t>hub 1 pays out of its own contracts</a:t>
            </a:r>
            <a:endParaRPr lang="en-US" sz="1500" dirty="0"/>
          </a:p>
        </p:txBody>
      </p:sp>
      <p:sp>
        <p:nvSpPr>
          <p:cNvPr id="17" name="Shape 14"/>
          <p:cNvSpPr/>
          <p:nvPr/>
        </p:nvSpPr>
        <p:spPr>
          <a:xfrm>
            <a:off x="640080" y="3429000"/>
            <a:ext cx="5318608" cy="2468880"/>
          </a:xfrm>
          <a:prstGeom prst="rect">
            <a:avLst/>
          </a:prstGeom>
          <a:solidFill>
            <a:srgbClr val="FFFFFF"/>
          </a:solidFill>
          <a:ln w="12700">
            <a:solidFill>
              <a:srgbClr val="CFC9B8"/>
            </a:solidFill>
            <a:prstDash val="solid"/>
          </a:ln>
        </p:spPr>
      </p:sp>
      <p:sp>
        <p:nvSpPr>
          <p:cNvPr id="18" name="Shape 15"/>
          <p:cNvSpPr/>
          <p:nvPr/>
        </p:nvSpPr>
        <p:spPr>
          <a:xfrm>
            <a:off x="640080" y="3429000"/>
            <a:ext cx="5318608" cy="73152"/>
          </a:xfrm>
          <a:prstGeom prst="rect">
            <a:avLst/>
          </a:prstGeom>
          <a:solidFill>
            <a:srgbClr val="5E8C2F"/>
          </a:solidFill>
          <a:ln/>
        </p:spPr>
      </p:sp>
      <p:pic>
        <p:nvPicPr>
          <p:cNvPr id="19" name="Image 0" descr="/Users/waxwing/korea-pres/talk2/assets/icons/shield-check-5E8C2F.png">    </p:cNvPr>
          <p:cNvPicPr>
            <a:picLocks noChangeAspect="1"/>
          </p:cNvPicPr>
          <p:nvPr/>
        </p:nvPicPr>
        <p:blipFill>
          <a:blip r:embed="rId1"/>
          <a:stretch>
            <a:fillRect/>
          </a:stretch>
        </p:blipFill>
        <p:spPr>
          <a:xfrm>
            <a:off x="841248" y="3703320"/>
            <a:ext cx="548640" cy="548640"/>
          </a:xfrm>
          <a:prstGeom prst="rect">
            <a:avLst/>
          </a:prstGeom>
        </p:spPr>
      </p:pic>
      <p:sp>
        <p:nvSpPr>
          <p:cNvPr id="20" name="Text 16"/>
          <p:cNvSpPr/>
          <p:nvPr/>
        </p:nvSpPr>
        <p:spPr>
          <a:xfrm>
            <a:off x="841248" y="4389120"/>
            <a:ext cx="4916272" cy="1371600"/>
          </a:xfrm>
          <a:prstGeom prst="rect">
            <a:avLst/>
          </a:prstGeom>
          <a:noFill/>
          <a:ln/>
        </p:spPr>
        <p:txBody>
          <a:bodyPr wrap="square" lIns="0" tIns="0" rIns="0" bIns="0" rtlCol="0" anchor="t"/>
          <a:lstStyle/>
          <a:p>
            <a:pPr algn="l" indent="0" marL="0">
              <a:spcAft>
                <a:spcPts val="800"/>
              </a:spcAft>
              <a:buNone/>
            </a:pPr>
            <a:r>
              <a:rPr lang="en-US" sz="2600" b="1" dirty="0">
                <a:solidFill>
                  <a:srgbClr val="1E2622"/>
                </a:solidFill>
                <a:latin typeface="Georgia" pitchFamily="34" charset="0"/>
                <a:ea typeface="Georgia" pitchFamily="34" charset="-122"/>
                <a:cs typeface="Georgia" pitchFamily="34" charset="-120"/>
              </a:rPr>
              <a:t>A lichen hub</a:t>
            </a:r>
            <a:endParaRPr lang="en-US" sz="2600" dirty="0"/>
          </a:p>
          <a:p>
            <a:pPr algn="l" indent="0" marL="0">
              <a:buNone/>
            </a:pPr>
            <a:r>
              <a:rPr lang="en-US" sz="2100" dirty="0">
                <a:solidFill>
                  <a:srgbClr val="5F6862"/>
                </a:solidFill>
                <a:latin typeface="Arial" pitchFamily="34" charset="0"/>
                <a:ea typeface="Arial" pitchFamily="34" charset="-122"/>
                <a:cs typeface="Arial" pitchFamily="34" charset="-120"/>
              </a:rPr>
              <a:t>can print as much as it likes,</a:t>
            </a:r>
            <a:endParaRPr lang="en-US" sz="2600" dirty="0"/>
          </a:p>
          <a:p>
            <a:pPr algn="l" indent="0" marL="0">
              <a:buNone/>
            </a:pPr>
            <a:r>
              <a:rPr lang="en-US" sz="2100" dirty="0">
                <a:solidFill>
                  <a:srgbClr val="5F6862"/>
                </a:solidFill>
                <a:latin typeface="Arial" pitchFamily="34" charset="0"/>
                <a:ea typeface="Arial" pitchFamily="34" charset="-122"/>
                <a:cs typeface="Arial" pitchFamily="34" charset="-120"/>
              </a:rPr>
              <a:t>but cannot steal: every redemption is against its own collateral.</a:t>
            </a:r>
            <a:endParaRPr lang="en-US" sz="2600" dirty="0"/>
          </a:p>
        </p:txBody>
      </p:sp>
      <p:sp>
        <p:nvSpPr>
          <p:cNvPr id="21" name="Shape 17"/>
          <p:cNvSpPr/>
          <p:nvPr/>
        </p:nvSpPr>
        <p:spPr>
          <a:xfrm>
            <a:off x="6233008" y="3429000"/>
            <a:ext cx="5318608" cy="2468880"/>
          </a:xfrm>
          <a:prstGeom prst="rect">
            <a:avLst/>
          </a:prstGeom>
          <a:solidFill>
            <a:srgbClr val="FFFFFF"/>
          </a:solidFill>
          <a:ln w="12700">
            <a:solidFill>
              <a:srgbClr val="CFC9B8"/>
            </a:solidFill>
            <a:prstDash val="solid"/>
          </a:ln>
        </p:spPr>
      </p:sp>
      <p:sp>
        <p:nvSpPr>
          <p:cNvPr id="22" name="Shape 18"/>
          <p:cNvSpPr/>
          <p:nvPr/>
        </p:nvSpPr>
        <p:spPr>
          <a:xfrm>
            <a:off x="6233008" y="3429000"/>
            <a:ext cx="5318608" cy="73152"/>
          </a:xfrm>
          <a:prstGeom prst="rect">
            <a:avLst/>
          </a:prstGeom>
          <a:solidFill>
            <a:srgbClr val="B4462F"/>
          </a:solidFill>
          <a:ln/>
        </p:spPr>
      </p:sp>
      <p:pic>
        <p:nvPicPr>
          <p:cNvPr id="23" name="Image 1" descr="/Users/waxwing/korea-pres/talk2/assets/icons/printer-B4462F.png">    </p:cNvPr>
          <p:cNvPicPr>
            <a:picLocks noChangeAspect="1"/>
          </p:cNvPicPr>
          <p:nvPr/>
        </p:nvPicPr>
        <p:blipFill>
          <a:blip r:embed="rId2"/>
          <a:stretch>
            <a:fillRect/>
          </a:stretch>
        </p:blipFill>
        <p:spPr>
          <a:xfrm>
            <a:off x="6434176" y="3703320"/>
            <a:ext cx="548640" cy="548640"/>
          </a:xfrm>
          <a:prstGeom prst="rect">
            <a:avLst/>
          </a:prstGeom>
        </p:spPr>
      </p:pic>
      <p:sp>
        <p:nvSpPr>
          <p:cNvPr id="24" name="Text 19"/>
          <p:cNvSpPr/>
          <p:nvPr/>
        </p:nvSpPr>
        <p:spPr>
          <a:xfrm>
            <a:off x="6434176" y="4389120"/>
            <a:ext cx="4916272" cy="1371600"/>
          </a:xfrm>
          <a:prstGeom prst="rect">
            <a:avLst/>
          </a:prstGeom>
          <a:noFill/>
          <a:ln/>
        </p:spPr>
        <p:txBody>
          <a:bodyPr wrap="square" lIns="0" tIns="0" rIns="0" bIns="0" rtlCol="0" anchor="t"/>
          <a:lstStyle/>
          <a:p>
            <a:pPr algn="l" indent="0" marL="0">
              <a:spcAft>
                <a:spcPts val="800"/>
              </a:spcAft>
              <a:buNone/>
            </a:pPr>
            <a:r>
              <a:rPr lang="en-US" sz="2600" b="1" dirty="0">
                <a:solidFill>
                  <a:srgbClr val="1E2622"/>
                </a:solidFill>
                <a:latin typeface="Georgia" pitchFamily="34" charset="0"/>
                <a:ea typeface="Georgia" pitchFamily="34" charset="-122"/>
                <a:cs typeface="Georgia" pitchFamily="34" charset="-120"/>
              </a:rPr>
              <a:t>An ecash mint</a:t>
            </a:r>
            <a:endParaRPr lang="en-US" sz="2600" dirty="0"/>
          </a:p>
          <a:p>
            <a:pPr algn="l" indent="0" marL="0">
              <a:buNone/>
            </a:pPr>
            <a:r>
              <a:rPr lang="en-US" sz="2100" dirty="0">
                <a:solidFill>
                  <a:srgbClr val="5F6862"/>
                </a:solidFill>
                <a:latin typeface="Arial" pitchFamily="34" charset="0"/>
                <a:ea typeface="Arial" pitchFamily="34" charset="-122"/>
                <a:cs typeface="Arial" pitchFamily="34" charset="-120"/>
              </a:rPr>
              <a:t>can print unobservably,</a:t>
            </a:r>
            <a:endParaRPr lang="en-US" sz="2600" dirty="0"/>
          </a:p>
          <a:p>
            <a:pPr algn="l" indent="0" marL="0">
              <a:buNone/>
            </a:pPr>
            <a:r>
              <a:rPr lang="en-US" sz="2100" dirty="0">
                <a:solidFill>
                  <a:srgbClr val="5F6862"/>
                </a:solidFill>
                <a:latin typeface="Arial" pitchFamily="34" charset="0"/>
                <a:ea typeface="Arial" pitchFamily="34" charset="-122"/>
                <a:cs typeface="Arial" pitchFamily="34" charset="-120"/>
              </a:rPr>
              <a:t>and can rug: redemption is at its discretion.</a:t>
            </a:r>
            <a:endParaRPr lang="en-US" sz="26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Isn't this just…?</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645920"/>
            <a:ext cx="5364328" cy="1783080"/>
          </a:xfrm>
          <a:prstGeom prst="rect">
            <a:avLst/>
          </a:prstGeom>
          <a:solidFill>
            <a:srgbClr val="FFFFFF"/>
          </a:solidFill>
          <a:ln w="12700">
            <a:solidFill>
              <a:srgbClr val="CFC9B8"/>
            </a:solidFill>
            <a:prstDash val="solid"/>
          </a:ln>
        </p:spPr>
      </p:sp>
      <p:sp>
        <p:nvSpPr>
          <p:cNvPr id="6" name="Shape 3"/>
          <p:cNvSpPr/>
          <p:nvPr/>
        </p:nvSpPr>
        <p:spPr>
          <a:xfrm>
            <a:off x="640080" y="1645920"/>
            <a:ext cx="5364328" cy="73152"/>
          </a:xfrm>
          <a:prstGeom prst="rect">
            <a:avLst/>
          </a:prstGeom>
          <a:solidFill>
            <a:srgbClr val="5E8C2F"/>
          </a:solidFill>
          <a:ln/>
        </p:spPr>
      </p:sp>
      <p:sp>
        <p:nvSpPr>
          <p:cNvPr id="7" name="Text 4"/>
          <p:cNvSpPr/>
          <p:nvPr/>
        </p:nvSpPr>
        <p:spPr>
          <a:xfrm>
            <a:off x="841248" y="1874520"/>
            <a:ext cx="4961992" cy="1417320"/>
          </a:xfrm>
          <a:prstGeom prst="rect">
            <a:avLst/>
          </a:prstGeom>
          <a:noFill/>
          <a:ln/>
        </p:spPr>
        <p:txBody>
          <a:bodyPr wrap="square" lIns="0" tIns="0" rIns="0" bIns="0" rtlCol="0" anchor="t"/>
          <a:lstStyle/>
          <a:p>
            <a:pPr algn="l" indent="0" marL="0">
              <a:spcAft>
                <a:spcPts val="800"/>
              </a:spcAft>
              <a:buNone/>
            </a:pPr>
            <a:r>
              <a:rPr lang="en-US" sz="2300" b="1" dirty="0">
                <a:solidFill>
                  <a:srgbClr val="1E2622"/>
                </a:solidFill>
                <a:latin typeface="Georgia" pitchFamily="34" charset="0"/>
                <a:ea typeface="Georgia" pitchFamily="34" charset="-122"/>
                <a:cs typeface="Georgia" pitchFamily="34" charset="-120"/>
              </a:rPr>
              <a:t>…Lightning via a hub?</a:t>
            </a:r>
            <a:endParaRPr lang="en-US" sz="2300" dirty="0"/>
          </a:p>
          <a:p>
            <a:pPr algn="l" indent="0" marL="0">
              <a:buNone/>
            </a:pPr>
            <a:r>
              <a:rPr lang="en-US" sz="1900" dirty="0">
                <a:solidFill>
                  <a:srgbClr val="5F6862"/>
                </a:solidFill>
                <a:latin typeface="Arial" pitchFamily="34" charset="0"/>
                <a:ea typeface="Arial" pitchFamily="34" charset="-122"/>
                <a:cs typeface="Arial" pitchFamily="34" charset="-120"/>
              </a:rPr>
              <a:t>For plain payments, partly. But the L2 can do more: shielded notes, contracts. And no receiver liveness, no routing.</a:t>
            </a:r>
            <a:endParaRPr lang="en-US" sz="2300" dirty="0"/>
          </a:p>
        </p:txBody>
      </p:sp>
      <p:sp>
        <p:nvSpPr>
          <p:cNvPr id="8" name="Shape 5"/>
          <p:cNvSpPr/>
          <p:nvPr/>
        </p:nvSpPr>
        <p:spPr>
          <a:xfrm>
            <a:off x="6187288" y="1645920"/>
            <a:ext cx="5364328" cy="1783080"/>
          </a:xfrm>
          <a:prstGeom prst="rect">
            <a:avLst/>
          </a:prstGeom>
          <a:solidFill>
            <a:srgbClr val="FFFFFF"/>
          </a:solidFill>
          <a:ln w="12700">
            <a:solidFill>
              <a:srgbClr val="CFC9B8"/>
            </a:solidFill>
            <a:prstDash val="solid"/>
          </a:ln>
        </p:spPr>
      </p:sp>
      <p:sp>
        <p:nvSpPr>
          <p:cNvPr id="9" name="Shape 6"/>
          <p:cNvSpPr/>
          <p:nvPr/>
        </p:nvSpPr>
        <p:spPr>
          <a:xfrm>
            <a:off x="6187288" y="1645920"/>
            <a:ext cx="5364328" cy="73152"/>
          </a:xfrm>
          <a:prstGeom prst="rect">
            <a:avLst/>
          </a:prstGeom>
          <a:solidFill>
            <a:srgbClr val="3B6C91"/>
          </a:solidFill>
          <a:ln/>
        </p:spPr>
      </p:sp>
      <p:sp>
        <p:nvSpPr>
          <p:cNvPr id="10" name="Text 7"/>
          <p:cNvSpPr/>
          <p:nvPr/>
        </p:nvSpPr>
        <p:spPr>
          <a:xfrm>
            <a:off x="6388456" y="1874520"/>
            <a:ext cx="4961992" cy="1417320"/>
          </a:xfrm>
          <a:prstGeom prst="rect">
            <a:avLst/>
          </a:prstGeom>
          <a:noFill/>
          <a:ln/>
        </p:spPr>
        <p:txBody>
          <a:bodyPr wrap="square" lIns="0" tIns="0" rIns="0" bIns="0" rtlCol="0" anchor="t"/>
          <a:lstStyle/>
          <a:p>
            <a:pPr algn="l" indent="0" marL="0">
              <a:spcAft>
                <a:spcPts val="800"/>
              </a:spcAft>
              <a:buNone/>
            </a:pPr>
            <a:r>
              <a:rPr lang="en-US" sz="2300" b="1" dirty="0">
                <a:solidFill>
                  <a:srgbClr val="1E2622"/>
                </a:solidFill>
                <a:latin typeface="Georgia" pitchFamily="34" charset="0"/>
                <a:ea typeface="Georgia" pitchFamily="34" charset="-122"/>
                <a:cs typeface="Georgia" pitchFamily="34" charset="-120"/>
              </a:rPr>
              <a:t>…fixed-size withdrawals?</a:t>
            </a:r>
            <a:endParaRPr lang="en-US" sz="2300" dirty="0"/>
          </a:p>
          <a:p>
            <a:pPr algn="l" indent="0" marL="0">
              <a:buNone/>
            </a:pPr>
            <a:r>
              <a:rPr lang="en-US" sz="1900" dirty="0">
                <a:solidFill>
                  <a:srgbClr val="5F6862"/>
                </a:solidFill>
                <a:latin typeface="Arial" pitchFamily="34" charset="0"/>
                <a:ea typeface="Arial" pitchFamily="34" charset="-122"/>
                <a:cs typeface="Arial" pitchFamily="34" charset="-120"/>
              </a:rPr>
              <a:t>No: b is signed bit by bit into the dispute; bit outputs pay any amount.</a:t>
            </a:r>
            <a:endParaRPr lang="en-US" sz="2300" dirty="0"/>
          </a:p>
        </p:txBody>
      </p:sp>
      <p:sp>
        <p:nvSpPr>
          <p:cNvPr id="11" name="Shape 8"/>
          <p:cNvSpPr/>
          <p:nvPr/>
        </p:nvSpPr>
        <p:spPr>
          <a:xfrm>
            <a:off x="640080" y="3611880"/>
            <a:ext cx="5364328" cy="1783080"/>
          </a:xfrm>
          <a:prstGeom prst="rect">
            <a:avLst/>
          </a:prstGeom>
          <a:solidFill>
            <a:srgbClr val="FFFFFF"/>
          </a:solidFill>
          <a:ln w="12700">
            <a:solidFill>
              <a:srgbClr val="CFC9B8"/>
            </a:solidFill>
            <a:prstDash val="solid"/>
          </a:ln>
        </p:spPr>
      </p:sp>
      <p:sp>
        <p:nvSpPr>
          <p:cNvPr id="12" name="Shape 9"/>
          <p:cNvSpPr/>
          <p:nvPr/>
        </p:nvSpPr>
        <p:spPr>
          <a:xfrm>
            <a:off x="640080" y="3611880"/>
            <a:ext cx="5364328" cy="73152"/>
          </a:xfrm>
          <a:prstGeom prst="rect">
            <a:avLst/>
          </a:prstGeom>
          <a:solidFill>
            <a:srgbClr val="D4862A"/>
          </a:solidFill>
          <a:ln/>
        </p:spPr>
      </p:sp>
      <p:sp>
        <p:nvSpPr>
          <p:cNvPr id="13" name="Text 10"/>
          <p:cNvSpPr/>
          <p:nvPr/>
        </p:nvSpPr>
        <p:spPr>
          <a:xfrm>
            <a:off x="841248" y="3840480"/>
            <a:ext cx="4961992" cy="1417320"/>
          </a:xfrm>
          <a:prstGeom prst="rect">
            <a:avLst/>
          </a:prstGeom>
          <a:noFill/>
          <a:ln/>
        </p:spPr>
        <p:txBody>
          <a:bodyPr wrap="square" lIns="0" tIns="0" rIns="0" bIns="0" rtlCol="0" anchor="t"/>
          <a:lstStyle/>
          <a:p>
            <a:pPr algn="l" indent="0" marL="0">
              <a:spcAft>
                <a:spcPts val="800"/>
              </a:spcAft>
              <a:buNone/>
            </a:pPr>
            <a:r>
              <a:rPr lang="en-US" sz="2300" b="1" dirty="0">
                <a:solidFill>
                  <a:srgbClr val="1E2622"/>
                </a:solidFill>
                <a:latin typeface="Georgia" pitchFamily="34" charset="0"/>
                <a:ea typeface="Georgia" pitchFamily="34" charset="-122"/>
                <a:cs typeface="Georgia" pitchFamily="34" charset="-120"/>
              </a:rPr>
              <a:t>…a 1-of-n committee?</a:t>
            </a:r>
            <a:endParaRPr lang="en-US" sz="2300" dirty="0"/>
          </a:p>
          <a:p>
            <a:pPr algn="l" indent="0" marL="0">
              <a:buNone/>
            </a:pPr>
            <a:r>
              <a:rPr lang="en-US" sz="1900" dirty="0">
                <a:solidFill>
                  <a:srgbClr val="5F6862"/>
                </a:solidFill>
                <a:latin typeface="Arial" pitchFamily="34" charset="0"/>
                <a:ea typeface="Arial" pitchFamily="34" charset="-122"/>
                <a:cs typeface="Arial" pitchFamily="34" charset="-120"/>
              </a:rPr>
              <a:t>No: the user and the hub pre-sign together, as in Lightning.</a:t>
            </a:r>
            <a:endParaRPr lang="en-US" sz="2300" dirty="0"/>
          </a:p>
        </p:txBody>
      </p:sp>
      <p:sp>
        <p:nvSpPr>
          <p:cNvPr id="14" name="Shape 11"/>
          <p:cNvSpPr/>
          <p:nvPr/>
        </p:nvSpPr>
        <p:spPr>
          <a:xfrm>
            <a:off x="6187288" y="3611880"/>
            <a:ext cx="5364328" cy="1783080"/>
          </a:xfrm>
          <a:prstGeom prst="rect">
            <a:avLst/>
          </a:prstGeom>
          <a:solidFill>
            <a:srgbClr val="FFFFFF"/>
          </a:solidFill>
          <a:ln w="12700">
            <a:solidFill>
              <a:srgbClr val="CFC9B8"/>
            </a:solidFill>
            <a:prstDash val="solid"/>
          </a:ln>
        </p:spPr>
      </p:sp>
      <p:sp>
        <p:nvSpPr>
          <p:cNvPr id="15" name="Shape 12"/>
          <p:cNvSpPr/>
          <p:nvPr/>
        </p:nvSpPr>
        <p:spPr>
          <a:xfrm>
            <a:off x="6187288" y="3611880"/>
            <a:ext cx="5364328" cy="73152"/>
          </a:xfrm>
          <a:prstGeom prst="rect">
            <a:avLst/>
          </a:prstGeom>
          <a:solidFill>
            <a:srgbClr val="B4462F"/>
          </a:solidFill>
          <a:ln/>
        </p:spPr>
      </p:sp>
      <p:sp>
        <p:nvSpPr>
          <p:cNvPr id="16" name="Text 13"/>
          <p:cNvSpPr/>
          <p:nvPr/>
        </p:nvSpPr>
        <p:spPr>
          <a:xfrm>
            <a:off x="6388456" y="3840480"/>
            <a:ext cx="4961992" cy="1417320"/>
          </a:xfrm>
          <a:prstGeom prst="rect">
            <a:avLst/>
          </a:prstGeom>
          <a:noFill/>
          <a:ln/>
        </p:spPr>
        <p:txBody>
          <a:bodyPr wrap="square" lIns="0" tIns="0" rIns="0" bIns="0" rtlCol="0" anchor="t"/>
          <a:lstStyle/>
          <a:p>
            <a:pPr algn="l" indent="0" marL="0">
              <a:spcAft>
                <a:spcPts val="800"/>
              </a:spcAft>
              <a:buNone/>
            </a:pPr>
            <a:r>
              <a:rPr lang="en-US" sz="2300" b="1" dirty="0">
                <a:solidFill>
                  <a:srgbClr val="1E2622"/>
                </a:solidFill>
                <a:latin typeface="Georgia" pitchFamily="34" charset="0"/>
                <a:ea typeface="Georgia" pitchFamily="34" charset="-122"/>
                <a:cs typeface="Georgia" pitchFamily="34" charset="-120"/>
              </a:rPr>
              <a:t>…an IOU?</a:t>
            </a:r>
            <a:endParaRPr lang="en-US" sz="2300" dirty="0"/>
          </a:p>
          <a:p>
            <a:pPr algn="l" indent="0" marL="0">
              <a:buNone/>
            </a:pPr>
            <a:r>
              <a:rPr lang="en-US" sz="1900" dirty="0">
                <a:solidFill>
                  <a:srgbClr val="5F6862"/>
                </a:solidFill>
                <a:latin typeface="Arial" pitchFamily="34" charset="0"/>
                <a:ea typeface="Arial" pitchFamily="34" charset="-122"/>
                <a:cs typeface="Arial" pitchFamily="34" charset="-120"/>
              </a:rPr>
              <a:t>Within your cap, redeemable one-to-one without permission. Beyond it, credit.</a:t>
            </a:r>
            <a:endParaRPr lang="en-US" sz="2300" dirty="0"/>
          </a:p>
        </p:txBody>
      </p:sp>
      <p:sp>
        <p:nvSpPr>
          <p:cNvPr id="17" name="Shape 14"/>
          <p:cNvSpPr/>
          <p:nvPr/>
        </p:nvSpPr>
        <p:spPr>
          <a:xfrm>
            <a:off x="640080" y="5486400"/>
            <a:ext cx="10911535" cy="777240"/>
          </a:xfrm>
          <a:prstGeom prst="rect">
            <a:avLst/>
          </a:prstGeom>
          <a:solidFill>
            <a:srgbClr val="F7E6CF"/>
          </a:solidFill>
          <a:ln w="12700">
            <a:solidFill>
              <a:srgbClr val="D4862A"/>
            </a:solidFill>
            <a:prstDash val="solid"/>
          </a:ln>
        </p:spPr>
      </p:sp>
      <p:sp>
        <p:nvSpPr>
          <p:cNvPr id="18" name="Text 15"/>
          <p:cNvSpPr/>
          <p:nvPr/>
        </p:nvSpPr>
        <p:spPr>
          <a:xfrm>
            <a:off x="914400" y="5532120"/>
            <a:ext cx="10362895" cy="685800"/>
          </a:xfrm>
          <a:prstGeom prst="rect">
            <a:avLst/>
          </a:prstGeom>
          <a:noFill/>
          <a:ln/>
        </p:spPr>
        <p:txBody>
          <a:bodyPr wrap="square" lIns="0" tIns="0" rIns="0" bIns="0" rtlCol="0" anchor="ctr"/>
          <a:lstStyle/>
          <a:p>
            <a:pPr indent="0" marL="0">
              <a:buNone/>
            </a:pPr>
            <a:r>
              <a:rPr lang="en-US" sz="2000" b="1" dirty="0">
                <a:solidFill>
                  <a:srgbClr val="D4862A"/>
                </a:solidFill>
                <a:latin typeface="Arial" pitchFamily="34" charset="0"/>
                <a:ea typeface="Arial" pitchFamily="34" charset="-122"/>
                <a:cs typeface="Arial" pitchFamily="34" charset="-120"/>
              </a:rPr>
              <a:t>The catch: </a:t>
            </a:r>
            <a:pPr indent="0" marL="0">
              <a:buNone/>
            </a:pPr>
            <a:r>
              <a:rPr lang="en-US" sz="2000" dirty="0">
                <a:solidFill>
                  <a:srgbClr val="1E2622"/>
                </a:solidFill>
                <a:latin typeface="Arial" pitchFamily="34" charset="0"/>
                <a:ea typeface="Arial" pitchFamily="34" charset="-122"/>
                <a:cs typeface="Arial" pitchFamily="34" charset="-120"/>
              </a:rPr>
              <a:t>liquidity (the hub's capital per user) and a long on-chain dispute, rare because the loser pays.</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The contract: a 2-of-2 output with three ways out</a:t>
            </a:r>
            <a:endParaRPr lang="en-US" sz="28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731520" y="2788920"/>
            <a:ext cx="2834640" cy="1005840"/>
          </a:xfrm>
          <a:prstGeom prst="roundRect">
            <a:avLst>
              <a:gd name="adj" fmla="val 7273"/>
            </a:avLst>
          </a:prstGeom>
          <a:solidFill>
            <a:srgbClr val="E3EDD5"/>
          </a:solidFill>
          <a:ln w="15875">
            <a:solidFill>
              <a:srgbClr val="5E8C2F"/>
            </a:solidFill>
            <a:prstDash val="solid"/>
          </a:ln>
        </p:spPr>
      </p:sp>
      <p:sp>
        <p:nvSpPr>
          <p:cNvPr id="6" name="Text 3"/>
          <p:cNvSpPr/>
          <p:nvPr/>
        </p:nvSpPr>
        <p:spPr>
          <a:xfrm>
            <a:off x="731520" y="2788920"/>
            <a:ext cx="2834640" cy="1005840"/>
          </a:xfrm>
          <a:prstGeom prst="rect">
            <a:avLst/>
          </a:prstGeom>
          <a:noFill/>
          <a:ln/>
        </p:spPr>
        <p:txBody>
          <a:bodyPr wrap="square" lIns="76200" tIns="76200" rIns="76200" bIns="76200" rtlCol="0" anchor="ctr"/>
          <a:lstStyle/>
          <a:p>
            <a:pPr algn="ctr" indent="0" marL="0">
              <a:buNone/>
            </a:pPr>
            <a:r>
              <a:rPr lang="en-US" sz="1800" b="1" dirty="0">
                <a:solidFill>
                  <a:srgbClr val="1E2622"/>
                </a:solidFill>
                <a:latin typeface="Arial" pitchFamily="34" charset="0"/>
                <a:ea typeface="Arial" pitchFamily="34" charset="-122"/>
                <a:cs typeface="Arial" pitchFamily="34" charset="-120"/>
              </a:rPr>
              <a:t>contract open</a:t>
            </a:r>
            <a:endParaRPr lang="en-US" sz="1800" dirty="0"/>
          </a:p>
          <a:p>
            <a:pPr algn="ctr" indent="0" marL="0">
              <a:buNone/>
            </a:pPr>
            <a:r>
              <a:rPr lang="en-US" sz="1800" b="1" dirty="0">
                <a:solidFill>
                  <a:srgbClr val="1E2622"/>
                </a:solidFill>
                <a:latin typeface="Arial" pitchFamily="34" charset="0"/>
                <a:ea typeface="Arial" pitchFamily="34" charset="-122"/>
                <a:cs typeface="Arial" pitchFamily="34" charset="-120"/>
              </a:rPr>
              <a:t>Alice uses tokens on the L2</a:t>
            </a:r>
            <a:endParaRPr lang="en-US" sz="1800" dirty="0"/>
          </a:p>
        </p:txBody>
      </p:sp>
      <p:sp>
        <p:nvSpPr>
          <p:cNvPr id="7" name="Shape 4"/>
          <p:cNvSpPr/>
          <p:nvPr/>
        </p:nvSpPr>
        <p:spPr>
          <a:xfrm>
            <a:off x="4663440" y="1691640"/>
            <a:ext cx="3291840" cy="960120"/>
          </a:xfrm>
          <a:prstGeom prst="roundRect">
            <a:avLst>
              <a:gd name="adj" fmla="val 7619"/>
            </a:avLst>
          </a:prstGeom>
          <a:solidFill>
            <a:srgbClr val="E3EDD5"/>
          </a:solidFill>
          <a:ln w="15875">
            <a:solidFill>
              <a:srgbClr val="5E8C2F"/>
            </a:solidFill>
            <a:prstDash val="solid"/>
          </a:ln>
        </p:spPr>
      </p:sp>
      <p:sp>
        <p:nvSpPr>
          <p:cNvPr id="8" name="Text 5"/>
          <p:cNvSpPr/>
          <p:nvPr/>
        </p:nvSpPr>
        <p:spPr>
          <a:xfrm>
            <a:off x="4663440" y="1691640"/>
            <a:ext cx="3291840" cy="96012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the hub agrees: fold</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Alice b + r_A, the hub the rest</a:t>
            </a:r>
            <a:endParaRPr lang="en-US" sz="1800" dirty="0"/>
          </a:p>
        </p:txBody>
      </p:sp>
      <p:sp>
        <p:nvSpPr>
          <p:cNvPr id="9" name="Shape 6"/>
          <p:cNvSpPr/>
          <p:nvPr/>
        </p:nvSpPr>
        <p:spPr>
          <a:xfrm>
            <a:off x="4663440" y="2834640"/>
            <a:ext cx="3291840" cy="960120"/>
          </a:xfrm>
          <a:prstGeom prst="roundRect">
            <a:avLst>
              <a:gd name="adj" fmla="val 7619"/>
            </a:avLst>
          </a:prstGeom>
          <a:solidFill>
            <a:srgbClr val="F4DCD5"/>
          </a:solidFill>
          <a:ln w="15875">
            <a:solidFill>
              <a:srgbClr val="B4462F"/>
            </a:solidFill>
            <a:prstDash val="solid"/>
          </a:ln>
        </p:spPr>
      </p:sp>
      <p:sp>
        <p:nvSpPr>
          <p:cNvPr id="10" name="Text 7"/>
          <p:cNvSpPr/>
          <p:nvPr/>
        </p:nvSpPr>
        <p:spPr>
          <a:xfrm>
            <a:off x="4663440" y="2834640"/>
            <a:ext cx="3291840" cy="96012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refused or offline: escalate</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the gadget settles it on chain</a:t>
            </a:r>
            <a:endParaRPr lang="en-US" sz="1800" dirty="0"/>
          </a:p>
        </p:txBody>
      </p:sp>
      <p:sp>
        <p:nvSpPr>
          <p:cNvPr id="11" name="Shape 8"/>
          <p:cNvSpPr/>
          <p:nvPr/>
        </p:nvSpPr>
        <p:spPr>
          <a:xfrm>
            <a:off x="4663440" y="4754880"/>
            <a:ext cx="3291840" cy="1143000"/>
          </a:xfrm>
          <a:prstGeom prst="roundRect">
            <a:avLst>
              <a:gd name="adj" fmla="val 6400"/>
            </a:avLst>
          </a:prstGeom>
          <a:solidFill>
            <a:srgbClr val="F7E6CF"/>
          </a:solidFill>
          <a:ln w="15875">
            <a:solidFill>
              <a:srgbClr val="D4862A"/>
            </a:solidFill>
            <a:prstDash val="solid"/>
          </a:ln>
        </p:spPr>
      </p:sp>
      <p:sp>
        <p:nvSpPr>
          <p:cNvPr id="12" name="Text 9"/>
          <p:cNvSpPr/>
          <p:nvPr/>
        </p:nvSpPr>
        <p:spPr>
          <a:xfrm>
            <a:off x="4663440" y="4754880"/>
            <a:ext cx="3291840" cy="11430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no withdrawal: default</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after T_close the hub takes it,</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Alice's reserve returned</a:t>
            </a:r>
            <a:endParaRPr lang="en-US" sz="1800" dirty="0"/>
          </a:p>
        </p:txBody>
      </p:sp>
      <p:sp>
        <p:nvSpPr>
          <p:cNvPr id="13" name="Shape 10"/>
          <p:cNvSpPr/>
          <p:nvPr/>
        </p:nvSpPr>
        <p:spPr>
          <a:xfrm>
            <a:off x="9326880" y="2834640"/>
            <a:ext cx="2194560" cy="960120"/>
          </a:xfrm>
          <a:prstGeom prst="roundRect">
            <a:avLst>
              <a:gd name="adj" fmla="val 7619"/>
            </a:avLst>
          </a:prstGeom>
          <a:solidFill>
            <a:srgbClr val="E3EDD5"/>
          </a:solidFill>
          <a:ln w="15875">
            <a:solidFill>
              <a:srgbClr val="5E8C2F"/>
            </a:solidFill>
            <a:prstDash val="solid"/>
          </a:ln>
        </p:spPr>
      </p:sp>
      <p:sp>
        <p:nvSpPr>
          <p:cNvPr id="14" name="Text 11"/>
          <p:cNvSpPr/>
          <p:nvPr/>
        </p:nvSpPr>
        <p:spPr>
          <a:xfrm>
            <a:off x="9326880" y="2834640"/>
            <a:ext cx="2194560" cy="960120"/>
          </a:xfrm>
          <a:prstGeom prst="rect">
            <a:avLst/>
          </a:prstGeom>
          <a:noFill/>
          <a:ln/>
        </p:spPr>
        <p:txBody>
          <a:bodyPr wrap="square" lIns="76200" tIns="76200" rIns="76200" bIns="76200" rtlCol="0" anchor="ctr"/>
          <a:lstStyle/>
          <a:p>
            <a:pPr algn="ctr" indent="0" marL="0">
              <a:buNone/>
            </a:pPr>
            <a:r>
              <a:rPr lang="en-US" sz="1800" b="1" dirty="0">
                <a:solidFill>
                  <a:srgbClr val="1E2622"/>
                </a:solidFill>
                <a:latin typeface="Arial" pitchFamily="34" charset="0"/>
                <a:ea typeface="Arial" pitchFamily="34" charset="-122"/>
                <a:cs typeface="Arial" pitchFamily="34" charset="-120"/>
              </a:rPr>
              <a:t>resolved</a:t>
            </a:r>
            <a:endParaRPr lang="en-US" sz="1800" dirty="0"/>
          </a:p>
          <a:p>
            <a:pPr algn="ctr" indent="0" marL="0">
              <a:buNone/>
            </a:pPr>
            <a:r>
              <a:rPr lang="en-US" sz="1800" b="1" dirty="0">
                <a:solidFill>
                  <a:srgbClr val="1E2622"/>
                </a:solidFill>
                <a:latin typeface="Arial" pitchFamily="34" charset="0"/>
                <a:ea typeface="Arial" pitchFamily="34" charset="-122"/>
                <a:cs typeface="Arial" pitchFamily="34" charset="-120"/>
              </a:rPr>
              <a:t>b, or nothing</a:t>
            </a:r>
            <a:endParaRPr lang="en-US" sz="1800" dirty="0"/>
          </a:p>
        </p:txBody>
      </p:sp>
      <p:sp>
        <p:nvSpPr>
          <p:cNvPr id="15" name="Shape 12"/>
          <p:cNvSpPr/>
          <p:nvPr/>
        </p:nvSpPr>
        <p:spPr>
          <a:xfrm flipV="1">
            <a:off x="3566160" y="2194560"/>
            <a:ext cx="1097280" cy="914400"/>
          </a:xfrm>
          <a:prstGeom prst="line">
            <a:avLst/>
          </a:prstGeom>
          <a:noFill/>
          <a:ln w="22225">
            <a:solidFill>
              <a:srgbClr val="5F6862"/>
            </a:solidFill>
            <a:prstDash val="solid"/>
            <a:tailEnd type="triangle"/>
          </a:ln>
        </p:spPr>
      </p:sp>
      <p:sp>
        <p:nvSpPr>
          <p:cNvPr id="16" name="Shape 13"/>
          <p:cNvSpPr/>
          <p:nvPr/>
        </p:nvSpPr>
        <p:spPr>
          <a:xfrm>
            <a:off x="3566160" y="3291840"/>
            <a:ext cx="1097280" cy="914"/>
          </a:xfrm>
          <a:prstGeom prst="line">
            <a:avLst/>
          </a:prstGeom>
          <a:noFill/>
          <a:ln w="22225">
            <a:solidFill>
              <a:srgbClr val="5F6862"/>
            </a:solidFill>
            <a:prstDash val="solid"/>
            <a:tailEnd type="triangle"/>
          </a:ln>
        </p:spPr>
      </p:sp>
      <p:sp>
        <p:nvSpPr>
          <p:cNvPr id="17" name="Shape 14"/>
          <p:cNvSpPr/>
          <p:nvPr/>
        </p:nvSpPr>
        <p:spPr>
          <a:xfrm>
            <a:off x="3566160" y="3474720"/>
            <a:ext cx="1097280" cy="1828800"/>
          </a:xfrm>
          <a:prstGeom prst="line">
            <a:avLst/>
          </a:prstGeom>
          <a:noFill/>
          <a:ln w="22225">
            <a:solidFill>
              <a:srgbClr val="5F6862"/>
            </a:solidFill>
            <a:prstDash val="solid"/>
            <a:tailEnd type="triangle"/>
          </a:ln>
        </p:spPr>
      </p:sp>
      <p:sp>
        <p:nvSpPr>
          <p:cNvPr id="18" name="Shape 15"/>
          <p:cNvSpPr/>
          <p:nvPr/>
        </p:nvSpPr>
        <p:spPr>
          <a:xfrm>
            <a:off x="7955280" y="2194560"/>
            <a:ext cx="1371600" cy="1005840"/>
          </a:xfrm>
          <a:prstGeom prst="line">
            <a:avLst/>
          </a:prstGeom>
          <a:noFill/>
          <a:ln w="22225">
            <a:solidFill>
              <a:srgbClr val="5F6862"/>
            </a:solidFill>
            <a:prstDash val="solid"/>
            <a:tailEnd type="triangle"/>
          </a:ln>
        </p:spPr>
      </p:sp>
      <p:sp>
        <p:nvSpPr>
          <p:cNvPr id="19" name="Shape 16"/>
          <p:cNvSpPr/>
          <p:nvPr/>
        </p:nvSpPr>
        <p:spPr>
          <a:xfrm>
            <a:off x="7955280" y="3291840"/>
            <a:ext cx="1371600" cy="914"/>
          </a:xfrm>
          <a:prstGeom prst="line">
            <a:avLst/>
          </a:prstGeom>
          <a:noFill/>
          <a:ln w="22225">
            <a:solidFill>
              <a:srgbClr val="5F6862"/>
            </a:solidFill>
            <a:prstDash val="solid"/>
            <a:tailEnd type="triangle"/>
          </a:ln>
        </p:spPr>
      </p:sp>
      <p:sp>
        <p:nvSpPr>
          <p:cNvPr id="20" name="Text 17"/>
          <p:cNvSpPr/>
          <p:nvPr/>
        </p:nvSpPr>
        <p:spPr>
          <a:xfrm>
            <a:off x="640080" y="6080760"/>
            <a:ext cx="5486400" cy="365760"/>
          </a:xfrm>
          <a:prstGeom prst="rect">
            <a:avLst/>
          </a:prstGeom>
          <a:noFill/>
          <a:ln/>
        </p:spPr>
        <p:txBody>
          <a:bodyPr wrap="square" lIns="0" tIns="0" rIns="0" bIns="0" rtlCol="0" anchor="ctr"/>
          <a:lstStyle/>
          <a:p>
            <a:pPr algn="l" indent="0" marL="0">
              <a:buNone/>
            </a:pPr>
            <a:r>
              <a:rPr lang="en-US" sz="1500" i="1" dirty="0">
                <a:solidFill>
                  <a:srgbClr val="5F6862"/>
                </a:solidFill>
                <a:latin typeface="Arial" pitchFamily="34" charset="0"/>
                <a:ea typeface="Arial" pitchFamily="34" charset="-122"/>
                <a:cs typeface="Arial" pitchFamily="34" charset="-120"/>
              </a:rPr>
              <a:t>standalone output, or inside a Lightning channel</a:t>
            </a:r>
            <a:endParaRPr lang="en-US" sz="15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Deposit, cap, reserves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822960" y="2423160"/>
            <a:ext cx="2084832" cy="868680"/>
          </a:xfrm>
          <a:prstGeom prst="rect">
            <a:avLst/>
          </a:prstGeom>
          <a:solidFill>
            <a:srgbClr val="5E8C2F"/>
          </a:solidFill>
          <a:ln w="12700">
            <a:solidFill>
              <a:srgbClr val="1E2622"/>
            </a:solidFill>
            <a:prstDash val="solid"/>
          </a:ln>
        </p:spPr>
      </p:sp>
      <p:sp>
        <p:nvSpPr>
          <p:cNvPr id="6" name="Text 3"/>
          <p:cNvSpPr/>
          <p:nvPr/>
        </p:nvSpPr>
        <p:spPr>
          <a:xfrm>
            <a:off x="822960" y="2423160"/>
            <a:ext cx="2084832" cy="868680"/>
          </a:xfrm>
          <a:prstGeom prst="rect">
            <a:avLst/>
          </a:prstGeom>
          <a:noFill/>
          <a:ln/>
        </p:spPr>
        <p:txBody>
          <a:bodyPr wrap="square" lIns="0" tIns="0" rIns="0" bIns="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d</a:t>
            </a:r>
            <a:endParaRPr lang="en-US" sz="1700" dirty="0"/>
          </a:p>
          <a:p>
            <a:pPr algn="ctr" indent="0" marL="0">
              <a:buNone/>
            </a:pPr>
            <a:r>
              <a:rPr lang="en-US" sz="1700" b="1" dirty="0">
                <a:solidFill>
                  <a:srgbClr val="F5F2E9"/>
                </a:solidFill>
                <a:latin typeface="Arial" pitchFamily="34" charset="0"/>
                <a:ea typeface="Arial" pitchFamily="34" charset="-122"/>
                <a:cs typeface="Arial" pitchFamily="34" charset="-120"/>
              </a:rPr>
              <a:t>Alice's deposit</a:t>
            </a:r>
            <a:endParaRPr lang="en-US" sz="1700" dirty="0"/>
          </a:p>
        </p:txBody>
      </p:sp>
      <p:sp>
        <p:nvSpPr>
          <p:cNvPr id="7" name="Shape 4"/>
          <p:cNvSpPr/>
          <p:nvPr/>
        </p:nvSpPr>
        <p:spPr>
          <a:xfrm>
            <a:off x="2907792" y="2423160"/>
            <a:ext cx="5733288" cy="868680"/>
          </a:xfrm>
          <a:prstGeom prst="rect">
            <a:avLst/>
          </a:prstGeom>
          <a:solidFill>
            <a:srgbClr val="E3EDD5"/>
          </a:solidFill>
          <a:ln w="12700">
            <a:solidFill>
              <a:srgbClr val="1E2622"/>
            </a:solidFill>
            <a:prstDash val="solid"/>
          </a:ln>
        </p:spPr>
      </p:sp>
      <p:sp>
        <p:nvSpPr>
          <p:cNvPr id="8" name="Text 5"/>
          <p:cNvSpPr/>
          <p:nvPr/>
        </p:nvSpPr>
        <p:spPr>
          <a:xfrm>
            <a:off x="2907792" y="2423160"/>
            <a:ext cx="5733288" cy="868680"/>
          </a:xfrm>
          <a:prstGeom prst="rect">
            <a:avLst/>
          </a:prstGeom>
          <a:noFill/>
          <a:ln/>
        </p:spPr>
        <p:txBody>
          <a:bodyPr wrap="square" lIns="0" tIns="0" rIns="0" bIns="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V_max − d</a:t>
            </a:r>
            <a:endParaRPr lang="en-US" sz="1700" dirty="0"/>
          </a:p>
          <a:p>
            <a:pPr algn="ctr" indent="0" marL="0">
              <a:buNone/>
            </a:pPr>
            <a:r>
              <a:rPr lang="en-US" sz="1700" b="1" dirty="0">
                <a:solidFill>
                  <a:srgbClr val="1E2622"/>
                </a:solidFill>
                <a:latin typeface="Arial" pitchFamily="34" charset="0"/>
                <a:ea typeface="Arial" pitchFamily="34" charset="-122"/>
                <a:cs typeface="Arial" pitchFamily="34" charset="-120"/>
              </a:rPr>
              <a:t>the hub's liquidity</a:t>
            </a:r>
            <a:endParaRPr lang="en-US" sz="1700" dirty="0"/>
          </a:p>
        </p:txBody>
      </p:sp>
      <p:sp>
        <p:nvSpPr>
          <p:cNvPr id="9" name="Shape 6"/>
          <p:cNvSpPr/>
          <p:nvPr/>
        </p:nvSpPr>
        <p:spPr>
          <a:xfrm>
            <a:off x="8641080" y="2423160"/>
            <a:ext cx="1146658" cy="868680"/>
          </a:xfrm>
          <a:prstGeom prst="rect">
            <a:avLst/>
          </a:prstGeom>
          <a:solidFill>
            <a:srgbClr val="D4862A"/>
          </a:solidFill>
          <a:ln w="12700">
            <a:solidFill>
              <a:srgbClr val="1E2622"/>
            </a:solidFill>
            <a:prstDash val="solid"/>
          </a:ln>
        </p:spPr>
      </p:sp>
      <p:sp>
        <p:nvSpPr>
          <p:cNvPr id="10" name="Text 7"/>
          <p:cNvSpPr/>
          <p:nvPr/>
        </p:nvSpPr>
        <p:spPr>
          <a:xfrm>
            <a:off x="8641080" y="2423160"/>
            <a:ext cx="1146658" cy="868680"/>
          </a:xfrm>
          <a:prstGeom prst="rect">
            <a:avLst/>
          </a:prstGeom>
          <a:noFill/>
          <a:ln/>
        </p:spPr>
        <p:txBody>
          <a:bodyPr wrap="square" lIns="0" tIns="0" rIns="0" bIns="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r_A</a:t>
            </a:r>
            <a:endParaRPr lang="en-US" sz="1700" dirty="0"/>
          </a:p>
        </p:txBody>
      </p:sp>
      <p:sp>
        <p:nvSpPr>
          <p:cNvPr id="11" name="Shape 8"/>
          <p:cNvSpPr/>
          <p:nvPr/>
        </p:nvSpPr>
        <p:spPr>
          <a:xfrm>
            <a:off x="9787738" y="2423160"/>
            <a:ext cx="1459382" cy="868680"/>
          </a:xfrm>
          <a:prstGeom prst="rect">
            <a:avLst/>
          </a:prstGeom>
          <a:solidFill>
            <a:srgbClr val="3B6C91"/>
          </a:solidFill>
          <a:ln w="12700">
            <a:solidFill>
              <a:srgbClr val="1E2622"/>
            </a:solidFill>
            <a:prstDash val="solid"/>
          </a:ln>
        </p:spPr>
      </p:sp>
      <p:sp>
        <p:nvSpPr>
          <p:cNvPr id="12" name="Text 9"/>
          <p:cNvSpPr/>
          <p:nvPr/>
        </p:nvSpPr>
        <p:spPr>
          <a:xfrm>
            <a:off x="9787738" y="2423160"/>
            <a:ext cx="1459382" cy="868680"/>
          </a:xfrm>
          <a:prstGeom prst="rect">
            <a:avLst/>
          </a:prstGeom>
          <a:noFill/>
          <a:ln/>
        </p:spPr>
        <p:txBody>
          <a:bodyPr wrap="square" lIns="0" tIns="0" rIns="0" bIns="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r_H</a:t>
            </a:r>
            <a:endParaRPr lang="en-US" sz="1700" dirty="0"/>
          </a:p>
        </p:txBody>
      </p:sp>
      <p:sp>
        <p:nvSpPr>
          <p:cNvPr id="13" name="Shape 10"/>
          <p:cNvSpPr/>
          <p:nvPr/>
        </p:nvSpPr>
        <p:spPr>
          <a:xfrm>
            <a:off x="822960" y="2148840"/>
            <a:ext cx="7818120" cy="0"/>
          </a:xfrm>
          <a:prstGeom prst="line">
            <a:avLst/>
          </a:prstGeom>
          <a:noFill/>
          <a:ln w="19050">
            <a:solidFill>
              <a:srgbClr val="1E2622"/>
            </a:solidFill>
            <a:prstDash val="solid"/>
          </a:ln>
        </p:spPr>
      </p:sp>
      <p:sp>
        <p:nvSpPr>
          <p:cNvPr id="14" name="Shape 11"/>
          <p:cNvSpPr/>
          <p:nvPr/>
        </p:nvSpPr>
        <p:spPr>
          <a:xfrm>
            <a:off x="822960" y="2148840"/>
            <a:ext cx="0" cy="201168"/>
          </a:xfrm>
          <a:prstGeom prst="line">
            <a:avLst/>
          </a:prstGeom>
          <a:noFill/>
          <a:ln w="19050">
            <a:solidFill>
              <a:srgbClr val="1E2622"/>
            </a:solidFill>
            <a:prstDash val="solid"/>
          </a:ln>
        </p:spPr>
      </p:sp>
      <p:sp>
        <p:nvSpPr>
          <p:cNvPr id="15" name="Shape 12"/>
          <p:cNvSpPr/>
          <p:nvPr/>
        </p:nvSpPr>
        <p:spPr>
          <a:xfrm>
            <a:off x="8641080" y="2148840"/>
            <a:ext cx="0" cy="201168"/>
          </a:xfrm>
          <a:prstGeom prst="line">
            <a:avLst/>
          </a:prstGeom>
          <a:noFill/>
          <a:ln w="19050">
            <a:solidFill>
              <a:srgbClr val="1E2622"/>
            </a:solidFill>
            <a:prstDash val="solid"/>
          </a:ln>
        </p:spPr>
      </p:sp>
      <p:sp>
        <p:nvSpPr>
          <p:cNvPr id="16" name="Text 13"/>
          <p:cNvSpPr/>
          <p:nvPr/>
        </p:nvSpPr>
        <p:spPr>
          <a:xfrm>
            <a:off x="822960" y="1691640"/>
            <a:ext cx="7818120" cy="365760"/>
          </a:xfrm>
          <a:prstGeom prst="rect">
            <a:avLst/>
          </a:prstGeom>
          <a:noFill/>
          <a:ln/>
        </p:spPr>
        <p:txBody>
          <a:bodyPr wrap="square" lIns="0" tIns="0" rIns="0" bIns="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V_max: the most Alice can withdraw</a:t>
            </a:r>
            <a:endParaRPr lang="en-US" sz="1700" dirty="0"/>
          </a:p>
        </p:txBody>
      </p:sp>
      <p:sp>
        <p:nvSpPr>
          <p:cNvPr id="17" name="Text 14"/>
          <p:cNvSpPr/>
          <p:nvPr/>
        </p:nvSpPr>
        <p:spPr>
          <a:xfrm>
            <a:off x="822960" y="3383280"/>
            <a:ext cx="10424160" cy="365760"/>
          </a:xfrm>
          <a:prstGeom prst="rect">
            <a:avLst/>
          </a:prstGeom>
          <a:noFill/>
          <a:ln/>
        </p:spPr>
        <p:txBody>
          <a:bodyPr wrap="square" lIns="0" tIns="0" rIns="0" bIns="0" rtlCol="0" anchor="ctr"/>
          <a:lstStyle/>
          <a:p>
            <a:pPr algn="ctr" indent="0" marL="0">
              <a:buNone/>
            </a:pPr>
            <a:r>
              <a:rPr lang="en-US" sz="1500" dirty="0">
                <a:solidFill>
                  <a:srgbClr val="5F6862"/>
                </a:solidFill>
                <a:latin typeface="Arial" pitchFamily="34" charset="0"/>
                <a:ea typeface="Arial" pitchFamily="34" charset="-122"/>
                <a:cs typeface="Arial" pitchFamily="34" charset="-120"/>
              </a:rPr>
              <a:t>the contract output holds V_max + r_A + r_H</a:t>
            </a:r>
            <a:endParaRPr lang="en-US" sz="15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822960" y="3977640"/>
          <a:ext cx="10545775" cy="914400"/>
        </p:xfrm>
        <a:graphic>
          <a:graphicData uri="http://schemas.openxmlformats.org/drawingml/2006/table">
            <a:tbl>
              <a:tblPr/>
              <a:tblGrid>
                <a:gridCol w="1463040"/>
                <a:gridCol w="9082735"/>
              </a:tblGrid>
              <a:tr h="0">
                <a:tc>
                  <a:txBody>
                    <a:bodyPr/>
                    <a:lstStyle/>
                    <a:p>
                      <a:pPr indent="0" marL="0">
                        <a:buNone/>
                      </a:pPr>
                      <a:r>
                        <a:rPr lang="en-US" sz="1700" b="1" dirty="0">
                          <a:solidFill>
                            <a:srgbClr val="F5F2E9"/>
                          </a:solidFill>
                          <a:latin typeface="Arial" pitchFamily="34" charset="0"/>
                          <a:ea typeface="Arial" pitchFamily="34" charset="-122"/>
                          <a:cs typeface="Arial" pitchFamily="34" charset="-120"/>
                        </a:rPr>
                        <a:t>term</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700" b="1" dirty="0">
                          <a:solidFill>
                            <a:srgbClr val="F5F2E9"/>
                          </a:solidFill>
                          <a:latin typeface="Arial" pitchFamily="34" charset="0"/>
                          <a:ea typeface="Arial" pitchFamily="34" charset="-122"/>
                          <a:cs typeface="Arial" pitchFamily="34" charset="-120"/>
                        </a:rPr>
                        <a:t>meaning</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b</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the amount she withdraws: she returns b tokens to the hub with memo c</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c</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the contract's identifier (its memo on the L2)</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r_A, r_H</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returned in every honest outcome; lost only by losing a dispute</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T_close</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the contract's end: withdraw (or renew) before it</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bl>
          </a:graphicData>
        </a:graphic>
      </p:graphicFrame>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The withdrawal statement: Lichen's one question to the L2</a:t>
            </a:r>
            <a:endParaRPr lang="en-US" sz="28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783080"/>
            <a:ext cx="109728" cy="1188720"/>
          </a:xfrm>
          <a:prstGeom prst="rect">
            <a:avLst/>
          </a:prstGeom>
          <a:solidFill>
            <a:srgbClr val="D4862A"/>
          </a:solidFill>
          <a:ln/>
        </p:spPr>
      </p:sp>
      <p:sp>
        <p:nvSpPr>
          <p:cNvPr id="6" name="Text 3"/>
          <p:cNvSpPr/>
          <p:nvPr/>
        </p:nvSpPr>
        <p:spPr>
          <a:xfrm>
            <a:off x="1005840" y="1783080"/>
            <a:ext cx="10362895" cy="1188720"/>
          </a:xfrm>
          <a:prstGeom prst="rect">
            <a:avLst/>
          </a:prstGeom>
          <a:noFill/>
          <a:ln/>
        </p:spPr>
        <p:txBody>
          <a:bodyPr wrap="square" lIns="0" tIns="0" rIns="0" bIns="0" rtlCol="0" anchor="ctr"/>
          <a:lstStyle/>
          <a:p>
            <a:pPr indent="0" marL="0">
              <a:buNone/>
            </a:pPr>
            <a:r>
              <a:rPr lang="en-US" sz="3000" i="1" dirty="0">
                <a:solidFill>
                  <a:srgbClr val="1E2622"/>
                </a:solidFill>
                <a:latin typeface="Georgia" pitchFamily="34" charset="0"/>
                <a:ea typeface="Georgia" pitchFamily="34" charset="-122"/>
                <a:cs typeface="Georgia" pitchFamily="34" charset="-120"/>
              </a:rPr>
              <a:t>“b tokens were returned to the hub, with memo c, in deployment D.”</a:t>
            </a:r>
            <a:endParaRPr lang="en-US" sz="3000" dirty="0"/>
          </a:p>
        </p:txBody>
      </p:sp>
      <p:sp>
        <p:nvSpPr>
          <p:cNvPr id="7" name="Shape 4"/>
          <p:cNvSpPr/>
          <p:nvPr/>
        </p:nvSpPr>
        <p:spPr>
          <a:xfrm>
            <a:off x="640080" y="3429000"/>
            <a:ext cx="3017520" cy="1234440"/>
          </a:xfrm>
          <a:prstGeom prst="roundRect">
            <a:avLst>
              <a:gd name="adj" fmla="val 5926"/>
            </a:avLst>
          </a:prstGeom>
          <a:solidFill>
            <a:srgbClr val="DCE7F0"/>
          </a:solidFill>
          <a:ln w="15875">
            <a:solidFill>
              <a:srgbClr val="3B6C91"/>
            </a:solidFill>
            <a:prstDash val="solid"/>
          </a:ln>
        </p:spPr>
      </p:sp>
      <p:sp>
        <p:nvSpPr>
          <p:cNvPr id="8" name="Text 5"/>
          <p:cNvSpPr/>
          <p:nvPr/>
        </p:nvSpPr>
        <p:spPr>
          <a:xfrm>
            <a:off x="640080" y="3429000"/>
            <a:ext cx="3017520" cy="123444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what the program checks</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to say so</a:t>
            </a:r>
            <a:endParaRPr lang="en-US" sz="1800" dirty="0"/>
          </a:p>
        </p:txBody>
      </p:sp>
      <p:sp>
        <p:nvSpPr>
          <p:cNvPr id="9" name="Shape 6"/>
          <p:cNvSpPr/>
          <p:nvPr/>
        </p:nvSpPr>
        <p:spPr>
          <a:xfrm>
            <a:off x="4389120" y="3429000"/>
            <a:ext cx="3017520" cy="1234440"/>
          </a:xfrm>
          <a:prstGeom prst="roundRect">
            <a:avLst>
              <a:gd name="adj" fmla="val 5926"/>
            </a:avLst>
          </a:prstGeom>
          <a:solidFill>
            <a:srgbClr val="FFFFFF"/>
          </a:solidFill>
          <a:ln w="15875">
            <a:solidFill>
              <a:srgbClr val="1E2622"/>
            </a:solidFill>
            <a:prstDash val="solid"/>
          </a:ln>
        </p:spPr>
      </p:sp>
      <p:sp>
        <p:nvSpPr>
          <p:cNvPr id="10" name="Text 7"/>
          <p:cNvSpPr/>
          <p:nvPr/>
        </p:nvSpPr>
        <p:spPr>
          <a:xfrm>
            <a:off x="4389120" y="3429000"/>
            <a:ext cx="3017520" cy="123444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a fixed program</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its image id pinned</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in the contract</a:t>
            </a:r>
            <a:endParaRPr lang="en-US" sz="1800" dirty="0"/>
          </a:p>
        </p:txBody>
      </p:sp>
      <p:sp>
        <p:nvSpPr>
          <p:cNvPr id="11" name="Shape 8"/>
          <p:cNvSpPr/>
          <p:nvPr/>
        </p:nvSpPr>
        <p:spPr>
          <a:xfrm>
            <a:off x="8138160" y="3429000"/>
            <a:ext cx="3383280" cy="1234440"/>
          </a:xfrm>
          <a:prstGeom prst="roundRect">
            <a:avLst>
              <a:gd name="adj" fmla="val 5926"/>
            </a:avLst>
          </a:prstGeom>
          <a:solidFill>
            <a:srgbClr val="F7E6CF"/>
          </a:solidFill>
          <a:ln w="15875">
            <a:solidFill>
              <a:srgbClr val="D4862A"/>
            </a:solidFill>
            <a:prstDash val="solid"/>
          </a:ln>
        </p:spPr>
      </p:sp>
      <p:sp>
        <p:nvSpPr>
          <p:cNvPr id="12" name="Text 9"/>
          <p:cNvSpPr/>
          <p:nvPr/>
        </p:nvSpPr>
        <p:spPr>
          <a:xfrm>
            <a:off x="8138160" y="3429000"/>
            <a:ext cx="3383280" cy="1234440"/>
          </a:xfrm>
          <a:prstGeom prst="rect">
            <a:avLst/>
          </a:prstGeom>
          <a:noFill/>
          <a:ln/>
        </p:spPr>
        <p:txBody>
          <a:bodyPr wrap="square" lIns="76200" tIns="76200" rIns="76200" bIns="76200" rtlCol="0" anchor="ctr"/>
          <a:lstStyle/>
          <a:p>
            <a:pPr algn="ctr" indent="0" marL="0">
              <a:buNone/>
            </a:pPr>
            <a:r>
              <a:rPr lang="en-US" sz="2000" b="1" dirty="0">
                <a:solidFill>
                  <a:srgbClr val="1E2622"/>
                </a:solidFill>
                <a:latin typeface="Arial" pitchFamily="34" charset="0"/>
                <a:ea typeface="Arial" pitchFamily="34" charset="-122"/>
                <a:cs typeface="Arial" pitchFamily="34" charset="-120"/>
              </a:rPr>
              <a:t>public output</a:t>
            </a:r>
            <a:endParaRPr lang="en-US" sz="2000" dirty="0"/>
          </a:p>
          <a:p>
            <a:pPr algn="ctr" indent="0" marL="0">
              <a:buNone/>
            </a:pPr>
            <a:r>
              <a:rPr lang="en-US" sz="2000" b="1" dirty="0">
                <a:solidFill>
                  <a:srgbClr val="1E2622"/>
                </a:solidFill>
                <a:latin typeface="Arial" pitchFamily="34" charset="0"/>
                <a:ea typeface="Arial" pitchFamily="34" charset="-122"/>
                <a:cs typeface="Arial" pitchFamily="34" charset="-120"/>
              </a:rPr>
              <a:t>b ‖ c ‖ D</a:t>
            </a:r>
            <a:endParaRPr lang="en-US" sz="2000" dirty="0"/>
          </a:p>
        </p:txBody>
      </p:sp>
      <p:sp>
        <p:nvSpPr>
          <p:cNvPr id="13" name="Shape 10"/>
          <p:cNvSpPr/>
          <p:nvPr/>
        </p:nvSpPr>
        <p:spPr>
          <a:xfrm>
            <a:off x="3657600" y="4046220"/>
            <a:ext cx="731520" cy="914"/>
          </a:xfrm>
          <a:prstGeom prst="line">
            <a:avLst/>
          </a:prstGeom>
          <a:noFill/>
          <a:ln w="25400">
            <a:solidFill>
              <a:srgbClr val="1E2622"/>
            </a:solidFill>
            <a:prstDash val="solid"/>
            <a:tailEnd type="triangle"/>
          </a:ln>
        </p:spPr>
      </p:sp>
      <p:sp>
        <p:nvSpPr>
          <p:cNvPr id="14" name="Shape 11"/>
          <p:cNvSpPr/>
          <p:nvPr/>
        </p:nvSpPr>
        <p:spPr>
          <a:xfrm>
            <a:off x="7406640" y="4046220"/>
            <a:ext cx="731520" cy="914"/>
          </a:xfrm>
          <a:prstGeom prst="line">
            <a:avLst/>
          </a:prstGeom>
          <a:noFill/>
          <a:ln w="25400">
            <a:solidFill>
              <a:srgbClr val="1E2622"/>
            </a:solidFill>
            <a:prstDash val="solid"/>
            <a:tailEnd type="triangle"/>
          </a:ln>
        </p:spPr>
      </p:sp>
      <p:sp>
        <p:nvSpPr>
          <p:cNvPr id="15" name="Text 12"/>
          <p:cNvSpPr/>
          <p:nvPr/>
        </p:nvSpPr>
        <p:spPr>
          <a:xfrm>
            <a:off x="640080" y="4754880"/>
            <a:ext cx="3017520" cy="365760"/>
          </a:xfrm>
          <a:prstGeom prst="rect">
            <a:avLst/>
          </a:prstGeom>
          <a:noFill/>
          <a:ln/>
        </p:spPr>
        <p:txBody>
          <a:bodyPr wrap="square" lIns="0" tIns="0" rIns="0" bIns="0" rtlCol="0" anchor="ctr"/>
          <a:lstStyle/>
          <a:p>
            <a:pPr algn="ctr" indent="0" marL="0">
              <a:buNone/>
            </a:pPr>
            <a:r>
              <a:rPr lang="en-US" sz="1500" b="1" dirty="0">
                <a:solidFill>
                  <a:srgbClr val="3B6C91"/>
                </a:solidFill>
                <a:latin typeface="Arial" pitchFamily="34" charset="0"/>
                <a:ea typeface="Arial" pitchFamily="34" charset="-122"/>
                <a:cs typeface="Arial" pitchFamily="34" charset="-120"/>
              </a:rPr>
              <a:t>the L2's business: below the line</a:t>
            </a:r>
            <a:endParaRPr lang="en-US" sz="1500" dirty="0"/>
          </a:p>
        </p:txBody>
      </p:sp>
      <p:sp>
        <p:nvSpPr>
          <p:cNvPr id="16" name="Text 13"/>
          <p:cNvSpPr/>
          <p:nvPr/>
        </p:nvSpPr>
        <p:spPr>
          <a:xfrm>
            <a:off x="7589520" y="4754880"/>
            <a:ext cx="4480560" cy="365760"/>
          </a:xfrm>
          <a:prstGeom prst="rect">
            <a:avLst/>
          </a:prstGeom>
          <a:noFill/>
          <a:ln/>
        </p:spPr>
        <p:txBody>
          <a:bodyPr wrap="square" lIns="0" tIns="0" rIns="0" bIns="0" rtlCol="0" anchor="ctr"/>
          <a:lstStyle/>
          <a:p>
            <a:pPr algn="ctr" indent="0" marL="0">
              <a:buNone/>
            </a:pPr>
            <a:r>
              <a:rPr lang="en-US" sz="1500" b="1" dirty="0">
                <a:solidFill>
                  <a:srgbClr val="D4862A"/>
                </a:solidFill>
                <a:latin typeface="Arial" pitchFamily="34" charset="0"/>
                <a:ea typeface="Arial" pitchFamily="34" charset="-122"/>
                <a:cs typeface="Arial" pitchFamily="34" charset="-120"/>
              </a:rPr>
              <a:t>Lichen's: the contract reads b, checks c and D</a:t>
            </a:r>
            <a:endParaRPr lang="en-US" sz="1500" dirty="0"/>
          </a:p>
        </p:txBody>
      </p:sp>
      <p:sp>
        <p:nvSpPr>
          <p:cNvPr id="17" name="Text 14"/>
          <p:cNvSpPr/>
          <p:nvPr/>
        </p:nvSpPr>
        <p:spPr>
          <a:xfrm>
            <a:off x="640080" y="5257800"/>
            <a:ext cx="10911535" cy="411480"/>
          </a:xfrm>
          <a:prstGeom prst="rect">
            <a:avLst/>
          </a:prstGeom>
          <a:noFill/>
          <a:ln/>
        </p:spPr>
        <p:txBody>
          <a:bodyPr wrap="square" lIns="0" tIns="0" rIns="0" bIns="0" rtlCol="0" anchor="t"/>
          <a:lstStyle/>
          <a:p>
            <a:pPr indent="0" marL="0">
              <a:buNone/>
            </a:pPr>
            <a:r>
              <a:rPr lang="en-US" sz="1800" b="1" dirty="0">
                <a:solidFill>
                  <a:srgbClr val="1E2622"/>
                </a:solidFill>
                <a:latin typeface="Arial" pitchFamily="34" charset="0"/>
                <a:ea typeface="Arial" pitchFamily="34" charset="-122"/>
                <a:cs typeface="Arial" pitchFamily="34" charset="-120"/>
              </a:rPr>
              <a:t>D: </a:t>
            </a:r>
            <a:pPr indent="0" marL="0">
              <a:buNone/>
            </a:pPr>
            <a:r>
              <a:rPr lang="en-US" sz="1800" dirty="0">
                <a:solidFill>
                  <a:srgbClr val="1E2622"/>
                </a:solidFill>
                <a:latin typeface="Arial" pitchFamily="34" charset="0"/>
                <a:ea typeface="Arial" pitchFamily="34" charset="-122"/>
                <a:cs typeface="Arial" pitchFamily="34" charset="-120"/>
              </a:rPr>
              <a:t>which L2: the hub's and sequencer's keys, its genesis, its finality threshold. Fixed at opening.</a:t>
            </a:r>
            <a:endParaRPr lang="en-US" sz="1800" dirty="0"/>
          </a:p>
        </p:txBody>
      </p:sp>
      <p:sp>
        <p:nvSpPr>
          <p:cNvPr id="18" name="Text 15"/>
          <p:cNvSpPr/>
          <p:nvPr/>
        </p:nvSpPr>
        <p:spPr>
          <a:xfrm>
            <a:off x="640080" y="5852160"/>
            <a:ext cx="10911535" cy="457200"/>
          </a:xfrm>
          <a:prstGeom prst="rect">
            <a:avLst/>
          </a:prstGeom>
          <a:noFill/>
          <a:ln/>
        </p:spPr>
        <p:txBody>
          <a:bodyPr wrap="square" lIns="0" tIns="0" rIns="0" bIns="0" rtlCol="0" anchor="t"/>
          <a:lstStyle/>
          <a:p>
            <a:pPr indent="0" marL="0">
              <a:buNone/>
            </a:pPr>
            <a:r>
              <a:rPr lang="en-US" sz="2000" i="1" dirty="0">
                <a:solidFill>
                  <a:srgbClr val="5F6862"/>
                </a:solidFill>
                <a:latin typeface="Arial" pitchFamily="34" charset="0"/>
                <a:ea typeface="Arial" pitchFamily="34" charset="-122"/>
                <a:cs typeface="Arial" pitchFamily="34" charset="-120"/>
              </a:rPr>
              <a:t>Change the L2: change the program. The contract and the gadget stay the same.</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2E9"/>
        </a:solidFill>
      </p:bgPr>
    </p:bg>
    <p:spTree>
      <p:nvGrpSpPr>
        <p:cNvPr id="1" name=""/>
        <p:cNvGrpSpPr/>
        <p:nvPr/>
      </p:nvGrpSpPr>
      <p:grpSpPr>
        <a:xfrm>
          <a:off x="0" y="0"/>
          <a:ext cx="0" cy="0"/>
          <a:chOff x="0" y="0"/>
          <a:chExt cx="0" cy="0"/>
        </a:xfrm>
      </p:grpSpPr>
      <p:pic>
        <p:nvPicPr>
          <p:cNvPr id="2" name="Image 0" descr="/Users/waxwing/korea-pres/talk2/assets/photos/strip-3.jpg">    </p:cNvPr>
          <p:cNvPicPr>
            <a:picLocks noChangeAspect="1"/>
          </p:cNvPicPr>
          <p:nvPr/>
        </p:nvPicPr>
        <p:blipFill>
          <a:blip r:embed="rId1"/>
          <a:stretch>
            <a:fillRect/>
          </a:stretch>
        </p:blipFill>
        <p:spPr>
          <a:xfrm>
            <a:off x="9082735" y="0"/>
            <a:ext cx="3108960" cy="6858000"/>
          </a:xfrm>
          <a:prstGeom prst="rect">
            <a:avLst/>
          </a:prstGeom>
        </p:spPr>
      </p:pic>
      <p:sp>
        <p:nvSpPr>
          <p:cNvPr id="3" name="Shape 0"/>
          <p:cNvSpPr/>
          <p:nvPr/>
        </p:nvSpPr>
        <p:spPr>
          <a:xfrm>
            <a:off x="9009583" y="0"/>
            <a:ext cx="73152" cy="6858000"/>
          </a:xfrm>
          <a:prstGeom prst="rect">
            <a:avLst/>
          </a:prstGeom>
          <a:solidFill>
            <a:srgbClr val="D4862A"/>
          </a:solidFill>
          <a:ln/>
        </p:spPr>
      </p:sp>
      <p:sp>
        <p:nvSpPr>
          <p:cNvPr id="4" name="Shape 1"/>
          <p:cNvSpPr/>
          <p:nvPr/>
        </p:nvSpPr>
        <p:spPr>
          <a:xfrm>
            <a:off x="640080" y="2240280"/>
            <a:ext cx="109728" cy="2011680"/>
          </a:xfrm>
          <a:prstGeom prst="rect">
            <a:avLst/>
          </a:prstGeom>
          <a:solidFill>
            <a:srgbClr val="5E8C2F"/>
          </a:solidFill>
          <a:ln/>
        </p:spPr>
      </p:sp>
      <p:sp>
        <p:nvSpPr>
          <p:cNvPr id="5" name="Text 2"/>
          <p:cNvSpPr/>
          <p:nvPr/>
        </p:nvSpPr>
        <p:spPr>
          <a:xfrm>
            <a:off x="1005840" y="2194560"/>
            <a:ext cx="7619695" cy="548640"/>
          </a:xfrm>
          <a:prstGeom prst="rect">
            <a:avLst/>
          </a:prstGeom>
          <a:noFill/>
          <a:ln/>
        </p:spPr>
        <p:txBody>
          <a:bodyPr wrap="square" lIns="0" tIns="0" rIns="0" bIns="0" rtlCol="0" anchor="ctr"/>
          <a:lstStyle/>
          <a:p>
            <a:pPr indent="0" marL="0">
              <a:buNone/>
            </a:pPr>
            <a:r>
              <a:rPr lang="en-US" sz="2000" b="1" spc="400" kern="0" dirty="0">
                <a:solidFill>
                  <a:srgbClr val="5E8C2F"/>
                </a:solidFill>
                <a:latin typeface="Arial" pitchFamily="34" charset="0"/>
                <a:ea typeface="Arial" pitchFamily="34" charset="-122"/>
                <a:cs typeface="Arial" pitchFamily="34" charset="-120"/>
              </a:rPr>
              <a:t>PART 3</a:t>
            </a:r>
            <a:endParaRPr lang="en-US" sz="2000" dirty="0"/>
          </a:p>
        </p:txBody>
      </p:sp>
      <p:sp>
        <p:nvSpPr>
          <p:cNvPr id="6" name="Text 3"/>
          <p:cNvSpPr/>
          <p:nvPr/>
        </p:nvSpPr>
        <p:spPr>
          <a:xfrm>
            <a:off x="1005840" y="2743200"/>
            <a:ext cx="76196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Enforcing it on Bitcoin</a:t>
            </a:r>
            <a:endParaRPr lang="en-US" sz="4400" dirty="0"/>
          </a:p>
        </p:txBody>
      </p:sp>
      <p:sp>
        <p:nvSpPr>
          <p:cNvPr id="7" name="Text 4"/>
          <p:cNvSpPr/>
          <p:nvPr/>
        </p:nvSpPr>
        <p:spPr>
          <a:xfrm>
            <a:off x="1005840" y="3657600"/>
            <a:ext cx="7619695" cy="640080"/>
          </a:xfrm>
          <a:prstGeom prst="rect">
            <a:avLst/>
          </a:prstGeom>
          <a:noFill/>
          <a:ln/>
        </p:spPr>
        <p:txBody>
          <a:bodyPr wrap="square" lIns="0" tIns="0" rIns="0" bIns="0" rtlCol="0" anchor="t"/>
          <a:lstStyle/>
          <a:p>
            <a:pPr indent="0" marL="0">
              <a:buNone/>
            </a:pPr>
            <a:r>
              <a:rPr lang="en-US" sz="2400" dirty="0">
                <a:solidFill>
                  <a:srgbClr val="5F6862"/>
                </a:solidFill>
                <a:latin typeface="Arial" pitchFamily="34" charset="0"/>
                <a:ea typeface="Arial" pitchFamily="34" charset="-122"/>
                <a:cs typeface="Arial" pitchFamily="34" charset="-120"/>
              </a:rPr>
              <a:t>the verification gadget: BitVMX, built and measured</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The verification gadget, as a black box</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866851" y="1828800"/>
            <a:ext cx="460858" cy="460858"/>
          </a:xfrm>
          <a:prstGeom prst="ellipse">
            <a:avLst/>
          </a:prstGeom>
          <a:solidFill>
            <a:srgbClr val="5E8C2F"/>
          </a:solidFill>
          <a:ln/>
        </p:spPr>
      </p:sp>
      <p:sp>
        <p:nvSpPr>
          <p:cNvPr id="6" name="Shape 3"/>
          <p:cNvSpPr/>
          <p:nvPr/>
        </p:nvSpPr>
        <p:spPr>
          <a:xfrm>
            <a:off x="702259" y="2333549"/>
            <a:ext cx="790042" cy="411480"/>
          </a:xfrm>
          <a:prstGeom prst="roundRect">
            <a:avLst>
              <a:gd name="adj" fmla="val 46667"/>
            </a:avLst>
          </a:prstGeom>
          <a:solidFill>
            <a:srgbClr val="5E8C2F"/>
          </a:solidFill>
          <a:ln/>
        </p:spPr>
      </p:sp>
      <p:sp>
        <p:nvSpPr>
          <p:cNvPr id="7" name="Text 4"/>
          <p:cNvSpPr/>
          <p:nvPr/>
        </p:nvSpPr>
        <p:spPr>
          <a:xfrm>
            <a:off x="182880" y="2772461"/>
            <a:ext cx="1828800" cy="365760"/>
          </a:xfrm>
          <a:prstGeom prst="rect">
            <a:avLst/>
          </a:prstGeom>
          <a:noFill/>
          <a:ln/>
        </p:spPr>
        <p:txBody>
          <a:bodyPr wrap="square" lIns="0" tIns="0" rIns="0" bIns="0" rtlCol="0" anchor="ctr"/>
          <a:lstStyle/>
          <a:p>
            <a:pPr algn="ctr" indent="0" marL="0">
              <a:buNone/>
            </a:pPr>
            <a:r>
              <a:rPr lang="en-US" sz="1360" b="1" dirty="0">
                <a:solidFill>
                  <a:srgbClr val="5E8C2F"/>
                </a:solidFill>
                <a:latin typeface="Arial" pitchFamily="34" charset="0"/>
                <a:ea typeface="Arial" pitchFamily="34" charset="-122"/>
                <a:cs typeface="Arial" pitchFamily="34" charset="-120"/>
              </a:rPr>
              <a:t>Alice</a:t>
            </a:r>
            <a:endParaRPr lang="en-US" sz="1360" dirty="0"/>
          </a:p>
        </p:txBody>
      </p:sp>
      <p:sp>
        <p:nvSpPr>
          <p:cNvPr id="8" name="Shape 5"/>
          <p:cNvSpPr/>
          <p:nvPr/>
        </p:nvSpPr>
        <p:spPr>
          <a:xfrm>
            <a:off x="1783080" y="1783080"/>
            <a:ext cx="2240280" cy="1188720"/>
          </a:xfrm>
          <a:prstGeom prst="roundRect">
            <a:avLst>
              <a:gd name="adj" fmla="val 6154"/>
            </a:avLst>
          </a:prstGeom>
          <a:solidFill>
            <a:srgbClr val="DCE7F0"/>
          </a:solidFill>
          <a:ln w="15875">
            <a:solidFill>
              <a:srgbClr val="3B6C91"/>
            </a:solidFill>
            <a:prstDash val="solid"/>
          </a:ln>
        </p:spPr>
      </p:sp>
      <p:sp>
        <p:nvSpPr>
          <p:cNvPr id="9" name="Text 6"/>
          <p:cNvSpPr/>
          <p:nvPr/>
        </p:nvSpPr>
        <p:spPr>
          <a:xfrm>
            <a:off x="1783080" y="1783080"/>
            <a:ext cx="2240280" cy="1188720"/>
          </a:xfrm>
          <a:prstGeom prst="rect">
            <a:avLst/>
          </a:prstGeom>
          <a:noFill/>
          <a:ln/>
        </p:spPr>
        <p:txBody>
          <a:bodyPr wrap="square" lIns="76200" tIns="76200" rIns="76200" bIns="7620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her claim</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a Groth16 proof</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 its journal</a:t>
            </a:r>
            <a:endParaRPr lang="en-US" sz="1700" dirty="0"/>
          </a:p>
        </p:txBody>
      </p:sp>
      <p:sp>
        <p:nvSpPr>
          <p:cNvPr id="10" name="Shape 7"/>
          <p:cNvSpPr/>
          <p:nvPr/>
        </p:nvSpPr>
        <p:spPr>
          <a:xfrm>
            <a:off x="4663440" y="1691640"/>
            <a:ext cx="3383280" cy="1371600"/>
          </a:xfrm>
          <a:prstGeom prst="roundRect">
            <a:avLst>
              <a:gd name="adj" fmla="val 5333"/>
            </a:avLst>
          </a:prstGeom>
          <a:solidFill>
            <a:srgbClr val="1E2622"/>
          </a:solidFill>
          <a:ln w="15875">
            <a:solidFill>
              <a:srgbClr val="1E2622"/>
            </a:solidFill>
            <a:prstDash val="solid"/>
          </a:ln>
        </p:spPr>
      </p:sp>
      <p:sp>
        <p:nvSpPr>
          <p:cNvPr id="11" name="Text 8"/>
          <p:cNvSpPr/>
          <p:nvPr/>
        </p:nvSpPr>
        <p:spPr>
          <a:xfrm>
            <a:off x="4663440" y="1691640"/>
            <a:ext cx="3383280" cy="1371600"/>
          </a:xfrm>
          <a:prstGeom prst="rect">
            <a:avLst/>
          </a:prstGeom>
          <a:noFill/>
          <a:ln/>
        </p:spPr>
        <p:txBody>
          <a:bodyPr wrap="square" lIns="76200" tIns="76200" rIns="76200" bIns="76200" rtlCol="0" anchor="ctr"/>
          <a:lstStyle/>
          <a:p>
            <a:pPr algn="ctr" indent="0" marL="0">
              <a:buNone/>
            </a:pPr>
            <a:r>
              <a:rPr lang="en-US" sz="2600" b="1" dirty="0">
                <a:solidFill>
                  <a:srgbClr val="F5F2E9"/>
                </a:solidFill>
                <a:latin typeface="Georgia" pitchFamily="34" charset="0"/>
                <a:ea typeface="Georgia" pitchFamily="34" charset="-122"/>
                <a:cs typeface="Georgia" pitchFamily="34" charset="-120"/>
              </a:rPr>
              <a:t>the gadget</a:t>
            </a:r>
            <a:endParaRPr lang="en-US" sz="2600" dirty="0"/>
          </a:p>
          <a:p>
            <a:pPr algn="ctr" indent="0" marL="0">
              <a:buNone/>
            </a:pPr>
            <a:r>
              <a:rPr lang="en-US" sz="2600" b="1" dirty="0">
                <a:solidFill>
                  <a:srgbClr val="F5F2E9"/>
                </a:solidFill>
                <a:latin typeface="Georgia" pitchFamily="34" charset="0"/>
                <a:ea typeface="Georgia" pitchFamily="34" charset="-122"/>
                <a:cs typeface="Georgia" pitchFamily="34" charset="-120"/>
              </a:rPr>
              <a:t>on Bitcoin</a:t>
            </a:r>
            <a:endParaRPr lang="en-US" sz="2600" dirty="0"/>
          </a:p>
        </p:txBody>
      </p:sp>
      <p:sp>
        <p:nvSpPr>
          <p:cNvPr id="12" name="Shape 9"/>
          <p:cNvSpPr/>
          <p:nvPr/>
        </p:nvSpPr>
        <p:spPr>
          <a:xfrm>
            <a:off x="8686800" y="1783080"/>
            <a:ext cx="2862072" cy="1188720"/>
          </a:xfrm>
          <a:prstGeom prst="roundRect">
            <a:avLst>
              <a:gd name="adj" fmla="val 6154"/>
            </a:avLst>
          </a:prstGeom>
          <a:solidFill>
            <a:srgbClr val="E3EDD5"/>
          </a:solidFill>
          <a:ln w="15875">
            <a:solidFill>
              <a:srgbClr val="5E8C2F"/>
            </a:solidFill>
            <a:prstDash val="solid"/>
          </a:ln>
        </p:spPr>
      </p:sp>
      <p:sp>
        <p:nvSpPr>
          <p:cNvPr id="13" name="Text 10"/>
          <p:cNvSpPr/>
          <p:nvPr/>
        </p:nvSpPr>
        <p:spPr>
          <a:xfrm>
            <a:off x="8686800" y="1783080"/>
            <a:ext cx="2862072" cy="1188720"/>
          </a:xfrm>
          <a:prstGeom prst="rect">
            <a:avLst/>
          </a:prstGeom>
          <a:noFill/>
          <a:ln/>
        </p:spPr>
        <p:txBody>
          <a:bodyPr wrap="square" lIns="76200" tIns="76200" rIns="76200" bIns="7620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the verdict</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the loser's side</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goes to the winner</a:t>
            </a:r>
            <a:endParaRPr lang="en-US" sz="1700" dirty="0"/>
          </a:p>
        </p:txBody>
      </p:sp>
      <p:sp>
        <p:nvSpPr>
          <p:cNvPr id="14" name="Shape 11"/>
          <p:cNvSpPr/>
          <p:nvPr/>
        </p:nvSpPr>
        <p:spPr>
          <a:xfrm>
            <a:off x="4023360" y="2377440"/>
            <a:ext cx="640080" cy="914"/>
          </a:xfrm>
          <a:prstGeom prst="line">
            <a:avLst/>
          </a:prstGeom>
          <a:noFill/>
          <a:ln w="31750">
            <a:solidFill>
              <a:srgbClr val="1E2622"/>
            </a:solidFill>
            <a:prstDash val="solid"/>
            <a:tailEnd type="triangle"/>
          </a:ln>
        </p:spPr>
      </p:sp>
      <p:sp>
        <p:nvSpPr>
          <p:cNvPr id="15" name="Shape 12"/>
          <p:cNvSpPr/>
          <p:nvPr/>
        </p:nvSpPr>
        <p:spPr>
          <a:xfrm>
            <a:off x="8046720" y="2377440"/>
            <a:ext cx="640080" cy="914"/>
          </a:xfrm>
          <a:prstGeom prst="line">
            <a:avLst/>
          </a:prstGeom>
          <a:noFill/>
          <a:ln w="31750">
            <a:solidFill>
              <a:srgbClr val="1E2622"/>
            </a:solidFill>
            <a:prstDash val="solid"/>
            <a:tailEnd type="triangle"/>
          </a:ln>
        </p:spPr>
      </p:sp>
      <p:sp>
        <p:nvSpPr>
          <p:cNvPr id="16" name="Shape 13"/>
          <p:cNvSpPr/>
          <p:nvPr/>
        </p:nvSpPr>
        <p:spPr>
          <a:xfrm>
            <a:off x="5515661" y="3154680"/>
            <a:ext cx="307238" cy="307238"/>
          </a:xfrm>
          <a:prstGeom prst="ellipse">
            <a:avLst/>
          </a:prstGeom>
          <a:solidFill>
            <a:srgbClr val="1E2622"/>
          </a:solidFill>
          <a:ln/>
        </p:spPr>
      </p:sp>
      <p:sp>
        <p:nvSpPr>
          <p:cNvPr id="17" name="Shape 14"/>
          <p:cNvSpPr/>
          <p:nvPr/>
        </p:nvSpPr>
        <p:spPr>
          <a:xfrm>
            <a:off x="5405933" y="3491179"/>
            <a:ext cx="526694" cy="274320"/>
          </a:xfrm>
          <a:prstGeom prst="roundRect">
            <a:avLst>
              <a:gd name="adj" fmla="val 46667"/>
            </a:avLst>
          </a:prstGeom>
          <a:solidFill>
            <a:srgbClr val="1E2622"/>
          </a:solidFill>
          <a:ln/>
        </p:spPr>
      </p:sp>
      <p:sp>
        <p:nvSpPr>
          <p:cNvPr id="18" name="Text 15"/>
          <p:cNvSpPr/>
          <p:nvPr/>
        </p:nvSpPr>
        <p:spPr>
          <a:xfrm>
            <a:off x="6080760" y="3246120"/>
            <a:ext cx="2286000" cy="411480"/>
          </a:xfrm>
          <a:prstGeom prst="rect">
            <a:avLst/>
          </a:prstGeom>
          <a:noFill/>
          <a:ln/>
        </p:spPr>
        <p:txBody>
          <a:bodyPr wrap="square" lIns="0" tIns="0" rIns="0" bIns="0" rtlCol="0" anchor="ctr"/>
          <a:lstStyle/>
          <a:p>
            <a:pPr algn="l" indent="0" marL="0">
              <a:buNone/>
            </a:pPr>
            <a:r>
              <a:rPr lang="en-US" sz="1700" b="1" dirty="0">
                <a:solidFill>
                  <a:srgbClr val="1E2622"/>
                </a:solidFill>
                <a:latin typeface="Arial" pitchFamily="34" charset="0"/>
                <a:ea typeface="Arial" pitchFamily="34" charset="-122"/>
                <a:cs typeface="Arial" pitchFamily="34" charset="-120"/>
              </a:rPr>
              <a:t>the hub challenges</a:t>
            </a:r>
            <a:endParaRPr lang="en-US" sz="1700" dirty="0"/>
          </a:p>
        </p:txBody>
      </p:sp>
      <p:sp>
        <p:nvSpPr>
          <p:cNvPr id="19" name="Shape 16"/>
          <p:cNvSpPr/>
          <p:nvPr/>
        </p:nvSpPr>
        <p:spPr>
          <a:xfrm>
            <a:off x="640080" y="3749040"/>
            <a:ext cx="2522144" cy="1600200"/>
          </a:xfrm>
          <a:prstGeom prst="rect">
            <a:avLst/>
          </a:prstGeom>
          <a:solidFill>
            <a:srgbClr val="FFFFFF"/>
          </a:solidFill>
          <a:ln w="12700">
            <a:solidFill>
              <a:srgbClr val="CFC9B8"/>
            </a:solidFill>
            <a:prstDash val="solid"/>
          </a:ln>
        </p:spPr>
      </p:sp>
      <p:sp>
        <p:nvSpPr>
          <p:cNvPr id="20" name="Shape 17"/>
          <p:cNvSpPr/>
          <p:nvPr/>
        </p:nvSpPr>
        <p:spPr>
          <a:xfrm>
            <a:off x="640080" y="3749040"/>
            <a:ext cx="2522144" cy="73152"/>
          </a:xfrm>
          <a:prstGeom prst="rect">
            <a:avLst/>
          </a:prstGeom>
          <a:solidFill>
            <a:srgbClr val="5E8C2F"/>
          </a:solidFill>
          <a:ln/>
        </p:spPr>
      </p:sp>
      <p:pic>
        <p:nvPicPr>
          <p:cNvPr id="21" name="Image 0" descr="/Users/waxwing/korea-pres/talk2/assets/icons/users-5E8C2F.png">    </p:cNvPr>
          <p:cNvPicPr>
            <a:picLocks noChangeAspect="1"/>
          </p:cNvPicPr>
          <p:nvPr/>
        </p:nvPicPr>
        <p:blipFill>
          <a:blip r:embed="rId1"/>
          <a:stretch>
            <a:fillRect/>
          </a:stretch>
        </p:blipFill>
        <p:spPr>
          <a:xfrm>
            <a:off x="841248" y="4023360"/>
            <a:ext cx="365760" cy="365760"/>
          </a:xfrm>
          <a:prstGeom prst="rect">
            <a:avLst/>
          </a:prstGeom>
        </p:spPr>
      </p:pic>
      <p:sp>
        <p:nvSpPr>
          <p:cNvPr id="22" name="Text 18"/>
          <p:cNvSpPr/>
          <p:nvPr/>
        </p:nvSpPr>
        <p:spPr>
          <a:xfrm>
            <a:off x="841248" y="4526280"/>
            <a:ext cx="2119808" cy="68580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Two parties</a:t>
            </a:r>
            <a:endParaRPr lang="en-US" sz="1900" dirty="0"/>
          </a:p>
          <a:p>
            <a:pPr algn="l" indent="0" marL="0">
              <a:buNone/>
            </a:pPr>
            <a:r>
              <a:rPr lang="en-US" sz="1500" dirty="0">
                <a:solidFill>
                  <a:srgbClr val="5F6862"/>
                </a:solidFill>
                <a:latin typeface="Arial" pitchFamily="34" charset="0"/>
                <a:ea typeface="Arial" pitchFamily="34" charset="-122"/>
                <a:cs typeface="Arial" pitchFamily="34" charset="-120"/>
              </a:rPr>
              <a:t>fixed roles, known at setup</a:t>
            </a:r>
            <a:endParaRPr lang="en-US" sz="1900" dirty="0"/>
          </a:p>
        </p:txBody>
      </p:sp>
      <p:sp>
        <p:nvSpPr>
          <p:cNvPr id="23" name="Shape 19"/>
          <p:cNvSpPr/>
          <p:nvPr/>
        </p:nvSpPr>
        <p:spPr>
          <a:xfrm>
            <a:off x="3436544" y="3749040"/>
            <a:ext cx="2522144" cy="1600200"/>
          </a:xfrm>
          <a:prstGeom prst="rect">
            <a:avLst/>
          </a:prstGeom>
          <a:solidFill>
            <a:srgbClr val="FFFFFF"/>
          </a:solidFill>
          <a:ln w="12700">
            <a:solidFill>
              <a:srgbClr val="CFC9B8"/>
            </a:solidFill>
            <a:prstDash val="solid"/>
          </a:ln>
        </p:spPr>
      </p:sp>
      <p:sp>
        <p:nvSpPr>
          <p:cNvPr id="24" name="Shape 20"/>
          <p:cNvSpPr/>
          <p:nvPr/>
        </p:nvSpPr>
        <p:spPr>
          <a:xfrm>
            <a:off x="3436544" y="3749040"/>
            <a:ext cx="2522144" cy="73152"/>
          </a:xfrm>
          <a:prstGeom prst="rect">
            <a:avLst/>
          </a:prstGeom>
          <a:solidFill>
            <a:srgbClr val="B4462F"/>
          </a:solidFill>
          <a:ln/>
        </p:spPr>
      </p:sp>
      <p:pic>
        <p:nvPicPr>
          <p:cNvPr id="25" name="Image 1" descr="/Users/waxwing/korea-pres/talk2/assets/icons/timer-B4462F.png">    </p:cNvPr>
          <p:cNvPicPr>
            <a:picLocks noChangeAspect="1"/>
          </p:cNvPicPr>
          <p:nvPr/>
        </p:nvPicPr>
        <p:blipFill>
          <a:blip r:embed="rId2"/>
          <a:stretch>
            <a:fillRect/>
          </a:stretch>
        </p:blipFill>
        <p:spPr>
          <a:xfrm>
            <a:off x="3637712" y="4023360"/>
            <a:ext cx="365760" cy="365760"/>
          </a:xfrm>
          <a:prstGeom prst="rect">
            <a:avLst/>
          </a:prstGeom>
        </p:spPr>
      </p:pic>
      <p:sp>
        <p:nvSpPr>
          <p:cNvPr id="26" name="Text 21"/>
          <p:cNvSpPr/>
          <p:nvPr/>
        </p:nvSpPr>
        <p:spPr>
          <a:xfrm>
            <a:off x="3637712" y="4526280"/>
            <a:ext cx="2119808" cy="68580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Windows</a:t>
            </a:r>
            <a:endParaRPr lang="en-US" sz="1900" dirty="0"/>
          </a:p>
          <a:p>
            <a:pPr algn="l" indent="0" marL="0">
              <a:buNone/>
            </a:pPr>
            <a:r>
              <a:rPr lang="en-US" sz="1500" dirty="0">
                <a:solidFill>
                  <a:srgbClr val="5F6862"/>
                </a:solidFill>
                <a:latin typeface="Arial" pitchFamily="34" charset="0"/>
                <a:ea typeface="Arial" pitchFamily="34" charset="-122"/>
                <a:cs typeface="Arial" pitchFamily="34" charset="-120"/>
              </a:rPr>
              <a:t>miss a move, lose</a:t>
            </a:r>
            <a:endParaRPr lang="en-US" sz="1900" dirty="0"/>
          </a:p>
        </p:txBody>
      </p:sp>
      <p:sp>
        <p:nvSpPr>
          <p:cNvPr id="27" name="Shape 22"/>
          <p:cNvSpPr/>
          <p:nvPr/>
        </p:nvSpPr>
        <p:spPr>
          <a:xfrm>
            <a:off x="6233008" y="3749040"/>
            <a:ext cx="2522144" cy="1600200"/>
          </a:xfrm>
          <a:prstGeom prst="rect">
            <a:avLst/>
          </a:prstGeom>
          <a:solidFill>
            <a:srgbClr val="FFFFFF"/>
          </a:solidFill>
          <a:ln w="12700">
            <a:solidFill>
              <a:srgbClr val="CFC9B8"/>
            </a:solidFill>
            <a:prstDash val="solid"/>
          </a:ln>
        </p:spPr>
      </p:sp>
      <p:sp>
        <p:nvSpPr>
          <p:cNvPr id="28" name="Shape 23"/>
          <p:cNvSpPr/>
          <p:nvPr/>
        </p:nvSpPr>
        <p:spPr>
          <a:xfrm>
            <a:off x="6233008" y="3749040"/>
            <a:ext cx="2522144" cy="73152"/>
          </a:xfrm>
          <a:prstGeom prst="rect">
            <a:avLst/>
          </a:prstGeom>
          <a:solidFill>
            <a:srgbClr val="3B6C91"/>
          </a:solidFill>
          <a:ln/>
        </p:spPr>
      </p:sp>
      <p:pic>
        <p:nvPicPr>
          <p:cNvPr id="29" name="Image 2" descr="/Users/waxwing/korea-pres/talk2/assets/icons/signature-3B6C91.png">    </p:cNvPr>
          <p:cNvPicPr>
            <a:picLocks noChangeAspect="1"/>
          </p:cNvPicPr>
          <p:nvPr/>
        </p:nvPicPr>
        <p:blipFill>
          <a:blip r:embed="rId3"/>
          <a:stretch>
            <a:fillRect/>
          </a:stretch>
        </p:blipFill>
        <p:spPr>
          <a:xfrm>
            <a:off x="6434176" y="4023360"/>
            <a:ext cx="365760" cy="365760"/>
          </a:xfrm>
          <a:prstGeom prst="rect">
            <a:avLst/>
          </a:prstGeom>
        </p:spPr>
      </p:pic>
      <p:sp>
        <p:nvSpPr>
          <p:cNvPr id="30" name="Text 24"/>
          <p:cNvSpPr/>
          <p:nvPr/>
        </p:nvSpPr>
        <p:spPr>
          <a:xfrm>
            <a:off x="6434176" y="4526280"/>
            <a:ext cx="2119808" cy="68580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Readable words</a:t>
            </a:r>
            <a:endParaRPr lang="en-US" sz="1900" dirty="0"/>
          </a:p>
          <a:p>
            <a:pPr algn="l" indent="0" marL="0">
              <a:buNone/>
            </a:pPr>
            <a:r>
              <a:rPr lang="en-US" sz="1500" dirty="0">
                <a:solidFill>
                  <a:srgbClr val="5F6862"/>
                </a:solidFill>
                <a:latin typeface="Arial" pitchFamily="34" charset="0"/>
                <a:ea typeface="Arial" pitchFamily="34" charset="-122"/>
                <a:cs typeface="Arial" pitchFamily="34" charset="-120"/>
              </a:rPr>
              <a:t>b, c, D under one-time signatures</a:t>
            </a:r>
            <a:endParaRPr lang="en-US" sz="1900" dirty="0"/>
          </a:p>
        </p:txBody>
      </p:sp>
      <p:sp>
        <p:nvSpPr>
          <p:cNvPr id="31" name="Shape 25"/>
          <p:cNvSpPr/>
          <p:nvPr/>
        </p:nvSpPr>
        <p:spPr>
          <a:xfrm>
            <a:off x="9029471" y="3749040"/>
            <a:ext cx="2522144" cy="1600200"/>
          </a:xfrm>
          <a:prstGeom prst="rect">
            <a:avLst/>
          </a:prstGeom>
          <a:solidFill>
            <a:srgbClr val="FFFFFF"/>
          </a:solidFill>
          <a:ln w="12700">
            <a:solidFill>
              <a:srgbClr val="CFC9B8"/>
            </a:solidFill>
            <a:prstDash val="solid"/>
          </a:ln>
        </p:spPr>
      </p:sp>
      <p:sp>
        <p:nvSpPr>
          <p:cNvPr id="32" name="Shape 26"/>
          <p:cNvSpPr/>
          <p:nvPr/>
        </p:nvSpPr>
        <p:spPr>
          <a:xfrm>
            <a:off x="9029471" y="3749040"/>
            <a:ext cx="2522144" cy="73152"/>
          </a:xfrm>
          <a:prstGeom prst="rect">
            <a:avLst/>
          </a:prstGeom>
          <a:solidFill>
            <a:srgbClr val="D4862A"/>
          </a:solidFill>
          <a:ln/>
        </p:spPr>
      </p:sp>
      <p:pic>
        <p:nvPicPr>
          <p:cNvPr id="33" name="Image 3" descr="/Users/waxwing/korea-pres/talk2/assets/icons/file-check-D4862A.png">    </p:cNvPr>
          <p:cNvPicPr>
            <a:picLocks noChangeAspect="1"/>
          </p:cNvPicPr>
          <p:nvPr/>
        </p:nvPicPr>
        <p:blipFill>
          <a:blip r:embed="rId4"/>
          <a:stretch>
            <a:fillRect/>
          </a:stretch>
        </p:blipFill>
        <p:spPr>
          <a:xfrm>
            <a:off x="9230639" y="4023360"/>
            <a:ext cx="365760" cy="365760"/>
          </a:xfrm>
          <a:prstGeom prst="rect">
            <a:avLst/>
          </a:prstGeom>
        </p:spPr>
      </p:pic>
      <p:sp>
        <p:nvSpPr>
          <p:cNvPr id="34" name="Text 27"/>
          <p:cNvSpPr/>
          <p:nvPr/>
        </p:nvSpPr>
        <p:spPr>
          <a:xfrm>
            <a:off x="9230639" y="4526280"/>
            <a:ext cx="2119808" cy="68580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Pre-signed</a:t>
            </a:r>
            <a:endParaRPr lang="en-US" sz="1900" dirty="0"/>
          </a:p>
          <a:p>
            <a:pPr algn="l" indent="0" marL="0">
              <a:buNone/>
            </a:pPr>
            <a:r>
              <a:rPr lang="en-US" sz="1500" dirty="0">
                <a:solidFill>
                  <a:srgbClr val="5F6862"/>
                </a:solidFill>
                <a:latin typeface="Arial" pitchFamily="34" charset="0"/>
                <a:ea typeface="Arial" pitchFamily="34" charset="-122"/>
                <a:cs typeface="Arial" pitchFamily="34" charset="-120"/>
              </a:rPr>
              <a:t>all of it, at opening</a:t>
            </a:r>
            <a:endParaRPr lang="en-US" sz="1900" dirty="0"/>
          </a:p>
        </p:txBody>
      </p:sp>
      <p:sp>
        <p:nvSpPr>
          <p:cNvPr id="35" name="Shape 28"/>
          <p:cNvSpPr/>
          <p:nvPr/>
        </p:nvSpPr>
        <p:spPr>
          <a:xfrm>
            <a:off x="640080" y="5532120"/>
            <a:ext cx="10911535" cy="685800"/>
          </a:xfrm>
          <a:prstGeom prst="rect">
            <a:avLst/>
          </a:prstGeom>
          <a:solidFill>
            <a:srgbClr val="FFFFFF"/>
          </a:solidFill>
          <a:ln w="12700">
            <a:solidFill>
              <a:srgbClr val="CFC9B8"/>
            </a:solidFill>
            <a:prstDash val="solid"/>
          </a:ln>
        </p:spPr>
      </p:sp>
      <p:sp>
        <p:nvSpPr>
          <p:cNvPr id="36" name="Text 29"/>
          <p:cNvSpPr/>
          <p:nvPr/>
        </p:nvSpPr>
        <p:spPr>
          <a:xfrm>
            <a:off x="914400" y="5532120"/>
            <a:ext cx="10362895" cy="685800"/>
          </a:xfrm>
          <a:prstGeom prst="rect">
            <a:avLst/>
          </a:prstGeom>
          <a:noFill/>
          <a:ln/>
        </p:spPr>
        <p:txBody>
          <a:bodyPr wrap="square" lIns="0" tIns="0" rIns="0" bIns="0" rtlCol="0" anchor="ctr"/>
          <a:lstStyle/>
          <a:p>
            <a:pPr indent="0" marL="0">
              <a:buNone/>
            </a:pPr>
            <a:r>
              <a:rPr lang="en-US" sz="2100" b="1" dirty="0">
                <a:solidFill>
                  <a:srgbClr val="5E8C2F"/>
                </a:solidFill>
                <a:latin typeface="Arial" pitchFamily="34" charset="0"/>
                <a:ea typeface="Arial" pitchFamily="34" charset="-122"/>
                <a:cs typeface="Arial" pitchFamily="34" charset="-120"/>
              </a:rPr>
              <a:t>Built: </a:t>
            </a:r>
            <a:pPr indent="0" marL="0">
              <a:buNone/>
            </a:pPr>
            <a:r>
              <a:rPr lang="en-US" sz="2100" dirty="0">
                <a:solidFill>
                  <a:srgbClr val="1E2622"/>
                </a:solidFill>
                <a:latin typeface="Arial" pitchFamily="34" charset="0"/>
                <a:ea typeface="Arial" pitchFamily="34" charset="-122"/>
                <a:cs typeface="Arial" pitchFamily="34" charset="-120"/>
              </a:rPr>
              <a:t>BitVMX.   </a:t>
            </a:r>
            <a:pPr indent="0" marL="0">
              <a:buNone/>
            </a:pPr>
            <a:r>
              <a:rPr lang="en-US" sz="2100" b="1" dirty="0">
                <a:solidFill>
                  <a:srgbClr val="D4862A"/>
                </a:solidFill>
                <a:latin typeface="Arial" pitchFamily="34" charset="0"/>
                <a:ea typeface="Arial" pitchFamily="34" charset="-122"/>
                <a:cs typeface="Arial" pitchFamily="34" charset="-120"/>
              </a:rPr>
              <a:t>Designed: </a:t>
            </a:r>
            <a:pPr indent="0" marL="0">
              <a:buNone/>
            </a:pPr>
            <a:r>
              <a:rPr lang="en-US" sz="2100" dirty="0">
                <a:solidFill>
                  <a:srgbClr val="1E2622"/>
                </a:solidFill>
                <a:latin typeface="Arial" pitchFamily="34" charset="0"/>
                <a:ea typeface="Arial" pitchFamily="34" charset="-122"/>
                <a:cs typeface="Arial" pitchFamily="34" charset="-120"/>
              </a:rPr>
              <a:t>BABE.   The rest of Lichen doesn't care which.</a:t>
            </a:r>
            <a:endParaRPr lang="en-US" sz="21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From a Rust program to a verdict on Bitcoin</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828800"/>
            <a:ext cx="1889699" cy="1554480"/>
          </a:xfrm>
          <a:prstGeom prst="roundRect">
            <a:avLst>
              <a:gd name="adj" fmla="val 4706"/>
            </a:avLst>
          </a:prstGeom>
          <a:solidFill>
            <a:srgbClr val="DCE7F0"/>
          </a:solidFill>
          <a:ln w="19050">
            <a:solidFill>
              <a:srgbClr val="3B6C91"/>
            </a:solidFill>
            <a:prstDash val="solid"/>
          </a:ln>
        </p:spPr>
      </p:sp>
      <p:sp>
        <p:nvSpPr>
          <p:cNvPr id="6" name="Text 3"/>
          <p:cNvSpPr/>
          <p:nvPr/>
        </p:nvSpPr>
        <p:spPr>
          <a:xfrm>
            <a:off x="640080" y="1828800"/>
            <a:ext cx="1889699" cy="155448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guest</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Rust → RISC-V</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389k cycles</a:t>
            </a:r>
            <a:endParaRPr lang="en-US" sz="1900" dirty="0"/>
          </a:p>
        </p:txBody>
      </p:sp>
      <p:sp>
        <p:nvSpPr>
          <p:cNvPr id="7" name="Shape 4"/>
          <p:cNvSpPr/>
          <p:nvPr/>
        </p:nvSpPr>
        <p:spPr>
          <a:xfrm>
            <a:off x="2529779" y="2606040"/>
            <a:ext cx="365760" cy="914"/>
          </a:xfrm>
          <a:prstGeom prst="line">
            <a:avLst/>
          </a:prstGeom>
          <a:noFill/>
          <a:ln w="25400">
            <a:solidFill>
              <a:srgbClr val="1E2622"/>
            </a:solidFill>
            <a:prstDash val="solid"/>
            <a:tailEnd type="triangle"/>
          </a:ln>
        </p:spPr>
      </p:sp>
      <p:sp>
        <p:nvSpPr>
          <p:cNvPr id="8" name="Shape 5"/>
          <p:cNvSpPr/>
          <p:nvPr/>
        </p:nvSpPr>
        <p:spPr>
          <a:xfrm>
            <a:off x="2895539" y="1828800"/>
            <a:ext cx="1889699" cy="1554480"/>
          </a:xfrm>
          <a:prstGeom prst="roundRect">
            <a:avLst>
              <a:gd name="adj" fmla="val 4706"/>
            </a:avLst>
          </a:prstGeom>
          <a:solidFill>
            <a:srgbClr val="DCE7F0"/>
          </a:solidFill>
          <a:ln w="19050">
            <a:solidFill>
              <a:srgbClr val="3B6C91"/>
            </a:solidFill>
            <a:prstDash val="solid"/>
          </a:ln>
        </p:spPr>
      </p:sp>
      <p:sp>
        <p:nvSpPr>
          <p:cNvPr id="9" name="Text 6"/>
          <p:cNvSpPr/>
          <p:nvPr/>
        </p:nvSpPr>
        <p:spPr>
          <a:xfrm>
            <a:off x="2895539" y="1828800"/>
            <a:ext cx="1889699" cy="155448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STARK</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RISC Zero</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74 s (Mac)</a:t>
            </a:r>
            <a:endParaRPr lang="en-US" sz="1900" dirty="0"/>
          </a:p>
        </p:txBody>
      </p:sp>
      <p:sp>
        <p:nvSpPr>
          <p:cNvPr id="10" name="Shape 7"/>
          <p:cNvSpPr/>
          <p:nvPr/>
        </p:nvSpPr>
        <p:spPr>
          <a:xfrm>
            <a:off x="4785238" y="2606040"/>
            <a:ext cx="365760" cy="914"/>
          </a:xfrm>
          <a:prstGeom prst="line">
            <a:avLst/>
          </a:prstGeom>
          <a:noFill/>
          <a:ln w="25400">
            <a:solidFill>
              <a:srgbClr val="1E2622"/>
            </a:solidFill>
            <a:prstDash val="solid"/>
            <a:tailEnd type="triangle"/>
          </a:ln>
        </p:spPr>
      </p:sp>
      <p:sp>
        <p:nvSpPr>
          <p:cNvPr id="11" name="Shape 8"/>
          <p:cNvSpPr/>
          <p:nvPr/>
        </p:nvSpPr>
        <p:spPr>
          <a:xfrm>
            <a:off x="5150998" y="1828800"/>
            <a:ext cx="1889699" cy="1554480"/>
          </a:xfrm>
          <a:prstGeom prst="roundRect">
            <a:avLst>
              <a:gd name="adj" fmla="val 4706"/>
            </a:avLst>
          </a:prstGeom>
          <a:solidFill>
            <a:srgbClr val="DCE7F0"/>
          </a:solidFill>
          <a:ln w="19050">
            <a:solidFill>
              <a:srgbClr val="3B6C91"/>
            </a:solidFill>
            <a:prstDash val="solid"/>
          </a:ln>
        </p:spPr>
      </p:sp>
      <p:sp>
        <p:nvSpPr>
          <p:cNvPr id="12" name="Text 9"/>
          <p:cNvSpPr/>
          <p:nvPr/>
        </p:nvSpPr>
        <p:spPr>
          <a:xfrm>
            <a:off x="5150998" y="1828800"/>
            <a:ext cx="1889699" cy="155448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Groth16</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the shrink-wrap</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257 s (x86)</a:t>
            </a:r>
            <a:endParaRPr lang="en-US" sz="1900" dirty="0"/>
          </a:p>
        </p:txBody>
      </p:sp>
      <p:sp>
        <p:nvSpPr>
          <p:cNvPr id="13" name="Shape 10"/>
          <p:cNvSpPr/>
          <p:nvPr/>
        </p:nvSpPr>
        <p:spPr>
          <a:xfrm>
            <a:off x="7040697" y="2606040"/>
            <a:ext cx="365760" cy="914"/>
          </a:xfrm>
          <a:prstGeom prst="line">
            <a:avLst/>
          </a:prstGeom>
          <a:noFill/>
          <a:ln w="25400">
            <a:solidFill>
              <a:srgbClr val="1E2622"/>
            </a:solidFill>
            <a:prstDash val="solid"/>
            <a:tailEnd type="triangle"/>
          </a:ln>
        </p:spPr>
      </p:sp>
      <p:sp>
        <p:nvSpPr>
          <p:cNvPr id="14" name="Shape 11"/>
          <p:cNvSpPr/>
          <p:nvPr/>
        </p:nvSpPr>
        <p:spPr>
          <a:xfrm>
            <a:off x="7406457" y="1828800"/>
            <a:ext cx="1889699" cy="1554480"/>
          </a:xfrm>
          <a:prstGeom prst="roundRect">
            <a:avLst>
              <a:gd name="adj" fmla="val 4706"/>
            </a:avLst>
          </a:prstGeom>
          <a:solidFill>
            <a:srgbClr val="F7E6CF"/>
          </a:solidFill>
          <a:ln w="19050">
            <a:solidFill>
              <a:srgbClr val="D4862A"/>
            </a:solidFill>
            <a:prstDash val="solid"/>
          </a:ln>
        </p:spPr>
      </p:sp>
      <p:sp>
        <p:nvSpPr>
          <p:cNvPr id="15" name="Text 12"/>
          <p:cNvSpPr/>
          <p:nvPr/>
        </p:nvSpPr>
        <p:spPr>
          <a:xfrm>
            <a:off x="7406457" y="1828800"/>
            <a:ext cx="1889699" cy="155448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the gadget</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BitVMX (built)</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BABE (designed)</a:t>
            </a:r>
            <a:endParaRPr lang="en-US" sz="1900" dirty="0"/>
          </a:p>
        </p:txBody>
      </p:sp>
      <p:sp>
        <p:nvSpPr>
          <p:cNvPr id="16" name="Shape 13"/>
          <p:cNvSpPr/>
          <p:nvPr/>
        </p:nvSpPr>
        <p:spPr>
          <a:xfrm>
            <a:off x="9296156" y="2606040"/>
            <a:ext cx="365760" cy="914"/>
          </a:xfrm>
          <a:prstGeom prst="line">
            <a:avLst/>
          </a:prstGeom>
          <a:noFill/>
          <a:ln w="25400">
            <a:solidFill>
              <a:srgbClr val="1E2622"/>
            </a:solidFill>
            <a:prstDash val="solid"/>
            <a:tailEnd type="triangle"/>
          </a:ln>
        </p:spPr>
      </p:sp>
      <p:sp>
        <p:nvSpPr>
          <p:cNvPr id="17" name="Shape 14"/>
          <p:cNvSpPr/>
          <p:nvPr/>
        </p:nvSpPr>
        <p:spPr>
          <a:xfrm>
            <a:off x="9661916" y="1828800"/>
            <a:ext cx="1889699" cy="1554480"/>
          </a:xfrm>
          <a:prstGeom prst="roundRect">
            <a:avLst>
              <a:gd name="adj" fmla="val 4706"/>
            </a:avLst>
          </a:prstGeom>
          <a:solidFill>
            <a:srgbClr val="F4DCD5"/>
          </a:solidFill>
          <a:ln w="19050">
            <a:solidFill>
              <a:srgbClr val="B4462F"/>
            </a:solidFill>
            <a:prstDash val="solid"/>
          </a:ln>
        </p:spPr>
      </p:sp>
      <p:sp>
        <p:nvSpPr>
          <p:cNvPr id="18" name="Text 15"/>
          <p:cNvSpPr/>
          <p:nvPr/>
        </p:nvSpPr>
        <p:spPr>
          <a:xfrm>
            <a:off x="9661916" y="1828800"/>
            <a:ext cx="1889699" cy="155448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verdict</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on Bitcoin</a:t>
            </a:r>
            <a:endParaRPr lang="en-US" sz="1900" dirty="0"/>
          </a:p>
          <a:p>
            <a:pPr algn="ctr" indent="0" marL="0">
              <a:buNone/>
            </a:pPr>
            <a:r>
              <a:rPr lang="en-US" sz="1500" dirty="0">
                <a:solidFill>
                  <a:srgbClr val="5F6862"/>
                </a:solidFill>
                <a:latin typeface="Arial" pitchFamily="34" charset="0"/>
                <a:ea typeface="Arial" pitchFamily="34" charset="-122"/>
                <a:cs typeface="Arial" pitchFamily="34" charset="-120"/>
              </a:rPr>
              <a:t>only if disputed</a:t>
            </a:r>
            <a:endParaRPr lang="en-US" sz="1900" dirty="0"/>
          </a:p>
        </p:txBody>
      </p:sp>
      <p:sp>
        <p:nvSpPr>
          <p:cNvPr id="19" name="Text 16"/>
          <p:cNvSpPr/>
          <p:nvPr/>
        </p:nvSpPr>
        <p:spPr>
          <a:xfrm>
            <a:off x="640080" y="3429000"/>
            <a:ext cx="6400617" cy="365760"/>
          </a:xfrm>
          <a:prstGeom prst="rect">
            <a:avLst/>
          </a:prstGeom>
          <a:noFill/>
          <a:ln/>
        </p:spPr>
        <p:txBody>
          <a:bodyPr wrap="square" lIns="0" tIns="0" rIns="0" bIns="0" rtlCol="0" anchor="ctr"/>
          <a:lstStyle/>
          <a:p>
            <a:pPr algn="ctr" indent="0" marL="0">
              <a:buNone/>
            </a:pPr>
            <a:r>
              <a:rPr lang="en-US" sz="1500" dirty="0">
                <a:solidFill>
                  <a:srgbClr val="3B6C91"/>
                </a:solidFill>
                <a:latin typeface="Arial" pitchFamily="34" charset="0"/>
                <a:ea typeface="Arial" pitchFamily="34" charset="-122"/>
                <a:cs typeface="Arial" pitchFamily="34" charset="-120"/>
              </a:rPr>
              <a:t>Alice (or her tower), once per refused withdrawal</a:t>
            </a:r>
            <a:endParaRPr lang="en-US" sz="1500" dirty="0"/>
          </a:p>
        </p:txBody>
      </p:sp>
      <p:sp>
        <p:nvSpPr>
          <p:cNvPr id="20" name="Text 17"/>
          <p:cNvSpPr/>
          <p:nvPr/>
        </p:nvSpPr>
        <p:spPr>
          <a:xfrm>
            <a:off x="7406457" y="3429000"/>
            <a:ext cx="4145158" cy="365760"/>
          </a:xfrm>
          <a:prstGeom prst="rect">
            <a:avLst/>
          </a:prstGeom>
          <a:noFill/>
          <a:ln/>
        </p:spPr>
        <p:txBody>
          <a:bodyPr wrap="square" lIns="0" tIns="0" rIns="0" bIns="0" rtlCol="0" anchor="ctr"/>
          <a:lstStyle/>
          <a:p>
            <a:pPr algn="ctr" indent="0" marL="0">
              <a:buNone/>
            </a:pPr>
            <a:r>
              <a:rPr lang="en-US" sz="1500" dirty="0">
                <a:solidFill>
                  <a:srgbClr val="D4862A"/>
                </a:solidFill>
                <a:latin typeface="Arial" pitchFamily="34" charset="0"/>
                <a:ea typeface="Arial" pitchFamily="34" charset="-122"/>
                <a:cs typeface="Arial" pitchFamily="34" charset="-120"/>
              </a:rPr>
              <a:t>the same for every withdrawal, every L2</a:t>
            </a:r>
            <a:endParaRPr lang="en-US" sz="1500" dirty="0"/>
          </a:p>
        </p:txBody>
      </p:sp>
      <p:sp>
        <p:nvSpPr>
          <p:cNvPr id="21" name="Shape 18"/>
          <p:cNvSpPr/>
          <p:nvPr/>
        </p:nvSpPr>
        <p:spPr>
          <a:xfrm>
            <a:off x="640080" y="4343400"/>
            <a:ext cx="10911535" cy="1600200"/>
          </a:xfrm>
          <a:prstGeom prst="rect">
            <a:avLst/>
          </a:prstGeom>
          <a:solidFill>
            <a:srgbClr val="FFFFFF"/>
          </a:solidFill>
          <a:ln w="15875">
            <a:solidFill>
              <a:srgbClr val="1E2622"/>
            </a:solidFill>
            <a:prstDash val="solid"/>
          </a:ln>
        </p:spPr>
      </p:sp>
      <p:sp>
        <p:nvSpPr>
          <p:cNvPr id="22" name="Text 19"/>
          <p:cNvSpPr/>
          <p:nvPr/>
        </p:nvSpPr>
        <p:spPr>
          <a:xfrm>
            <a:off x="914400" y="4434840"/>
            <a:ext cx="10362895" cy="1417320"/>
          </a:xfrm>
          <a:prstGeom prst="rect">
            <a:avLst/>
          </a:prstGeom>
          <a:noFill/>
          <a:ln/>
        </p:spPr>
        <p:txBody>
          <a:bodyPr wrap="square" lIns="0" tIns="0" rIns="0" bIns="0" rtlCol="0" anchor="ctr"/>
          <a:lstStyle/>
          <a:p>
            <a:pPr indent="0" marL="0">
              <a:buNone/>
            </a:pPr>
            <a:r>
              <a:rPr lang="en-US" sz="2100" b="1" dirty="0">
                <a:solidFill>
                  <a:srgbClr val="1E2622"/>
                </a:solidFill>
                <a:latin typeface="Arial" pitchFamily="34" charset="0"/>
                <a:ea typeface="Arial" pitchFamily="34" charset="-122"/>
                <a:cs typeface="Arial" pitchFamily="34" charset="-120"/>
              </a:rPr>
              <a:t>Two programs, two machines. </a:t>
            </a:r>
            <a:endParaRPr lang="en-US" sz="2100" dirty="0"/>
          </a:p>
          <a:p>
            <a:pPr indent="0" marL="0">
              <a:buNone/>
            </a:pPr>
            <a:r>
              <a:rPr lang="en-US" sz="2100" dirty="0">
                <a:solidFill>
                  <a:srgbClr val="1E2622"/>
                </a:solidFill>
                <a:latin typeface="Arial" pitchFamily="34" charset="0"/>
                <a:ea typeface="Arial" pitchFamily="34" charset="-122"/>
                <a:cs typeface="Arial" pitchFamily="34" charset="-120"/>
              </a:rPr>
              <a:t>Our statement runs only in RISC Zero, on Alice's machine. The gadget only ever verifies a Groth16 proof: one verifier for every withdrawal, whatever the L2, whichever gadget.</a:t>
            </a:r>
            <a:endParaRPr lang="en-US" sz="21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BitVMX's input: 204 bytes, 51 signed words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2103120"/>
            <a:ext cx="213952" cy="914400"/>
          </a:xfrm>
          <a:prstGeom prst="rect">
            <a:avLst/>
          </a:prstGeom>
          <a:solidFill>
            <a:srgbClr val="ECE8DC"/>
          </a:solidFill>
          <a:ln w="12700">
            <a:solidFill>
              <a:srgbClr val="1E2622"/>
            </a:solidFill>
            <a:prstDash val="solid"/>
          </a:ln>
        </p:spPr>
      </p:sp>
      <p:sp>
        <p:nvSpPr>
          <p:cNvPr id="6" name="Text 3"/>
          <p:cNvSpPr/>
          <p:nvPr/>
        </p:nvSpPr>
        <p:spPr>
          <a:xfrm>
            <a:off x="640080" y="2103120"/>
            <a:ext cx="213952" cy="914400"/>
          </a:xfrm>
          <a:prstGeom prst="rect">
            <a:avLst/>
          </a:prstGeom>
          <a:noFill/>
          <a:ln/>
        </p:spPr>
        <p:txBody>
          <a:bodyPr wrap="square" lIns="0" tIns="0" rIns="0" bIns="0" rtlCol="0" anchor="ctr"/>
          <a:lstStyle/>
          <a:p>
            <a:pPr algn="ctr" indent="0" marL="0">
              <a:buNone/>
            </a:pPr>
            <a:endParaRPr lang="en-US" sz="1600" dirty="0"/>
          </a:p>
        </p:txBody>
      </p:sp>
      <p:sp>
        <p:nvSpPr>
          <p:cNvPr id="7" name="Shape 4"/>
          <p:cNvSpPr/>
          <p:nvPr/>
        </p:nvSpPr>
        <p:spPr>
          <a:xfrm>
            <a:off x="854032" y="2103120"/>
            <a:ext cx="1711613" cy="914400"/>
          </a:xfrm>
          <a:prstGeom prst="rect">
            <a:avLst/>
          </a:prstGeom>
          <a:solidFill>
            <a:srgbClr val="F7E6CF"/>
          </a:solidFill>
          <a:ln w="12700">
            <a:solidFill>
              <a:srgbClr val="1E2622"/>
            </a:solidFill>
            <a:prstDash val="solid"/>
          </a:ln>
        </p:spPr>
      </p:sp>
      <p:sp>
        <p:nvSpPr>
          <p:cNvPr id="8" name="Text 5"/>
          <p:cNvSpPr/>
          <p:nvPr/>
        </p:nvSpPr>
        <p:spPr>
          <a:xfrm>
            <a:off x="854032" y="2103120"/>
            <a:ext cx="1711613" cy="914400"/>
          </a:xfrm>
          <a:prstGeom prst="rect">
            <a:avLst/>
          </a:prstGeom>
          <a:noFill/>
          <a:ln/>
        </p:spPr>
        <p:txBody>
          <a:bodyPr wrap="square" lIns="0" tIns="0" rIns="0" bIns="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image id</a:t>
            </a:r>
            <a:endParaRPr lang="en-US" sz="2200" dirty="0"/>
          </a:p>
        </p:txBody>
      </p:sp>
      <p:sp>
        <p:nvSpPr>
          <p:cNvPr id="9" name="Shape 6"/>
          <p:cNvSpPr/>
          <p:nvPr/>
        </p:nvSpPr>
        <p:spPr>
          <a:xfrm>
            <a:off x="2565645" y="2103120"/>
            <a:ext cx="1711613" cy="914400"/>
          </a:xfrm>
          <a:prstGeom prst="rect">
            <a:avLst/>
          </a:prstGeom>
          <a:solidFill>
            <a:srgbClr val="DCE7F0"/>
          </a:solidFill>
          <a:ln w="12700">
            <a:solidFill>
              <a:srgbClr val="1E2622"/>
            </a:solidFill>
            <a:prstDash val="solid"/>
          </a:ln>
        </p:spPr>
      </p:sp>
      <p:sp>
        <p:nvSpPr>
          <p:cNvPr id="10" name="Text 7"/>
          <p:cNvSpPr/>
          <p:nvPr/>
        </p:nvSpPr>
        <p:spPr>
          <a:xfrm>
            <a:off x="2565645" y="2103120"/>
            <a:ext cx="1711613" cy="914400"/>
          </a:xfrm>
          <a:prstGeom prst="rect">
            <a:avLst/>
          </a:prstGeom>
          <a:noFill/>
          <a:ln/>
        </p:spPr>
        <p:txBody>
          <a:bodyPr wrap="square" lIns="0" tIns="0" rIns="0" bIns="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A</a:t>
            </a:r>
            <a:endParaRPr lang="en-US" sz="2200" dirty="0"/>
          </a:p>
        </p:txBody>
      </p:sp>
      <p:sp>
        <p:nvSpPr>
          <p:cNvPr id="11" name="Shape 8"/>
          <p:cNvSpPr/>
          <p:nvPr/>
        </p:nvSpPr>
        <p:spPr>
          <a:xfrm>
            <a:off x="4277258" y="2103120"/>
            <a:ext cx="3423227" cy="914400"/>
          </a:xfrm>
          <a:prstGeom prst="rect">
            <a:avLst/>
          </a:prstGeom>
          <a:solidFill>
            <a:srgbClr val="DCE7F0"/>
          </a:solidFill>
          <a:ln w="12700">
            <a:solidFill>
              <a:srgbClr val="1E2622"/>
            </a:solidFill>
            <a:prstDash val="solid"/>
          </a:ln>
        </p:spPr>
      </p:sp>
      <p:sp>
        <p:nvSpPr>
          <p:cNvPr id="12" name="Text 9"/>
          <p:cNvSpPr/>
          <p:nvPr/>
        </p:nvSpPr>
        <p:spPr>
          <a:xfrm>
            <a:off x="4277258" y="2103120"/>
            <a:ext cx="3423227" cy="914400"/>
          </a:xfrm>
          <a:prstGeom prst="rect">
            <a:avLst/>
          </a:prstGeom>
          <a:noFill/>
          <a:ln/>
        </p:spPr>
        <p:txBody>
          <a:bodyPr wrap="square" lIns="0" tIns="0" rIns="0" bIns="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B</a:t>
            </a:r>
            <a:endParaRPr lang="en-US" sz="2200" dirty="0"/>
          </a:p>
        </p:txBody>
      </p:sp>
      <p:sp>
        <p:nvSpPr>
          <p:cNvPr id="13" name="Shape 10"/>
          <p:cNvSpPr/>
          <p:nvPr/>
        </p:nvSpPr>
        <p:spPr>
          <a:xfrm>
            <a:off x="7700485" y="2103120"/>
            <a:ext cx="1711613" cy="914400"/>
          </a:xfrm>
          <a:prstGeom prst="rect">
            <a:avLst/>
          </a:prstGeom>
          <a:solidFill>
            <a:srgbClr val="DCE7F0"/>
          </a:solidFill>
          <a:ln w="12700">
            <a:solidFill>
              <a:srgbClr val="1E2622"/>
            </a:solidFill>
            <a:prstDash val="solid"/>
          </a:ln>
        </p:spPr>
      </p:sp>
      <p:sp>
        <p:nvSpPr>
          <p:cNvPr id="14" name="Text 11"/>
          <p:cNvSpPr/>
          <p:nvPr/>
        </p:nvSpPr>
        <p:spPr>
          <a:xfrm>
            <a:off x="7700485" y="2103120"/>
            <a:ext cx="1711613" cy="914400"/>
          </a:xfrm>
          <a:prstGeom prst="rect">
            <a:avLst/>
          </a:prstGeom>
          <a:noFill/>
          <a:ln/>
        </p:spPr>
        <p:txBody>
          <a:bodyPr wrap="square" lIns="0" tIns="0" rIns="0" bIns="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C</a:t>
            </a:r>
            <a:endParaRPr lang="en-US" sz="2200" dirty="0"/>
          </a:p>
        </p:txBody>
      </p:sp>
      <p:sp>
        <p:nvSpPr>
          <p:cNvPr id="15" name="Shape 12"/>
          <p:cNvSpPr/>
          <p:nvPr/>
        </p:nvSpPr>
        <p:spPr>
          <a:xfrm>
            <a:off x="9412098" y="2103120"/>
            <a:ext cx="213952" cy="914400"/>
          </a:xfrm>
          <a:prstGeom prst="rect">
            <a:avLst/>
          </a:prstGeom>
          <a:solidFill>
            <a:srgbClr val="E3EDD5"/>
          </a:solidFill>
          <a:ln w="12700">
            <a:solidFill>
              <a:srgbClr val="1E2622"/>
            </a:solidFill>
            <a:prstDash val="solid"/>
          </a:ln>
        </p:spPr>
      </p:sp>
      <p:sp>
        <p:nvSpPr>
          <p:cNvPr id="16" name="Text 13"/>
          <p:cNvSpPr/>
          <p:nvPr/>
        </p:nvSpPr>
        <p:spPr>
          <a:xfrm>
            <a:off x="9412098" y="2103120"/>
            <a:ext cx="213952" cy="914400"/>
          </a:xfrm>
          <a:prstGeom prst="rect">
            <a:avLst/>
          </a:prstGeom>
          <a:noFill/>
          <a:ln/>
        </p:spPr>
        <p:txBody>
          <a:bodyPr wrap="square" lIns="0" tIns="0" rIns="0" bIns="0" rtlCol="0" anchor="ctr"/>
          <a:lstStyle/>
          <a:p>
            <a:pPr algn="ctr" indent="0" marL="0">
              <a:buNone/>
            </a:pPr>
            <a:r>
              <a:rPr lang="en-US" sz="1600" b="1" dirty="0">
                <a:solidFill>
                  <a:srgbClr val="1E2622"/>
                </a:solidFill>
                <a:latin typeface="Arial" pitchFamily="34" charset="0"/>
                <a:ea typeface="Arial" pitchFamily="34" charset="-122"/>
                <a:cs typeface="Arial" pitchFamily="34" charset="-120"/>
              </a:rPr>
              <a:t>b</a:t>
            </a:r>
            <a:endParaRPr lang="en-US" sz="1600" dirty="0"/>
          </a:p>
        </p:txBody>
      </p:sp>
      <p:sp>
        <p:nvSpPr>
          <p:cNvPr id="17" name="Shape 14"/>
          <p:cNvSpPr/>
          <p:nvPr/>
        </p:nvSpPr>
        <p:spPr>
          <a:xfrm>
            <a:off x="9626050" y="2103120"/>
            <a:ext cx="213952" cy="914400"/>
          </a:xfrm>
          <a:prstGeom prst="rect">
            <a:avLst/>
          </a:prstGeom>
          <a:solidFill>
            <a:srgbClr val="F7E6CF"/>
          </a:solidFill>
          <a:ln w="12700">
            <a:solidFill>
              <a:srgbClr val="1E2622"/>
            </a:solidFill>
            <a:prstDash val="solid"/>
          </a:ln>
        </p:spPr>
      </p:sp>
      <p:sp>
        <p:nvSpPr>
          <p:cNvPr id="18" name="Text 15"/>
          <p:cNvSpPr/>
          <p:nvPr/>
        </p:nvSpPr>
        <p:spPr>
          <a:xfrm>
            <a:off x="9626050" y="2103120"/>
            <a:ext cx="213952" cy="914400"/>
          </a:xfrm>
          <a:prstGeom prst="rect">
            <a:avLst/>
          </a:prstGeom>
          <a:noFill/>
          <a:ln/>
        </p:spPr>
        <p:txBody>
          <a:bodyPr wrap="square" lIns="0" tIns="0" rIns="0" bIns="0" rtlCol="0" anchor="ctr"/>
          <a:lstStyle/>
          <a:p>
            <a:pPr algn="ctr" indent="0" marL="0">
              <a:buNone/>
            </a:pPr>
            <a:r>
              <a:rPr lang="en-US" sz="1600" b="1" dirty="0">
                <a:solidFill>
                  <a:srgbClr val="1E2622"/>
                </a:solidFill>
                <a:latin typeface="Arial" pitchFamily="34" charset="0"/>
                <a:ea typeface="Arial" pitchFamily="34" charset="-122"/>
                <a:cs typeface="Arial" pitchFamily="34" charset="-120"/>
              </a:rPr>
              <a:t>c</a:t>
            </a:r>
            <a:endParaRPr lang="en-US" sz="1600" dirty="0"/>
          </a:p>
        </p:txBody>
      </p:sp>
      <p:sp>
        <p:nvSpPr>
          <p:cNvPr id="19" name="Shape 16"/>
          <p:cNvSpPr/>
          <p:nvPr/>
        </p:nvSpPr>
        <p:spPr>
          <a:xfrm>
            <a:off x="9840002" y="2103120"/>
            <a:ext cx="1711613" cy="914400"/>
          </a:xfrm>
          <a:prstGeom prst="rect">
            <a:avLst/>
          </a:prstGeom>
          <a:solidFill>
            <a:srgbClr val="F7E6CF"/>
          </a:solidFill>
          <a:ln w="12700">
            <a:solidFill>
              <a:srgbClr val="1E2622"/>
            </a:solidFill>
            <a:prstDash val="solid"/>
          </a:ln>
        </p:spPr>
      </p:sp>
      <p:sp>
        <p:nvSpPr>
          <p:cNvPr id="20" name="Text 17"/>
          <p:cNvSpPr/>
          <p:nvPr/>
        </p:nvSpPr>
        <p:spPr>
          <a:xfrm>
            <a:off x="9840002" y="2103120"/>
            <a:ext cx="1711613" cy="914400"/>
          </a:xfrm>
          <a:prstGeom prst="rect">
            <a:avLst/>
          </a:prstGeom>
          <a:noFill/>
          <a:ln/>
        </p:spPr>
        <p:txBody>
          <a:bodyPr wrap="square" lIns="0" tIns="0" rIns="0" bIns="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D</a:t>
            </a:r>
            <a:endParaRPr lang="en-US" sz="2200" dirty="0"/>
          </a:p>
        </p:txBody>
      </p:sp>
      <p:sp>
        <p:nvSpPr>
          <p:cNvPr id="21" name="Text 18"/>
          <p:cNvSpPr/>
          <p:nvPr/>
        </p:nvSpPr>
        <p:spPr>
          <a:xfrm>
            <a:off x="91440" y="3776472"/>
            <a:ext cx="1311232" cy="320040"/>
          </a:xfrm>
          <a:prstGeom prst="rect">
            <a:avLst/>
          </a:prstGeom>
          <a:noFill/>
          <a:ln/>
        </p:spPr>
        <p:txBody>
          <a:bodyPr wrap="square" lIns="0" tIns="0" rIns="0" bIns="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word 0: length</a:t>
            </a:r>
            <a:endParaRPr lang="en-US" sz="1500" dirty="0"/>
          </a:p>
        </p:txBody>
      </p:sp>
      <p:sp>
        <p:nvSpPr>
          <p:cNvPr id="22" name="Text 19"/>
          <p:cNvSpPr/>
          <p:nvPr/>
        </p:nvSpPr>
        <p:spPr>
          <a:xfrm>
            <a:off x="91440" y="4069080"/>
            <a:ext cx="1311232" cy="320040"/>
          </a:xfrm>
          <a:prstGeom prst="rect">
            <a:avLst/>
          </a:prstGeom>
          <a:noFill/>
          <a:ln/>
        </p:spPr>
        <p:txBody>
          <a:bodyPr wrap="square" lIns="0" tIns="0" rIns="0" bIns="0" rtlCol="0" anchor="ctr"/>
          <a:lstStyle/>
          <a:p>
            <a:pPr algn="ctr" indent="0" marL="0">
              <a:buNone/>
            </a:pPr>
            <a:r>
              <a:rPr lang="en-US" sz="1400" dirty="0">
                <a:solidFill>
                  <a:srgbClr val="B4462F"/>
                </a:solidFill>
                <a:latin typeface="Arial" pitchFamily="34" charset="0"/>
                <a:ea typeface="Arial" pitchFamily="34" charset="-122"/>
                <a:cs typeface="Arial" pitchFamily="34" charset="-120"/>
              </a:rPr>
              <a:t>checked</a:t>
            </a:r>
            <a:endParaRPr lang="en-US" sz="1400" dirty="0"/>
          </a:p>
        </p:txBody>
      </p:sp>
      <p:sp>
        <p:nvSpPr>
          <p:cNvPr id="23" name="Text 20"/>
          <p:cNvSpPr/>
          <p:nvPr/>
        </p:nvSpPr>
        <p:spPr>
          <a:xfrm>
            <a:off x="305392" y="3090672"/>
            <a:ext cx="2808893" cy="320040"/>
          </a:xfrm>
          <a:prstGeom prst="rect">
            <a:avLst/>
          </a:prstGeom>
          <a:noFill/>
          <a:ln/>
        </p:spPr>
        <p:txBody>
          <a:bodyPr wrap="square" lIns="0" tIns="0" rIns="0" bIns="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words 1–8</a:t>
            </a:r>
            <a:endParaRPr lang="en-US" sz="1500" dirty="0"/>
          </a:p>
        </p:txBody>
      </p:sp>
      <p:sp>
        <p:nvSpPr>
          <p:cNvPr id="24" name="Text 21"/>
          <p:cNvSpPr/>
          <p:nvPr/>
        </p:nvSpPr>
        <p:spPr>
          <a:xfrm>
            <a:off x="305392" y="3383280"/>
            <a:ext cx="2808893" cy="320040"/>
          </a:xfrm>
          <a:prstGeom prst="rect">
            <a:avLst/>
          </a:prstGeom>
          <a:noFill/>
          <a:ln/>
        </p:spPr>
        <p:txBody>
          <a:bodyPr wrap="square" lIns="0" tIns="0" rIns="0" bIns="0" rtlCol="0" anchor="ctr"/>
          <a:lstStyle/>
          <a:p>
            <a:pPr algn="ctr" indent="0" marL="0">
              <a:buNone/>
            </a:pPr>
            <a:r>
              <a:rPr lang="en-US" sz="1400" dirty="0">
                <a:solidFill>
                  <a:srgbClr val="B4462F"/>
                </a:solidFill>
                <a:latin typeface="Arial" pitchFamily="34" charset="0"/>
                <a:ea typeface="Arial" pitchFamily="34" charset="-122"/>
                <a:cs typeface="Arial" pitchFamily="34" charset="-120"/>
              </a:rPr>
              <a:t>checked: the image id</a:t>
            </a:r>
            <a:endParaRPr lang="en-US" sz="1400" dirty="0"/>
          </a:p>
        </p:txBody>
      </p:sp>
      <p:sp>
        <p:nvSpPr>
          <p:cNvPr id="25" name="Text 22"/>
          <p:cNvSpPr/>
          <p:nvPr/>
        </p:nvSpPr>
        <p:spPr>
          <a:xfrm>
            <a:off x="2017005" y="3090672"/>
            <a:ext cx="7943733" cy="320040"/>
          </a:xfrm>
          <a:prstGeom prst="rect">
            <a:avLst/>
          </a:prstGeom>
          <a:noFill/>
          <a:ln/>
        </p:spPr>
        <p:txBody>
          <a:bodyPr wrap="square" lIns="0" tIns="0" rIns="0" bIns="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words 9–40: the proof (A, B, C compressed)</a:t>
            </a:r>
            <a:endParaRPr lang="en-US" sz="1500" dirty="0"/>
          </a:p>
        </p:txBody>
      </p:sp>
      <p:sp>
        <p:nvSpPr>
          <p:cNvPr id="26" name="Text 23"/>
          <p:cNvSpPr/>
          <p:nvPr/>
        </p:nvSpPr>
        <p:spPr>
          <a:xfrm>
            <a:off x="2017005" y="3383280"/>
            <a:ext cx="7943733"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read only by the search</a:t>
            </a:r>
            <a:endParaRPr lang="en-US" sz="1400" dirty="0"/>
          </a:p>
        </p:txBody>
      </p:sp>
      <p:sp>
        <p:nvSpPr>
          <p:cNvPr id="27" name="Text 24"/>
          <p:cNvSpPr/>
          <p:nvPr/>
        </p:nvSpPr>
        <p:spPr>
          <a:xfrm>
            <a:off x="8863458" y="3776472"/>
            <a:ext cx="3236797" cy="320040"/>
          </a:xfrm>
          <a:prstGeom prst="rect">
            <a:avLst/>
          </a:prstGeom>
          <a:noFill/>
          <a:ln/>
        </p:spPr>
        <p:txBody>
          <a:bodyPr wrap="square" lIns="0" tIns="0" rIns="0" bIns="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41: b · 42: c · 43–50: D</a:t>
            </a:r>
            <a:endParaRPr lang="en-US" sz="1500" dirty="0"/>
          </a:p>
        </p:txBody>
      </p:sp>
      <p:sp>
        <p:nvSpPr>
          <p:cNvPr id="28" name="Text 25"/>
          <p:cNvSpPr/>
          <p:nvPr/>
        </p:nvSpPr>
        <p:spPr>
          <a:xfrm>
            <a:off x="8863458" y="4069080"/>
            <a:ext cx="3236797" cy="320040"/>
          </a:xfrm>
          <a:prstGeom prst="rect">
            <a:avLst/>
          </a:prstGeom>
          <a:noFill/>
          <a:ln/>
        </p:spPr>
        <p:txBody>
          <a:bodyPr wrap="square" lIns="0" tIns="0" rIns="0" bIns="0" rtlCol="0" anchor="ctr"/>
          <a:lstStyle/>
          <a:p>
            <a:pPr algn="ctr" indent="0" marL="0">
              <a:buNone/>
            </a:pPr>
            <a:r>
              <a:rPr lang="en-US" sz="1400" dirty="0">
                <a:solidFill>
                  <a:srgbClr val="B4462F"/>
                </a:solidFill>
                <a:latin typeface="Arial" pitchFamily="34" charset="0"/>
                <a:ea typeface="Arial" pitchFamily="34" charset="-122"/>
                <a:cs typeface="Arial" pitchFamily="34" charset="-120"/>
              </a:rPr>
              <a:t>b paid out; c and D checked</a:t>
            </a:r>
            <a:endParaRPr lang="en-US" sz="1400" dirty="0"/>
          </a:p>
        </p:txBody>
      </p:sp>
      <p:sp>
        <p:nvSpPr>
          <p:cNvPr id="29" name="Text 26"/>
          <p:cNvSpPr/>
          <p:nvPr/>
        </p:nvSpPr>
        <p:spPr>
          <a:xfrm>
            <a:off x="640080" y="4572000"/>
            <a:ext cx="10911535" cy="1737360"/>
          </a:xfrm>
          <a:prstGeom prst="rect">
            <a:avLst/>
          </a:prstGeom>
          <a:noFill/>
          <a:ln/>
        </p:spPr>
        <p:txBody>
          <a:bodyPr wrap="square" lIns="0" tIns="0" rIns="0" bIns="0" rtlCol="0" anchor="t"/>
          <a:lstStyle/>
          <a:p>
            <a:pPr marL="279400" indent="-279400">
              <a:spcAft>
                <a:spcPts val="1000"/>
              </a:spcAft>
              <a:buSzPct val="100000"/>
              <a:buChar char="•"/>
            </a:pPr>
            <a:r>
              <a:rPr lang="en-US" sz="2100" dirty="0">
                <a:solidFill>
                  <a:srgbClr val="1E2622"/>
                </a:solidFill>
                <a:latin typeface="Arial" pitchFamily="34" charset="0"/>
                <a:ea typeface="Arial" pitchFamily="34" charset="-122"/>
                <a:cs typeface="Arial" pitchFamily="34" charset="-120"/>
              </a:rPr>
              <a:t>Alice signs every word with its own one-time key when she escalates</a:t>
            </a:r>
            <a:endParaRPr lang="en-US" sz="2100" dirty="0"/>
          </a:p>
          <a:p>
            <a:pPr marL="279400" indent="-279400">
              <a:spcAft>
                <a:spcPts val="1000"/>
              </a:spcAft>
              <a:buSzPct val="100000"/>
              <a:buChar char="•"/>
            </a:pPr>
            <a:r>
              <a:rPr lang="en-US" sz="2100" dirty="0">
                <a:solidFill>
                  <a:srgbClr val="1E2622"/>
                </a:solidFill>
                <a:latin typeface="Arial" pitchFamily="34" charset="0"/>
                <a:ea typeface="Arial" pitchFamily="34" charset="-122"/>
                <a:cs typeface="Arial" pitchFamily="34" charset="-120"/>
              </a:rPr>
              <a:t>A wrong image id, length, memo or deployment: the hub's leaf takes the contract</a:t>
            </a:r>
            <a:endParaRPr lang="en-US" sz="2100" dirty="0"/>
          </a:p>
          <a:p>
            <a:pPr marL="279400" indent="-279400">
              <a:spcAft>
                <a:spcPts val="1000"/>
              </a:spcAft>
              <a:buSzPct val="100000"/>
              <a:buChar char="•"/>
            </a:pPr>
            <a:r>
              <a:rPr lang="en-US" sz="2100" dirty="0">
                <a:solidFill>
                  <a:srgbClr val="1E2622"/>
                </a:solidFill>
                <a:latin typeface="Arial" pitchFamily="34" charset="0"/>
                <a:ea typeface="Arial" pitchFamily="34" charset="-122"/>
                <a:cs typeface="Arial" pitchFamily="34" charset="-120"/>
              </a:rPr>
              <a:t>Without the image-id check: a valid proof of any other program</a:t>
            </a:r>
            <a:endParaRPr lang="en-US" sz="21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BitVMX: an 8-ary search over 478M steps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pic>
        <p:nvPicPr>
          <p:cNvPr id="5" name="Image 0" descr="/Users/waxwing/korea-pres/talk2/assets/nary-search.png">    </p:cNvPr>
          <p:cNvPicPr>
            <a:picLocks noChangeAspect="1"/>
          </p:cNvPicPr>
          <p:nvPr/>
        </p:nvPicPr>
        <p:blipFill>
          <a:blip r:embed="rId1"/>
          <a:stretch>
            <a:fillRect/>
          </a:stretch>
        </p:blipFill>
        <p:spPr>
          <a:xfrm>
            <a:off x="470263" y="1554480"/>
            <a:ext cx="7837714" cy="3657600"/>
          </a:xfrm>
          <a:prstGeom prst="rect">
            <a:avLst/>
          </a:prstGeom>
        </p:spPr>
      </p:pic>
      <p:sp>
        <p:nvSpPr>
          <p:cNvPr id="6" name="Shape 2"/>
          <p:cNvSpPr/>
          <p:nvPr/>
        </p:nvSpPr>
        <p:spPr>
          <a:xfrm>
            <a:off x="8229600" y="1600200"/>
            <a:ext cx="3322015" cy="1463040"/>
          </a:xfrm>
          <a:prstGeom prst="rect">
            <a:avLst/>
          </a:prstGeom>
          <a:solidFill>
            <a:srgbClr val="FFFFFF"/>
          </a:solidFill>
          <a:ln w="12700">
            <a:solidFill>
              <a:srgbClr val="CFC9B8"/>
            </a:solidFill>
            <a:prstDash val="solid"/>
          </a:ln>
        </p:spPr>
      </p:sp>
      <p:sp>
        <p:nvSpPr>
          <p:cNvPr id="7" name="Shape 3"/>
          <p:cNvSpPr/>
          <p:nvPr/>
        </p:nvSpPr>
        <p:spPr>
          <a:xfrm>
            <a:off x="8229600" y="1600200"/>
            <a:ext cx="3322015" cy="73152"/>
          </a:xfrm>
          <a:prstGeom prst="rect">
            <a:avLst/>
          </a:prstGeom>
          <a:solidFill>
            <a:srgbClr val="3B6C91"/>
          </a:solidFill>
          <a:ln/>
        </p:spPr>
      </p:sp>
      <p:sp>
        <p:nvSpPr>
          <p:cNvPr id="8" name="Text 4"/>
          <p:cNvSpPr/>
          <p:nvPr/>
        </p:nvSpPr>
        <p:spPr>
          <a:xfrm>
            <a:off x="8430768" y="1828800"/>
            <a:ext cx="2919679" cy="109728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10 rounds</a:t>
            </a:r>
            <a:endParaRPr lang="en-US" sz="1900" dirty="0"/>
          </a:p>
          <a:p>
            <a:pPr algn="l" indent="0" marL="0">
              <a:buNone/>
            </a:pPr>
            <a:r>
              <a:rPr lang="en-US" sz="1500" dirty="0">
                <a:solidFill>
                  <a:srgbClr val="5F6862"/>
                </a:solidFill>
                <a:latin typeface="Arial" pitchFamily="34" charset="0"/>
                <a:ea typeface="Arial" pitchFamily="34" charset="-122"/>
                <a:cs typeface="Arial" pitchFamily="34" charset="-120"/>
              </a:rPr>
              <a:t>8^10 &gt; 2^29 steps</a:t>
            </a:r>
            <a:endParaRPr lang="en-US" sz="1900" dirty="0"/>
          </a:p>
        </p:txBody>
      </p:sp>
      <p:sp>
        <p:nvSpPr>
          <p:cNvPr id="9" name="Shape 5"/>
          <p:cNvSpPr/>
          <p:nvPr/>
        </p:nvSpPr>
        <p:spPr>
          <a:xfrm>
            <a:off x="8229600" y="3200400"/>
            <a:ext cx="3322015" cy="1463040"/>
          </a:xfrm>
          <a:prstGeom prst="rect">
            <a:avLst/>
          </a:prstGeom>
          <a:solidFill>
            <a:srgbClr val="FFFFFF"/>
          </a:solidFill>
          <a:ln w="12700">
            <a:solidFill>
              <a:srgbClr val="CFC9B8"/>
            </a:solidFill>
            <a:prstDash val="solid"/>
          </a:ln>
        </p:spPr>
      </p:sp>
      <p:sp>
        <p:nvSpPr>
          <p:cNvPr id="10" name="Shape 6"/>
          <p:cNvSpPr/>
          <p:nvPr/>
        </p:nvSpPr>
        <p:spPr>
          <a:xfrm>
            <a:off x="8229600" y="3200400"/>
            <a:ext cx="3322015" cy="73152"/>
          </a:xfrm>
          <a:prstGeom prst="rect">
            <a:avLst/>
          </a:prstGeom>
          <a:solidFill>
            <a:srgbClr val="5E8C2F"/>
          </a:solidFill>
          <a:ln/>
        </p:spPr>
      </p:sp>
      <p:sp>
        <p:nvSpPr>
          <p:cNvPr id="11" name="Text 7"/>
          <p:cNvSpPr/>
          <p:nvPr/>
        </p:nvSpPr>
        <p:spPr>
          <a:xfrm>
            <a:off x="8430768" y="3429000"/>
            <a:ext cx="2919679" cy="109728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one step</a:t>
            </a:r>
            <a:endParaRPr lang="en-US" sz="1900" dirty="0"/>
          </a:p>
          <a:p>
            <a:pPr algn="l" indent="0" marL="0">
              <a:buNone/>
            </a:pPr>
            <a:r>
              <a:rPr lang="en-US" sz="1500" dirty="0">
                <a:solidFill>
                  <a:srgbClr val="5F6862"/>
                </a:solidFill>
                <a:latin typeface="Arial" pitchFamily="34" charset="0"/>
                <a:ea typeface="Arial" pitchFamily="34" charset="-122"/>
                <a:cs typeface="Arial" pitchFamily="34" charset="-120"/>
              </a:rPr>
              <a:t>Alice proves it in Script: a leaf per instruction class</a:t>
            </a:r>
            <a:endParaRPr lang="en-US" sz="1900" dirty="0"/>
          </a:p>
        </p:txBody>
      </p:sp>
      <p:sp>
        <p:nvSpPr>
          <p:cNvPr id="12" name="Shape 8"/>
          <p:cNvSpPr/>
          <p:nvPr/>
        </p:nvSpPr>
        <p:spPr>
          <a:xfrm>
            <a:off x="8229600" y="4800600"/>
            <a:ext cx="3322015" cy="1463040"/>
          </a:xfrm>
          <a:prstGeom prst="rect">
            <a:avLst/>
          </a:prstGeom>
          <a:solidFill>
            <a:srgbClr val="FFFFFF"/>
          </a:solidFill>
          <a:ln w="12700">
            <a:solidFill>
              <a:srgbClr val="CFC9B8"/>
            </a:solidFill>
            <a:prstDash val="solid"/>
          </a:ln>
        </p:spPr>
      </p:sp>
      <p:sp>
        <p:nvSpPr>
          <p:cNvPr id="13" name="Shape 9"/>
          <p:cNvSpPr/>
          <p:nvPr/>
        </p:nvSpPr>
        <p:spPr>
          <a:xfrm>
            <a:off x="8229600" y="4800600"/>
            <a:ext cx="3322015" cy="73152"/>
          </a:xfrm>
          <a:prstGeom prst="rect">
            <a:avLst/>
          </a:prstGeom>
          <a:solidFill>
            <a:srgbClr val="B4462F"/>
          </a:solidFill>
          <a:ln/>
        </p:spPr>
      </p:sp>
      <p:sp>
        <p:nvSpPr>
          <p:cNvPr id="14" name="Text 10"/>
          <p:cNvSpPr/>
          <p:nvPr/>
        </p:nvSpPr>
        <p:spPr>
          <a:xfrm>
            <a:off x="8430768" y="5029200"/>
            <a:ext cx="2919679" cy="109728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or a disprove</a:t>
            </a:r>
            <a:endParaRPr lang="en-US" sz="1900" dirty="0"/>
          </a:p>
          <a:p>
            <a:pPr algn="l" indent="0" marL="0">
              <a:buNone/>
            </a:pPr>
            <a:r>
              <a:rPr lang="en-US" sz="1500" dirty="0">
                <a:solidFill>
                  <a:srgbClr val="5F6862"/>
                </a:solidFill>
                <a:latin typeface="Arial" pitchFamily="34" charset="0"/>
                <a:ea typeface="Arial" pitchFamily="34" charset="-122"/>
                <a:cs typeface="Arial" pitchFamily="34" charset="-120"/>
              </a:rPr>
              <a:t>the hub shows a provable lie: an opcode, a read, the exit</a:t>
            </a:r>
            <a:endParaRPr lang="en-US" sz="1900" dirty="0"/>
          </a:p>
        </p:txBody>
      </p:sp>
      <p:sp>
        <p:nvSpPr>
          <p:cNvPr id="15" name="Text 11"/>
          <p:cNvSpPr/>
          <p:nvPr/>
        </p:nvSpPr>
        <p:spPr>
          <a:xfrm>
            <a:off x="640080" y="5394960"/>
            <a:ext cx="7315200" cy="822960"/>
          </a:xfrm>
          <a:prstGeom prst="rect">
            <a:avLst/>
          </a:prstGeom>
          <a:noFill/>
          <a:ln/>
        </p:spPr>
        <p:txBody>
          <a:bodyPr wrap="square" lIns="0" tIns="0" rIns="0" bIns="0" rtlCol="0" anchor="t"/>
          <a:lstStyle/>
          <a:p>
            <a:pPr indent="0" marL="0">
              <a:buNone/>
            </a:pPr>
            <a:r>
              <a:rPr lang="en-US" sz="2000" i="1" dirty="0">
                <a:solidFill>
                  <a:srgbClr val="5F6862"/>
                </a:solidFill>
                <a:latin typeface="Arial" pitchFamily="34" charset="0"/>
                <a:ea typeface="Arial" pitchFamily="34" charset="-122"/>
                <a:cs typeface="Arial" pitchFamily="34" charset="-120"/>
              </a:rPr>
              <a:t>Alice claims: the verifier halts with exit 0. The hub searches for the first step it disagrees with.</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The dispute chain: pre-signed once, played on chain</a:t>
            </a:r>
            <a:endParaRPr lang="en-US" sz="28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2103120"/>
            <a:ext cx="1298448" cy="914400"/>
          </a:xfrm>
          <a:prstGeom prst="roundRect">
            <a:avLst>
              <a:gd name="adj" fmla="val 8000"/>
            </a:avLst>
          </a:prstGeom>
          <a:solidFill>
            <a:srgbClr val="F4DCD5"/>
          </a:solidFill>
          <a:ln w="15875">
            <a:solidFill>
              <a:srgbClr val="B4462F"/>
            </a:solidFill>
            <a:prstDash val="solid"/>
          </a:ln>
        </p:spPr>
      </p:sp>
      <p:sp>
        <p:nvSpPr>
          <p:cNvPr id="6" name="Text 3"/>
          <p:cNvSpPr/>
          <p:nvPr/>
        </p:nvSpPr>
        <p:spPr>
          <a:xfrm>
            <a:off x="640080" y="2103120"/>
            <a:ext cx="1298448" cy="914400"/>
          </a:xfrm>
          <a:prstGeom prst="rect">
            <a:avLst/>
          </a:prstGeom>
          <a:noFill/>
          <a:ln/>
        </p:spPr>
        <p:txBody>
          <a:bodyPr wrap="square" lIns="76200" tIns="76200" rIns="76200" bIns="7620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escalate</a:t>
            </a:r>
            <a:endParaRPr lang="en-US" sz="1700" dirty="0"/>
          </a:p>
        </p:txBody>
      </p:sp>
      <p:sp>
        <p:nvSpPr>
          <p:cNvPr id="7" name="Shape 4"/>
          <p:cNvSpPr/>
          <p:nvPr/>
        </p:nvSpPr>
        <p:spPr>
          <a:xfrm>
            <a:off x="1938528" y="2560320"/>
            <a:ext cx="256032" cy="914"/>
          </a:xfrm>
          <a:prstGeom prst="line">
            <a:avLst/>
          </a:prstGeom>
          <a:noFill/>
          <a:ln w="25400">
            <a:solidFill>
              <a:srgbClr val="1E2622"/>
            </a:solidFill>
            <a:prstDash val="solid"/>
            <a:tailEnd type="triangle"/>
          </a:ln>
        </p:spPr>
      </p:sp>
      <p:sp>
        <p:nvSpPr>
          <p:cNvPr id="8" name="Shape 5"/>
          <p:cNvSpPr/>
          <p:nvPr/>
        </p:nvSpPr>
        <p:spPr>
          <a:xfrm>
            <a:off x="2194560" y="2103120"/>
            <a:ext cx="1298448" cy="914400"/>
          </a:xfrm>
          <a:prstGeom prst="roundRect">
            <a:avLst>
              <a:gd name="adj" fmla="val 8000"/>
            </a:avLst>
          </a:prstGeom>
          <a:solidFill>
            <a:srgbClr val="F4DCD5"/>
          </a:solidFill>
          <a:ln w="15875">
            <a:solidFill>
              <a:srgbClr val="B4462F"/>
            </a:solidFill>
            <a:prstDash val="solid"/>
          </a:ln>
        </p:spPr>
      </p:sp>
      <p:sp>
        <p:nvSpPr>
          <p:cNvPr id="9" name="Text 6"/>
          <p:cNvSpPr/>
          <p:nvPr/>
        </p:nvSpPr>
        <p:spPr>
          <a:xfrm>
            <a:off x="2194560" y="2103120"/>
            <a:ext cx="1298448" cy="914400"/>
          </a:xfrm>
          <a:prstGeom prst="rect">
            <a:avLst/>
          </a:prstGeom>
          <a:noFill/>
          <a:ln/>
        </p:spPr>
        <p:txBody>
          <a:bodyPr wrap="square" lIns="76200" tIns="76200" rIns="76200" bIns="7620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inputs</a:t>
            </a:r>
            <a:endParaRPr lang="en-US" sz="1700" dirty="0"/>
          </a:p>
        </p:txBody>
      </p:sp>
      <p:sp>
        <p:nvSpPr>
          <p:cNvPr id="10" name="Shape 7"/>
          <p:cNvSpPr/>
          <p:nvPr/>
        </p:nvSpPr>
        <p:spPr>
          <a:xfrm>
            <a:off x="3493008" y="2560320"/>
            <a:ext cx="256032" cy="914"/>
          </a:xfrm>
          <a:prstGeom prst="line">
            <a:avLst/>
          </a:prstGeom>
          <a:noFill/>
          <a:ln w="25400">
            <a:solidFill>
              <a:srgbClr val="1E2622"/>
            </a:solidFill>
            <a:prstDash val="solid"/>
            <a:tailEnd type="triangle"/>
          </a:ln>
        </p:spPr>
      </p:sp>
      <p:sp>
        <p:nvSpPr>
          <p:cNvPr id="11" name="Shape 8"/>
          <p:cNvSpPr/>
          <p:nvPr/>
        </p:nvSpPr>
        <p:spPr>
          <a:xfrm>
            <a:off x="3749040" y="2103120"/>
            <a:ext cx="1298448" cy="914400"/>
          </a:xfrm>
          <a:prstGeom prst="roundRect">
            <a:avLst>
              <a:gd name="adj" fmla="val 8000"/>
            </a:avLst>
          </a:prstGeom>
          <a:solidFill>
            <a:srgbClr val="DCE7F0"/>
          </a:solidFill>
          <a:ln w="15875">
            <a:solidFill>
              <a:srgbClr val="3B6C91"/>
            </a:solidFill>
            <a:prstDash val="solid"/>
          </a:ln>
        </p:spPr>
      </p:sp>
      <p:sp>
        <p:nvSpPr>
          <p:cNvPr id="12" name="Text 9"/>
          <p:cNvSpPr/>
          <p:nvPr/>
        </p:nvSpPr>
        <p:spPr>
          <a:xfrm>
            <a:off x="3749040" y="2103120"/>
            <a:ext cx="1298448" cy="914400"/>
          </a:xfrm>
          <a:prstGeom prst="rect">
            <a:avLst/>
          </a:prstGeom>
          <a:noFill/>
          <a:ln/>
        </p:spPr>
        <p:txBody>
          <a:bodyPr wrap="square" lIns="76200" tIns="76200" rIns="76200" bIns="7620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Alice</a:t>
            </a:r>
            <a:endParaRPr lang="en-US" sz="1700" dirty="0"/>
          </a:p>
          <a:p>
            <a:pPr algn="ctr" indent="0" marL="0">
              <a:buNone/>
            </a:pPr>
            <a:r>
              <a:rPr lang="en-US" sz="1700" b="1" dirty="0">
                <a:solidFill>
                  <a:srgbClr val="1E2622"/>
                </a:solidFill>
                <a:latin typeface="Arial" pitchFamily="34" charset="0"/>
                <a:ea typeface="Arial" pitchFamily="34" charset="-122"/>
                <a:cs typeface="Arial" pitchFamily="34" charset="-120"/>
              </a:rPr>
              <a:t>round 1</a:t>
            </a:r>
            <a:endParaRPr lang="en-US" sz="1700" dirty="0"/>
          </a:p>
        </p:txBody>
      </p:sp>
      <p:sp>
        <p:nvSpPr>
          <p:cNvPr id="13" name="Shape 10"/>
          <p:cNvSpPr/>
          <p:nvPr/>
        </p:nvSpPr>
        <p:spPr>
          <a:xfrm>
            <a:off x="5047488" y="2560320"/>
            <a:ext cx="256032" cy="914"/>
          </a:xfrm>
          <a:prstGeom prst="line">
            <a:avLst/>
          </a:prstGeom>
          <a:noFill/>
          <a:ln w="25400">
            <a:solidFill>
              <a:srgbClr val="1E2622"/>
            </a:solidFill>
            <a:prstDash val="solid"/>
            <a:tailEnd type="triangle"/>
          </a:ln>
        </p:spPr>
      </p:sp>
      <p:sp>
        <p:nvSpPr>
          <p:cNvPr id="14" name="Shape 11"/>
          <p:cNvSpPr/>
          <p:nvPr/>
        </p:nvSpPr>
        <p:spPr>
          <a:xfrm>
            <a:off x="4398264" y="3017520"/>
            <a:ext cx="0" cy="502920"/>
          </a:xfrm>
          <a:prstGeom prst="line">
            <a:avLst/>
          </a:prstGeom>
          <a:noFill/>
          <a:ln w="19050">
            <a:solidFill>
              <a:srgbClr val="B4462F"/>
            </a:solidFill>
            <a:prstDash val="dash"/>
            <a:tailEnd type="triangle"/>
          </a:ln>
        </p:spPr>
      </p:sp>
      <p:sp>
        <p:nvSpPr>
          <p:cNvPr id="15" name="Text 12"/>
          <p:cNvSpPr/>
          <p:nvPr/>
        </p:nvSpPr>
        <p:spPr>
          <a:xfrm>
            <a:off x="3749040" y="3520440"/>
            <a:ext cx="1298448" cy="274320"/>
          </a:xfrm>
          <a:prstGeom prst="rect">
            <a:avLst/>
          </a:prstGeom>
          <a:noFill/>
          <a:ln/>
        </p:spPr>
        <p:txBody>
          <a:bodyPr wrap="square" lIns="0" tIns="0" rIns="0" bIns="0" rtlCol="0" anchor="ctr"/>
          <a:lstStyle/>
          <a:p>
            <a:pPr algn="ctr" indent="0" marL="0">
              <a:buNone/>
            </a:pPr>
            <a:r>
              <a:rPr lang="en-US" sz="1300" dirty="0">
                <a:solidFill>
                  <a:srgbClr val="B4462F"/>
                </a:solidFill>
                <a:latin typeface="Arial" pitchFamily="34" charset="0"/>
                <a:ea typeface="Arial" pitchFamily="34" charset="-122"/>
                <a:cs typeface="Arial" pitchFamily="34" charset="-120"/>
              </a:rPr>
              <a:t>timeout</a:t>
            </a:r>
            <a:endParaRPr lang="en-US" sz="1300" dirty="0"/>
          </a:p>
        </p:txBody>
      </p:sp>
      <p:sp>
        <p:nvSpPr>
          <p:cNvPr id="16" name="Shape 13"/>
          <p:cNvSpPr/>
          <p:nvPr/>
        </p:nvSpPr>
        <p:spPr>
          <a:xfrm>
            <a:off x="5303520" y="2103120"/>
            <a:ext cx="1298448" cy="914400"/>
          </a:xfrm>
          <a:prstGeom prst="roundRect">
            <a:avLst>
              <a:gd name="adj" fmla="val 8000"/>
            </a:avLst>
          </a:prstGeom>
          <a:solidFill>
            <a:srgbClr val="F7E6CF"/>
          </a:solidFill>
          <a:ln w="15875">
            <a:solidFill>
              <a:srgbClr val="D4862A"/>
            </a:solidFill>
            <a:prstDash val="solid"/>
          </a:ln>
        </p:spPr>
      </p:sp>
      <p:sp>
        <p:nvSpPr>
          <p:cNvPr id="17" name="Text 14"/>
          <p:cNvSpPr/>
          <p:nvPr/>
        </p:nvSpPr>
        <p:spPr>
          <a:xfrm>
            <a:off x="5303520" y="2103120"/>
            <a:ext cx="1298448" cy="914400"/>
          </a:xfrm>
          <a:prstGeom prst="rect">
            <a:avLst/>
          </a:prstGeom>
          <a:noFill/>
          <a:ln/>
        </p:spPr>
        <p:txBody>
          <a:bodyPr wrap="square" lIns="76200" tIns="76200" rIns="76200" bIns="7620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hub</a:t>
            </a:r>
            <a:endParaRPr lang="en-US" sz="1700" dirty="0"/>
          </a:p>
          <a:p>
            <a:pPr algn="ctr" indent="0" marL="0">
              <a:buNone/>
            </a:pPr>
            <a:r>
              <a:rPr lang="en-US" sz="1700" b="1" dirty="0">
                <a:solidFill>
                  <a:srgbClr val="1E2622"/>
                </a:solidFill>
                <a:latin typeface="Arial" pitchFamily="34" charset="0"/>
                <a:ea typeface="Arial" pitchFamily="34" charset="-122"/>
                <a:cs typeface="Arial" pitchFamily="34" charset="-120"/>
              </a:rPr>
              <a:t>choice</a:t>
            </a:r>
            <a:endParaRPr lang="en-US" sz="1700" dirty="0"/>
          </a:p>
        </p:txBody>
      </p:sp>
      <p:sp>
        <p:nvSpPr>
          <p:cNvPr id="18" name="Shape 15"/>
          <p:cNvSpPr/>
          <p:nvPr/>
        </p:nvSpPr>
        <p:spPr>
          <a:xfrm>
            <a:off x="6601968" y="2560320"/>
            <a:ext cx="256032" cy="914"/>
          </a:xfrm>
          <a:prstGeom prst="line">
            <a:avLst/>
          </a:prstGeom>
          <a:noFill/>
          <a:ln w="25400">
            <a:solidFill>
              <a:srgbClr val="1E2622"/>
            </a:solidFill>
            <a:prstDash val="solid"/>
            <a:tailEnd type="triangle"/>
          </a:ln>
        </p:spPr>
      </p:sp>
      <p:sp>
        <p:nvSpPr>
          <p:cNvPr id="19" name="Shape 16"/>
          <p:cNvSpPr/>
          <p:nvPr/>
        </p:nvSpPr>
        <p:spPr>
          <a:xfrm>
            <a:off x="5952744" y="3017520"/>
            <a:ext cx="0" cy="502920"/>
          </a:xfrm>
          <a:prstGeom prst="line">
            <a:avLst/>
          </a:prstGeom>
          <a:noFill/>
          <a:ln w="19050">
            <a:solidFill>
              <a:srgbClr val="B4462F"/>
            </a:solidFill>
            <a:prstDash val="dash"/>
            <a:tailEnd type="triangle"/>
          </a:ln>
        </p:spPr>
      </p:sp>
      <p:sp>
        <p:nvSpPr>
          <p:cNvPr id="20" name="Text 17"/>
          <p:cNvSpPr/>
          <p:nvPr/>
        </p:nvSpPr>
        <p:spPr>
          <a:xfrm>
            <a:off x="5303520" y="3520440"/>
            <a:ext cx="1298448" cy="274320"/>
          </a:xfrm>
          <a:prstGeom prst="rect">
            <a:avLst/>
          </a:prstGeom>
          <a:noFill/>
          <a:ln/>
        </p:spPr>
        <p:txBody>
          <a:bodyPr wrap="square" lIns="0" tIns="0" rIns="0" bIns="0" rtlCol="0" anchor="ctr"/>
          <a:lstStyle/>
          <a:p>
            <a:pPr algn="ctr" indent="0" marL="0">
              <a:buNone/>
            </a:pPr>
            <a:r>
              <a:rPr lang="en-US" sz="1300" dirty="0">
                <a:solidFill>
                  <a:srgbClr val="B4462F"/>
                </a:solidFill>
                <a:latin typeface="Arial" pitchFamily="34" charset="0"/>
                <a:ea typeface="Arial" pitchFamily="34" charset="-122"/>
                <a:cs typeface="Arial" pitchFamily="34" charset="-120"/>
              </a:rPr>
              <a:t>timeout</a:t>
            </a:r>
            <a:endParaRPr lang="en-US" sz="1300" dirty="0"/>
          </a:p>
        </p:txBody>
      </p:sp>
      <p:sp>
        <p:nvSpPr>
          <p:cNvPr id="21" name="Text 18"/>
          <p:cNvSpPr/>
          <p:nvPr/>
        </p:nvSpPr>
        <p:spPr>
          <a:xfrm>
            <a:off x="6858000" y="2103120"/>
            <a:ext cx="1298448" cy="914400"/>
          </a:xfrm>
          <a:prstGeom prst="rect">
            <a:avLst/>
          </a:prstGeom>
          <a:noFill/>
          <a:ln/>
        </p:spPr>
        <p:txBody>
          <a:bodyPr wrap="square" lIns="0" tIns="0" rIns="0" bIns="0" rtlCol="0" anchor="ctr"/>
          <a:lstStyle/>
          <a:p>
            <a:pPr algn="ctr" indent="0" marL="0">
              <a:buNone/>
            </a:pPr>
            <a:r>
              <a:rPr lang="en-US" sz="3400" dirty="0">
                <a:solidFill>
                  <a:srgbClr val="5F6862"/>
                </a:solidFill>
                <a:latin typeface="Arial" pitchFamily="34" charset="0"/>
                <a:ea typeface="Arial" pitchFamily="34" charset="-122"/>
                <a:cs typeface="Arial" pitchFamily="34" charset="-120"/>
              </a:rPr>
              <a:t>…</a:t>
            </a:r>
            <a:endParaRPr lang="en-US" sz="3400" dirty="0"/>
          </a:p>
        </p:txBody>
      </p:sp>
      <p:sp>
        <p:nvSpPr>
          <p:cNvPr id="22" name="Shape 19"/>
          <p:cNvSpPr/>
          <p:nvPr/>
        </p:nvSpPr>
        <p:spPr>
          <a:xfrm>
            <a:off x="8156448" y="2560320"/>
            <a:ext cx="256032" cy="914"/>
          </a:xfrm>
          <a:prstGeom prst="line">
            <a:avLst/>
          </a:prstGeom>
          <a:noFill/>
          <a:ln w="25400">
            <a:solidFill>
              <a:srgbClr val="1E2622"/>
            </a:solidFill>
            <a:prstDash val="solid"/>
            <a:tailEnd type="triangle"/>
          </a:ln>
        </p:spPr>
      </p:sp>
      <p:sp>
        <p:nvSpPr>
          <p:cNvPr id="23" name="Shape 20"/>
          <p:cNvSpPr/>
          <p:nvPr/>
        </p:nvSpPr>
        <p:spPr>
          <a:xfrm>
            <a:off x="8412480" y="2103120"/>
            <a:ext cx="1298448" cy="914400"/>
          </a:xfrm>
          <a:prstGeom prst="roundRect">
            <a:avLst>
              <a:gd name="adj" fmla="val 8000"/>
            </a:avLst>
          </a:prstGeom>
          <a:solidFill>
            <a:srgbClr val="DCE7F0"/>
          </a:solidFill>
          <a:ln w="15875">
            <a:solidFill>
              <a:srgbClr val="3B6C91"/>
            </a:solidFill>
            <a:prstDash val="solid"/>
          </a:ln>
        </p:spPr>
      </p:sp>
      <p:sp>
        <p:nvSpPr>
          <p:cNvPr id="24" name="Text 21"/>
          <p:cNvSpPr/>
          <p:nvPr/>
        </p:nvSpPr>
        <p:spPr>
          <a:xfrm>
            <a:off x="8412480" y="2103120"/>
            <a:ext cx="1298448" cy="914400"/>
          </a:xfrm>
          <a:prstGeom prst="rect">
            <a:avLst/>
          </a:prstGeom>
          <a:noFill/>
          <a:ln/>
        </p:spPr>
        <p:txBody>
          <a:bodyPr wrap="square" lIns="76200" tIns="76200" rIns="76200" bIns="7620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final</a:t>
            </a:r>
            <a:endParaRPr lang="en-US" sz="1700" dirty="0"/>
          </a:p>
          <a:p>
            <a:pPr algn="ctr" indent="0" marL="0">
              <a:buNone/>
            </a:pPr>
            <a:r>
              <a:rPr lang="en-US" sz="1700" b="1" dirty="0">
                <a:solidFill>
                  <a:srgbClr val="1E2622"/>
                </a:solidFill>
                <a:latin typeface="Arial" pitchFamily="34" charset="0"/>
                <a:ea typeface="Arial" pitchFamily="34" charset="-122"/>
                <a:cs typeface="Arial" pitchFamily="34" charset="-120"/>
              </a:rPr>
              <a:t>record</a:t>
            </a:r>
            <a:endParaRPr lang="en-US" sz="1700" dirty="0"/>
          </a:p>
        </p:txBody>
      </p:sp>
      <p:sp>
        <p:nvSpPr>
          <p:cNvPr id="25" name="Shape 22"/>
          <p:cNvSpPr/>
          <p:nvPr/>
        </p:nvSpPr>
        <p:spPr>
          <a:xfrm>
            <a:off x="9710928" y="2560320"/>
            <a:ext cx="256032" cy="914"/>
          </a:xfrm>
          <a:prstGeom prst="line">
            <a:avLst/>
          </a:prstGeom>
          <a:noFill/>
          <a:ln w="25400">
            <a:solidFill>
              <a:srgbClr val="1E2622"/>
            </a:solidFill>
            <a:prstDash val="solid"/>
            <a:tailEnd type="triangle"/>
          </a:ln>
        </p:spPr>
      </p:sp>
      <p:sp>
        <p:nvSpPr>
          <p:cNvPr id="26" name="Shape 23"/>
          <p:cNvSpPr/>
          <p:nvPr/>
        </p:nvSpPr>
        <p:spPr>
          <a:xfrm>
            <a:off x="9061704" y="3017520"/>
            <a:ext cx="0" cy="502920"/>
          </a:xfrm>
          <a:prstGeom prst="line">
            <a:avLst/>
          </a:prstGeom>
          <a:noFill/>
          <a:ln w="19050">
            <a:solidFill>
              <a:srgbClr val="B4462F"/>
            </a:solidFill>
            <a:prstDash val="dash"/>
            <a:tailEnd type="triangle"/>
          </a:ln>
        </p:spPr>
      </p:sp>
      <p:sp>
        <p:nvSpPr>
          <p:cNvPr id="27" name="Text 24"/>
          <p:cNvSpPr/>
          <p:nvPr/>
        </p:nvSpPr>
        <p:spPr>
          <a:xfrm>
            <a:off x="8412480" y="3520440"/>
            <a:ext cx="1298448" cy="274320"/>
          </a:xfrm>
          <a:prstGeom prst="rect">
            <a:avLst/>
          </a:prstGeom>
          <a:noFill/>
          <a:ln/>
        </p:spPr>
        <p:txBody>
          <a:bodyPr wrap="square" lIns="0" tIns="0" rIns="0" bIns="0" rtlCol="0" anchor="ctr"/>
          <a:lstStyle/>
          <a:p>
            <a:pPr algn="ctr" indent="0" marL="0">
              <a:buNone/>
            </a:pPr>
            <a:r>
              <a:rPr lang="en-US" sz="1300" dirty="0">
                <a:solidFill>
                  <a:srgbClr val="B4462F"/>
                </a:solidFill>
                <a:latin typeface="Arial" pitchFamily="34" charset="0"/>
                <a:ea typeface="Arial" pitchFamily="34" charset="-122"/>
                <a:cs typeface="Arial" pitchFamily="34" charset="-120"/>
              </a:rPr>
              <a:t>timeout</a:t>
            </a:r>
            <a:endParaRPr lang="en-US" sz="1300" dirty="0"/>
          </a:p>
        </p:txBody>
      </p:sp>
      <p:sp>
        <p:nvSpPr>
          <p:cNvPr id="28" name="Shape 25"/>
          <p:cNvSpPr/>
          <p:nvPr/>
        </p:nvSpPr>
        <p:spPr>
          <a:xfrm>
            <a:off x="9966960" y="2103120"/>
            <a:ext cx="1298448" cy="914400"/>
          </a:xfrm>
          <a:prstGeom prst="roundRect">
            <a:avLst>
              <a:gd name="adj" fmla="val 8000"/>
            </a:avLst>
          </a:prstGeom>
          <a:solidFill>
            <a:srgbClr val="E3EDD5"/>
          </a:solidFill>
          <a:ln w="15875">
            <a:solidFill>
              <a:srgbClr val="5E8C2F"/>
            </a:solidFill>
            <a:prstDash val="solid"/>
          </a:ln>
        </p:spPr>
      </p:sp>
      <p:sp>
        <p:nvSpPr>
          <p:cNvPr id="29" name="Text 26"/>
          <p:cNvSpPr/>
          <p:nvPr/>
        </p:nvSpPr>
        <p:spPr>
          <a:xfrm>
            <a:off x="9966960" y="2103120"/>
            <a:ext cx="1298448" cy="914400"/>
          </a:xfrm>
          <a:prstGeom prst="rect">
            <a:avLst/>
          </a:prstGeom>
          <a:noFill/>
          <a:ln/>
        </p:spPr>
        <p:txBody>
          <a:bodyPr wrap="square" lIns="76200" tIns="76200" rIns="76200" bIns="7620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proof or</a:t>
            </a:r>
            <a:endParaRPr lang="en-US" sz="1700" dirty="0"/>
          </a:p>
          <a:p>
            <a:pPr algn="ctr" indent="0" marL="0">
              <a:buNone/>
            </a:pPr>
            <a:r>
              <a:rPr lang="en-US" sz="1700" b="1" dirty="0">
                <a:solidFill>
                  <a:srgbClr val="1E2622"/>
                </a:solidFill>
                <a:latin typeface="Arial" pitchFamily="34" charset="0"/>
                <a:ea typeface="Arial" pitchFamily="34" charset="-122"/>
                <a:cs typeface="Arial" pitchFamily="34" charset="-120"/>
              </a:rPr>
              <a:t>disprove</a:t>
            </a:r>
            <a:endParaRPr lang="en-US" sz="1700" dirty="0"/>
          </a:p>
        </p:txBody>
      </p:sp>
      <p:sp>
        <p:nvSpPr>
          <p:cNvPr id="30" name="Shape 27"/>
          <p:cNvSpPr/>
          <p:nvPr/>
        </p:nvSpPr>
        <p:spPr>
          <a:xfrm>
            <a:off x="640080" y="3977640"/>
            <a:ext cx="3454298" cy="2103120"/>
          </a:xfrm>
          <a:prstGeom prst="rect">
            <a:avLst/>
          </a:prstGeom>
          <a:solidFill>
            <a:srgbClr val="FFFFFF"/>
          </a:solidFill>
          <a:ln w="12700">
            <a:solidFill>
              <a:srgbClr val="CFC9B8"/>
            </a:solidFill>
            <a:prstDash val="solid"/>
          </a:ln>
        </p:spPr>
      </p:sp>
      <p:sp>
        <p:nvSpPr>
          <p:cNvPr id="31" name="Shape 28"/>
          <p:cNvSpPr/>
          <p:nvPr/>
        </p:nvSpPr>
        <p:spPr>
          <a:xfrm>
            <a:off x="640080" y="3977640"/>
            <a:ext cx="3454298" cy="73152"/>
          </a:xfrm>
          <a:prstGeom prst="rect">
            <a:avLst/>
          </a:prstGeom>
          <a:solidFill>
            <a:srgbClr val="5E8C2F"/>
          </a:solidFill>
          <a:ln/>
        </p:spPr>
      </p:sp>
      <p:sp>
        <p:nvSpPr>
          <p:cNvPr id="32" name="Text 29"/>
          <p:cNvSpPr/>
          <p:nvPr/>
        </p:nvSpPr>
        <p:spPr>
          <a:xfrm>
            <a:off x="841248" y="4206240"/>
            <a:ext cx="3051962" cy="17373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141 txs, signed at opening</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the move rides in the witness, so every txid is known in advance</a:t>
            </a:r>
            <a:endParaRPr lang="en-US" sz="2200" dirty="0"/>
          </a:p>
        </p:txBody>
      </p:sp>
      <p:sp>
        <p:nvSpPr>
          <p:cNvPr id="33" name="Shape 30"/>
          <p:cNvSpPr/>
          <p:nvPr/>
        </p:nvSpPr>
        <p:spPr>
          <a:xfrm>
            <a:off x="4368698" y="3977640"/>
            <a:ext cx="3454298" cy="2103120"/>
          </a:xfrm>
          <a:prstGeom prst="rect">
            <a:avLst/>
          </a:prstGeom>
          <a:solidFill>
            <a:srgbClr val="FFFFFF"/>
          </a:solidFill>
          <a:ln w="12700">
            <a:solidFill>
              <a:srgbClr val="CFC9B8"/>
            </a:solidFill>
            <a:prstDash val="solid"/>
          </a:ln>
        </p:spPr>
      </p:sp>
      <p:sp>
        <p:nvSpPr>
          <p:cNvPr id="34" name="Shape 31"/>
          <p:cNvSpPr/>
          <p:nvPr/>
        </p:nvSpPr>
        <p:spPr>
          <a:xfrm>
            <a:off x="4368698" y="3977640"/>
            <a:ext cx="3454298" cy="73152"/>
          </a:xfrm>
          <a:prstGeom prst="rect">
            <a:avLst/>
          </a:prstGeom>
          <a:solidFill>
            <a:srgbClr val="B4462F"/>
          </a:solidFill>
          <a:ln/>
        </p:spPr>
      </p:sp>
      <p:sp>
        <p:nvSpPr>
          <p:cNvPr id="35" name="Text 32"/>
          <p:cNvSpPr/>
          <p:nvPr/>
        </p:nvSpPr>
        <p:spPr>
          <a:xfrm>
            <a:off x="4569866" y="4206240"/>
            <a:ext cx="3051962" cy="17373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post or timeout</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each output: the next move, or after w blocks, the other side wins</a:t>
            </a:r>
            <a:endParaRPr lang="en-US" sz="2200" dirty="0"/>
          </a:p>
        </p:txBody>
      </p:sp>
      <p:sp>
        <p:nvSpPr>
          <p:cNvPr id="36" name="Shape 33"/>
          <p:cNvSpPr/>
          <p:nvPr/>
        </p:nvSpPr>
        <p:spPr>
          <a:xfrm>
            <a:off x="8097317" y="3977640"/>
            <a:ext cx="3454298" cy="2103120"/>
          </a:xfrm>
          <a:prstGeom prst="rect">
            <a:avLst/>
          </a:prstGeom>
          <a:solidFill>
            <a:srgbClr val="FFFFFF"/>
          </a:solidFill>
          <a:ln w="12700">
            <a:solidFill>
              <a:srgbClr val="CFC9B8"/>
            </a:solidFill>
            <a:prstDash val="solid"/>
          </a:ln>
        </p:spPr>
      </p:sp>
      <p:sp>
        <p:nvSpPr>
          <p:cNvPr id="37" name="Shape 34"/>
          <p:cNvSpPr/>
          <p:nvPr/>
        </p:nvSpPr>
        <p:spPr>
          <a:xfrm>
            <a:off x="8097317" y="3977640"/>
            <a:ext cx="3454298" cy="73152"/>
          </a:xfrm>
          <a:prstGeom prst="rect">
            <a:avLst/>
          </a:prstGeom>
          <a:solidFill>
            <a:srgbClr val="D4862A"/>
          </a:solidFill>
          <a:ln/>
        </p:spPr>
      </p:sp>
      <p:sp>
        <p:nvSpPr>
          <p:cNvPr id="38" name="Text 35"/>
          <p:cNvSpPr/>
          <p:nvPr/>
        </p:nvSpPr>
        <p:spPr>
          <a:xfrm>
            <a:off x="8298485" y="4206240"/>
            <a:ext cx="3051962" cy="17373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Days, at worst</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21 moves; a hostile hub can stretch it to ~430 blocks. Usually never played at all.</a:t>
            </a:r>
            <a:endParaRPr lang="en-US" sz="22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6F5596"/>
          </a:solidFill>
          <a:ln/>
        </p:spPr>
      </p:sp>
      <p:sp>
        <p:nvSpPr>
          <p:cNvPr id="3" name="Text 1"/>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6F5596"/>
                </a:solidFill>
                <a:latin typeface="Arial" pitchFamily="34" charset="0"/>
                <a:ea typeface="Arial" pitchFamily="34" charset="-122"/>
                <a:cs typeface="Arial" pitchFamily="34" charset="-120"/>
              </a:rPr>
              <a:t>DEEP DIVE · optional block</a:t>
            </a:r>
            <a:endParaRPr lang="en-US" sz="1100" dirty="0"/>
          </a:p>
        </p:txBody>
      </p:sp>
      <p:sp>
        <p:nvSpPr>
          <p:cNvPr id="5" name="Shape 2"/>
          <p:cNvSpPr/>
          <p:nvPr/>
        </p:nvSpPr>
        <p:spPr>
          <a:xfrm>
            <a:off x="640080" y="2240280"/>
            <a:ext cx="109728" cy="2011680"/>
          </a:xfrm>
          <a:prstGeom prst="rect">
            <a:avLst/>
          </a:prstGeom>
          <a:solidFill>
            <a:srgbClr val="6F5596"/>
          </a:solidFill>
          <a:ln/>
        </p:spPr>
      </p:sp>
      <p:sp>
        <p:nvSpPr>
          <p:cNvPr id="6" name="Text 3"/>
          <p:cNvSpPr/>
          <p:nvPr/>
        </p:nvSpPr>
        <p:spPr>
          <a:xfrm>
            <a:off x="1005840" y="2194560"/>
            <a:ext cx="10362895" cy="548640"/>
          </a:xfrm>
          <a:prstGeom prst="rect">
            <a:avLst/>
          </a:prstGeom>
          <a:noFill/>
          <a:ln/>
        </p:spPr>
        <p:txBody>
          <a:bodyPr wrap="square" lIns="0" tIns="0" rIns="0" bIns="0" rtlCol="0" anchor="ctr"/>
          <a:lstStyle/>
          <a:p>
            <a:pPr indent="0" marL="0">
              <a:buNone/>
            </a:pPr>
            <a:r>
              <a:rPr lang="en-US" sz="2000" b="1" spc="400" kern="0" dirty="0">
                <a:solidFill>
                  <a:srgbClr val="6F5596"/>
                </a:solidFill>
                <a:latin typeface="Arial" pitchFamily="34" charset="0"/>
                <a:ea typeface="Arial" pitchFamily="34" charset="-122"/>
                <a:cs typeface="Arial" pitchFamily="34" charset="-120"/>
              </a:rPr>
              <a:t>DEEP DIVE</a:t>
            </a:r>
            <a:endParaRPr lang="en-US" sz="2000" dirty="0"/>
          </a:p>
        </p:txBody>
      </p:sp>
      <p:sp>
        <p:nvSpPr>
          <p:cNvPr id="7" name="Text 4"/>
          <p:cNvSpPr/>
          <p:nvPr/>
        </p:nvSpPr>
        <p:spPr>
          <a:xfrm>
            <a:off x="1005840" y="2743200"/>
            <a:ext cx="103628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Script mechanics</a:t>
            </a:r>
            <a:endParaRPr lang="en-US" sz="4400" dirty="0"/>
          </a:p>
        </p:txBody>
      </p:sp>
      <p:sp>
        <p:nvSpPr>
          <p:cNvPr id="8" name="Text 5"/>
          <p:cNvSpPr/>
          <p:nvPr/>
        </p:nvSpPr>
        <p:spPr>
          <a:xfrm>
            <a:off x="1005840" y="3657600"/>
            <a:ext cx="10362895" cy="640080"/>
          </a:xfrm>
          <a:prstGeom prst="rect">
            <a:avLst/>
          </a:prstGeom>
          <a:noFill/>
          <a:ln/>
        </p:spPr>
        <p:txBody>
          <a:bodyPr wrap="square" lIns="0" tIns="0" rIns="0" bIns="0" rtlCol="0" anchor="t"/>
          <a:lstStyle/>
          <a:p>
            <a:pPr indent="0" marL="0">
              <a:buNone/>
            </a:pPr>
            <a:r>
              <a:rPr lang="en-US" sz="2400" dirty="0">
                <a:solidFill>
                  <a:srgbClr val="5F6862"/>
                </a:solidFill>
                <a:latin typeface="Arial" pitchFamily="34" charset="0"/>
                <a:ea typeface="Arial" pitchFamily="34" charset="-122"/>
                <a:cs typeface="Arial" pitchFamily="34" charset="-120"/>
              </a:rPr>
              <a:t>one-time signatures · bit outputs</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6F5596"/>
          </a:solidFill>
          <a:ln/>
        </p:spPr>
      </p:sp>
      <p:sp>
        <p:nvSpPr>
          <p:cNvPr id="3" name="Text 1"/>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6F5596"/>
                </a:solidFill>
                <a:latin typeface="Arial" pitchFamily="34" charset="0"/>
                <a:ea typeface="Arial" pitchFamily="34" charset="-122"/>
                <a:cs typeface="Arial" pitchFamily="34" charset="-120"/>
              </a:rPr>
              <a:t>DEEP DIVE · Script</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Values Script can read: Winternitz one-time signatures</a:t>
            </a:r>
            <a:endParaRPr lang="en-US" sz="28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Shape 4"/>
          <p:cNvSpPr/>
          <p:nvPr/>
        </p:nvSpPr>
        <p:spPr>
          <a:xfrm>
            <a:off x="640080" y="1737360"/>
            <a:ext cx="3454298" cy="3566160"/>
          </a:xfrm>
          <a:prstGeom prst="rect">
            <a:avLst/>
          </a:prstGeom>
          <a:solidFill>
            <a:srgbClr val="FFFFFF"/>
          </a:solidFill>
          <a:ln w="12700">
            <a:solidFill>
              <a:srgbClr val="CFC9B8"/>
            </a:solidFill>
            <a:prstDash val="solid"/>
          </a:ln>
        </p:spPr>
      </p:sp>
      <p:sp>
        <p:nvSpPr>
          <p:cNvPr id="8" name="Shape 5"/>
          <p:cNvSpPr/>
          <p:nvPr/>
        </p:nvSpPr>
        <p:spPr>
          <a:xfrm>
            <a:off x="640080" y="1737360"/>
            <a:ext cx="3454298" cy="73152"/>
          </a:xfrm>
          <a:prstGeom prst="rect">
            <a:avLst/>
          </a:prstGeom>
          <a:solidFill>
            <a:srgbClr val="3B6C91"/>
          </a:solidFill>
          <a:ln/>
        </p:spPr>
      </p:sp>
      <p:pic>
        <p:nvPicPr>
          <p:cNvPr id="9" name="Image 0" descr="/Users/waxwing/korea-pres/talk2/assets/icons/hash-3B6C91.png">    </p:cNvPr>
          <p:cNvPicPr>
            <a:picLocks noChangeAspect="1"/>
          </p:cNvPicPr>
          <p:nvPr/>
        </p:nvPicPr>
        <p:blipFill>
          <a:blip r:embed="rId1"/>
          <a:stretch>
            <a:fillRect/>
          </a:stretch>
        </p:blipFill>
        <p:spPr>
          <a:xfrm>
            <a:off x="841248" y="2011680"/>
            <a:ext cx="548640" cy="548640"/>
          </a:xfrm>
          <a:prstGeom prst="rect">
            <a:avLst/>
          </a:prstGeom>
        </p:spPr>
      </p:pic>
      <p:sp>
        <p:nvSpPr>
          <p:cNvPr id="10" name="Text 6"/>
          <p:cNvSpPr/>
          <p:nvPr/>
        </p:nvSpPr>
        <p:spPr>
          <a:xfrm>
            <a:off x="841248" y="2697480"/>
            <a:ext cx="3051962" cy="2468880"/>
          </a:xfrm>
          <a:prstGeom prst="rect">
            <a:avLst/>
          </a:prstGeom>
          <a:noFill/>
          <a:ln/>
        </p:spPr>
        <p:txBody>
          <a:bodyPr wrap="square" lIns="0" tIns="0" rIns="0" bIns="0" rtlCol="0" anchor="t"/>
          <a:lstStyle/>
          <a:p>
            <a:pPr algn="l" indent="0" marL="0">
              <a:spcAft>
                <a:spcPts val="800"/>
              </a:spcAft>
              <a:buNone/>
            </a:pPr>
            <a:r>
              <a:rPr lang="en-US" sz="2400" b="1" dirty="0">
                <a:solidFill>
                  <a:srgbClr val="1E2622"/>
                </a:solidFill>
                <a:latin typeface="Georgia" pitchFamily="34" charset="0"/>
                <a:ea typeface="Georgia" pitchFamily="34" charset="-122"/>
                <a:cs typeface="Georgia" pitchFamily="34" charset="-120"/>
              </a:rPr>
              <a:t>Verify by hashing</a:t>
            </a:r>
            <a:endParaRPr lang="en-US" sz="2400" dirty="0"/>
          </a:p>
          <a:p>
            <a:pPr algn="l" indent="0" marL="0">
              <a:buNone/>
            </a:pPr>
            <a:r>
              <a:rPr lang="en-US" sz="2100" dirty="0">
                <a:solidFill>
                  <a:srgbClr val="5F6862"/>
                </a:solidFill>
                <a:latin typeface="Arial" pitchFamily="34" charset="0"/>
                <a:ea typeface="Arial" pitchFamily="34" charset="-122"/>
                <a:cs typeface="Arial" pitchFamily="34" charset="-120"/>
              </a:rPr>
              <a:t>Script can't check a signature on a chosen message, but it can hash a WOTS chain and leave the signed digits on the stack.</a:t>
            </a:r>
            <a:endParaRPr lang="en-US" sz="2400" dirty="0"/>
          </a:p>
        </p:txBody>
      </p:sp>
      <p:sp>
        <p:nvSpPr>
          <p:cNvPr id="11" name="Shape 7"/>
          <p:cNvSpPr/>
          <p:nvPr/>
        </p:nvSpPr>
        <p:spPr>
          <a:xfrm>
            <a:off x="4368698" y="1737360"/>
            <a:ext cx="3454298" cy="3566160"/>
          </a:xfrm>
          <a:prstGeom prst="rect">
            <a:avLst/>
          </a:prstGeom>
          <a:solidFill>
            <a:srgbClr val="FFFFFF"/>
          </a:solidFill>
          <a:ln w="12700">
            <a:solidFill>
              <a:srgbClr val="CFC9B8"/>
            </a:solidFill>
            <a:prstDash val="solid"/>
          </a:ln>
        </p:spPr>
      </p:sp>
      <p:sp>
        <p:nvSpPr>
          <p:cNvPr id="12" name="Shape 8"/>
          <p:cNvSpPr/>
          <p:nvPr/>
        </p:nvSpPr>
        <p:spPr>
          <a:xfrm>
            <a:off x="4368698" y="1737360"/>
            <a:ext cx="3454298" cy="73152"/>
          </a:xfrm>
          <a:prstGeom prst="rect">
            <a:avLst/>
          </a:prstGeom>
          <a:solidFill>
            <a:srgbClr val="5E8C2F"/>
          </a:solidFill>
          <a:ln/>
        </p:spPr>
      </p:sp>
      <p:pic>
        <p:nvPicPr>
          <p:cNvPr id="13" name="Image 1" descr="/Users/waxwing/korea-pres/talk2/assets/icons/key-round-5E8C2F.png">    </p:cNvPr>
          <p:cNvPicPr>
            <a:picLocks noChangeAspect="1"/>
          </p:cNvPicPr>
          <p:nvPr/>
        </p:nvPicPr>
        <p:blipFill>
          <a:blip r:embed="rId2"/>
          <a:stretch>
            <a:fillRect/>
          </a:stretch>
        </p:blipFill>
        <p:spPr>
          <a:xfrm>
            <a:off x="4569866" y="2011680"/>
            <a:ext cx="548640" cy="548640"/>
          </a:xfrm>
          <a:prstGeom prst="rect">
            <a:avLst/>
          </a:prstGeom>
        </p:spPr>
      </p:pic>
      <p:sp>
        <p:nvSpPr>
          <p:cNvPr id="14" name="Text 9"/>
          <p:cNvSpPr/>
          <p:nvPr/>
        </p:nvSpPr>
        <p:spPr>
          <a:xfrm>
            <a:off x="4569866" y="2697480"/>
            <a:ext cx="3051962" cy="2468880"/>
          </a:xfrm>
          <a:prstGeom prst="rect">
            <a:avLst/>
          </a:prstGeom>
          <a:noFill/>
          <a:ln/>
        </p:spPr>
        <p:txBody>
          <a:bodyPr wrap="square" lIns="0" tIns="0" rIns="0" bIns="0" rtlCol="0" anchor="t"/>
          <a:lstStyle/>
          <a:p>
            <a:pPr algn="l" indent="0" marL="0">
              <a:spcAft>
                <a:spcPts val="800"/>
              </a:spcAft>
              <a:buNone/>
            </a:pPr>
            <a:r>
              <a:rPr lang="en-US" sz="2400" b="1" dirty="0">
                <a:solidFill>
                  <a:srgbClr val="1E2622"/>
                </a:solidFill>
                <a:latin typeface="Georgia" pitchFamily="34" charset="0"/>
                <a:ea typeface="Georgia" pitchFamily="34" charset="-122"/>
                <a:cs typeface="Georgia" pitchFamily="34" charset="-120"/>
              </a:rPr>
              <a:t>One key per field</a:t>
            </a:r>
            <a:endParaRPr lang="en-US" sz="2400" dirty="0"/>
          </a:p>
          <a:p>
            <a:pPr algn="l" indent="0" marL="0">
              <a:buNone/>
            </a:pPr>
            <a:r>
              <a:rPr lang="en-US" sz="2100" dirty="0">
                <a:solidFill>
                  <a:srgbClr val="5F6862"/>
                </a:solidFill>
                <a:latin typeface="Arial" pitchFamily="34" charset="0"/>
                <a:ea typeface="Arial" pitchFamily="34" charset="-122"/>
                <a:cs typeface="Arial" pitchFamily="34" charset="-120"/>
              </a:rPr>
              <a:t>Keys exchanged at opening. A signed byte costs 4 stack items of 1,000: rules re-reveal only what they read.</a:t>
            </a:r>
            <a:endParaRPr lang="en-US" sz="2400" dirty="0"/>
          </a:p>
        </p:txBody>
      </p:sp>
      <p:sp>
        <p:nvSpPr>
          <p:cNvPr id="15" name="Shape 10"/>
          <p:cNvSpPr/>
          <p:nvPr/>
        </p:nvSpPr>
        <p:spPr>
          <a:xfrm>
            <a:off x="8097317" y="1737360"/>
            <a:ext cx="3454298" cy="3566160"/>
          </a:xfrm>
          <a:prstGeom prst="rect">
            <a:avLst/>
          </a:prstGeom>
          <a:solidFill>
            <a:srgbClr val="FFFFFF"/>
          </a:solidFill>
          <a:ln w="12700">
            <a:solidFill>
              <a:srgbClr val="CFC9B8"/>
            </a:solidFill>
            <a:prstDash val="solid"/>
          </a:ln>
        </p:spPr>
      </p:sp>
      <p:sp>
        <p:nvSpPr>
          <p:cNvPr id="16" name="Shape 11"/>
          <p:cNvSpPr/>
          <p:nvPr/>
        </p:nvSpPr>
        <p:spPr>
          <a:xfrm>
            <a:off x="8097317" y="1737360"/>
            <a:ext cx="3454298" cy="73152"/>
          </a:xfrm>
          <a:prstGeom prst="rect">
            <a:avLst/>
          </a:prstGeom>
          <a:solidFill>
            <a:srgbClr val="B4462F"/>
          </a:solidFill>
          <a:ln/>
        </p:spPr>
      </p:sp>
      <p:pic>
        <p:nvPicPr>
          <p:cNvPr id="17" name="Image 2" descr="/Users/waxwing/korea-pres/talk2/assets/icons/triangle-alert-B4462F.png">    </p:cNvPr>
          <p:cNvPicPr>
            <a:picLocks noChangeAspect="1"/>
          </p:cNvPicPr>
          <p:nvPr/>
        </p:nvPicPr>
        <p:blipFill>
          <a:blip r:embed="rId3"/>
          <a:stretch>
            <a:fillRect/>
          </a:stretch>
        </p:blipFill>
        <p:spPr>
          <a:xfrm>
            <a:off x="8298485" y="2011680"/>
            <a:ext cx="548640" cy="548640"/>
          </a:xfrm>
          <a:prstGeom prst="rect">
            <a:avLst/>
          </a:prstGeom>
        </p:spPr>
      </p:pic>
      <p:sp>
        <p:nvSpPr>
          <p:cNvPr id="18" name="Text 12"/>
          <p:cNvSpPr/>
          <p:nvPr/>
        </p:nvSpPr>
        <p:spPr>
          <a:xfrm>
            <a:off x="8298485" y="2697480"/>
            <a:ext cx="3051962" cy="2468880"/>
          </a:xfrm>
          <a:prstGeom prst="rect">
            <a:avLst/>
          </a:prstGeom>
          <a:noFill/>
          <a:ln/>
        </p:spPr>
        <p:txBody>
          <a:bodyPr wrap="square" lIns="0" tIns="0" rIns="0" bIns="0" rtlCol="0" anchor="t"/>
          <a:lstStyle/>
          <a:p>
            <a:pPr algn="l" indent="0" marL="0">
              <a:spcAft>
                <a:spcPts val="800"/>
              </a:spcAft>
              <a:buNone/>
            </a:pPr>
            <a:r>
              <a:rPr lang="en-US" sz="2400" b="1" dirty="0">
                <a:solidFill>
                  <a:srgbClr val="1E2622"/>
                </a:solidFill>
                <a:latin typeface="Georgia" pitchFamily="34" charset="0"/>
                <a:ea typeface="Georgia" pitchFamily="34" charset="-122"/>
                <a:cs typeface="Georgia" pitchFamily="34" charset="-120"/>
              </a:rPr>
              <a:t>Equivocation = loss</a:t>
            </a:r>
            <a:endParaRPr lang="en-US" sz="2400" dirty="0"/>
          </a:p>
          <a:p>
            <a:pPr algn="l" indent="0" marL="0">
              <a:buNone/>
            </a:pPr>
            <a:r>
              <a:rPr lang="en-US" sz="2100" dirty="0">
                <a:solidFill>
                  <a:srgbClr val="5F6862"/>
                </a:solidFill>
                <a:latin typeface="Arial" pitchFamily="34" charset="0"/>
                <a:ea typeface="Arial" pitchFamily="34" charset="-122"/>
                <a:cs typeface="Arial" pitchFamily="34" charset="-120"/>
              </a:rPr>
              <a:t>Two values under one key is provable in a leaf, and takes the signer's stake.</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6F5596"/>
          </a:solidFill>
          <a:ln/>
        </p:spPr>
      </p:sp>
      <p:sp>
        <p:nvSpPr>
          <p:cNvPr id="3" name="Text 1"/>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6F5596"/>
                </a:solidFill>
                <a:latin typeface="Arial" pitchFamily="34" charset="0"/>
                <a:ea typeface="Arial" pitchFamily="34" charset="-122"/>
                <a:cs typeface="Arial" pitchFamily="34" charset="-120"/>
              </a:rPr>
              <a:t>DEEP DIVE · Script</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Paying any b from a pre-signed payout: bit outputs</a:t>
            </a:r>
            <a:endParaRPr lang="en-US" sz="28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Shape 4"/>
          <p:cNvSpPr/>
          <p:nvPr/>
        </p:nvSpPr>
        <p:spPr>
          <a:xfrm>
            <a:off x="8092440" y="2011680"/>
            <a:ext cx="1234440" cy="822960"/>
          </a:xfrm>
          <a:prstGeom prst="roundRect">
            <a:avLst>
              <a:gd name="adj" fmla="val 8889"/>
            </a:avLst>
          </a:prstGeom>
          <a:solidFill>
            <a:srgbClr val="5E8C2F"/>
          </a:solidFill>
          <a:ln w="15875">
            <a:solidFill>
              <a:srgbClr val="1E2622"/>
            </a:solidFill>
            <a:prstDash val="solid"/>
          </a:ln>
        </p:spPr>
      </p:sp>
      <p:sp>
        <p:nvSpPr>
          <p:cNvPr id="8" name="Text 5"/>
          <p:cNvSpPr/>
          <p:nvPr/>
        </p:nvSpPr>
        <p:spPr>
          <a:xfrm>
            <a:off x="8092440" y="2011680"/>
            <a:ext cx="1234440" cy="822960"/>
          </a:xfrm>
          <a:prstGeom prst="rect">
            <a:avLst/>
          </a:prstGeom>
          <a:noFill/>
          <a:ln/>
        </p:spPr>
        <p:txBody>
          <a:bodyPr wrap="square" lIns="76200" tIns="76200" rIns="76200" bIns="76200" rtlCol="0" anchor="ctr"/>
          <a:lstStyle/>
          <a:p>
            <a:pPr algn="ctr" indent="0" marL="0">
              <a:buNone/>
            </a:pPr>
            <a:r>
              <a:rPr lang="en-US" sz="2200" b="1" dirty="0">
                <a:solidFill>
                  <a:srgbClr val="F5F2E9"/>
                </a:solidFill>
                <a:latin typeface="Arial" pitchFamily="34" charset="0"/>
                <a:ea typeface="Arial" pitchFamily="34" charset="-122"/>
                <a:cs typeface="Arial" pitchFamily="34" charset="-120"/>
              </a:rPr>
              <a:t>1·u</a:t>
            </a:r>
            <a:endParaRPr lang="en-US" sz="2200" dirty="0"/>
          </a:p>
        </p:txBody>
      </p:sp>
      <p:sp>
        <p:nvSpPr>
          <p:cNvPr id="9" name="Text 6"/>
          <p:cNvSpPr/>
          <p:nvPr/>
        </p:nvSpPr>
        <p:spPr>
          <a:xfrm>
            <a:off x="8092440" y="2880360"/>
            <a:ext cx="1234440" cy="365760"/>
          </a:xfrm>
          <a:prstGeom prst="rect">
            <a:avLst/>
          </a:prstGeom>
          <a:noFill/>
          <a:ln/>
        </p:spPr>
        <p:txBody>
          <a:bodyPr wrap="square" lIns="0" tIns="0" rIns="0" bIns="0" rtlCol="0" anchor="ctr"/>
          <a:lstStyle/>
          <a:p>
            <a:pPr algn="ctr" indent="0" marL="0">
              <a:buNone/>
            </a:pPr>
            <a:r>
              <a:rPr lang="en-US" sz="1700" b="1" dirty="0">
                <a:solidFill>
                  <a:srgbClr val="5E8C2F"/>
                </a:solidFill>
                <a:latin typeface="Arial" pitchFamily="34" charset="0"/>
                <a:ea typeface="Arial" pitchFamily="34" charset="-122"/>
                <a:cs typeface="Arial" pitchFamily="34" charset="-120"/>
              </a:rPr>
              <a:t>Alice</a:t>
            </a:r>
            <a:endParaRPr lang="en-US" sz="1700" dirty="0"/>
          </a:p>
        </p:txBody>
      </p:sp>
      <p:sp>
        <p:nvSpPr>
          <p:cNvPr id="10" name="Text 7"/>
          <p:cNvSpPr/>
          <p:nvPr/>
        </p:nvSpPr>
        <p:spPr>
          <a:xfrm>
            <a:off x="8092440" y="1627632"/>
            <a:ext cx="123444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bit 0</a:t>
            </a:r>
            <a:endParaRPr lang="en-US" sz="1400" dirty="0"/>
          </a:p>
        </p:txBody>
      </p:sp>
      <p:sp>
        <p:nvSpPr>
          <p:cNvPr id="11" name="Shape 8"/>
          <p:cNvSpPr/>
          <p:nvPr/>
        </p:nvSpPr>
        <p:spPr>
          <a:xfrm>
            <a:off x="6656832" y="2011680"/>
            <a:ext cx="1234440" cy="822960"/>
          </a:xfrm>
          <a:prstGeom prst="roundRect">
            <a:avLst>
              <a:gd name="adj" fmla="val 8889"/>
            </a:avLst>
          </a:prstGeom>
          <a:solidFill>
            <a:srgbClr val="FFFFFF"/>
          </a:solidFill>
          <a:ln w="15875">
            <a:solidFill>
              <a:srgbClr val="1E2622"/>
            </a:solidFill>
            <a:prstDash val="solid"/>
          </a:ln>
        </p:spPr>
      </p:sp>
      <p:sp>
        <p:nvSpPr>
          <p:cNvPr id="12" name="Text 9"/>
          <p:cNvSpPr/>
          <p:nvPr/>
        </p:nvSpPr>
        <p:spPr>
          <a:xfrm>
            <a:off x="6656832" y="2011680"/>
            <a:ext cx="1234440" cy="822960"/>
          </a:xfrm>
          <a:prstGeom prst="rect">
            <a:avLst/>
          </a:prstGeom>
          <a:noFill/>
          <a:ln/>
        </p:spPr>
        <p:txBody>
          <a:bodyPr wrap="square" lIns="76200" tIns="76200" rIns="76200" bIns="7620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2·u</a:t>
            </a:r>
            <a:endParaRPr lang="en-US" sz="2200" dirty="0"/>
          </a:p>
        </p:txBody>
      </p:sp>
      <p:sp>
        <p:nvSpPr>
          <p:cNvPr id="13" name="Text 10"/>
          <p:cNvSpPr/>
          <p:nvPr/>
        </p:nvSpPr>
        <p:spPr>
          <a:xfrm>
            <a:off x="6656832" y="2880360"/>
            <a:ext cx="1234440" cy="365760"/>
          </a:xfrm>
          <a:prstGeom prst="rect">
            <a:avLst/>
          </a:prstGeom>
          <a:noFill/>
          <a:ln/>
        </p:spPr>
        <p:txBody>
          <a:bodyPr wrap="square" lIns="0" tIns="0" rIns="0" bIns="0" rtlCol="0" anchor="ctr"/>
          <a:lstStyle/>
          <a:p>
            <a:pPr algn="ctr" indent="0" marL="0">
              <a:buNone/>
            </a:pPr>
            <a:r>
              <a:rPr lang="en-US" sz="1700" b="1" dirty="0">
                <a:solidFill>
                  <a:srgbClr val="5F6862"/>
                </a:solidFill>
                <a:latin typeface="Arial" pitchFamily="34" charset="0"/>
                <a:ea typeface="Arial" pitchFamily="34" charset="-122"/>
                <a:cs typeface="Arial" pitchFamily="34" charset="-120"/>
              </a:rPr>
              <a:t>hub</a:t>
            </a:r>
            <a:endParaRPr lang="en-US" sz="1700" dirty="0"/>
          </a:p>
        </p:txBody>
      </p:sp>
      <p:sp>
        <p:nvSpPr>
          <p:cNvPr id="14" name="Text 11"/>
          <p:cNvSpPr/>
          <p:nvPr/>
        </p:nvSpPr>
        <p:spPr>
          <a:xfrm>
            <a:off x="6656832" y="1627632"/>
            <a:ext cx="123444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bit 1</a:t>
            </a:r>
            <a:endParaRPr lang="en-US" sz="1400" dirty="0"/>
          </a:p>
        </p:txBody>
      </p:sp>
      <p:sp>
        <p:nvSpPr>
          <p:cNvPr id="15" name="Shape 12"/>
          <p:cNvSpPr/>
          <p:nvPr/>
        </p:nvSpPr>
        <p:spPr>
          <a:xfrm>
            <a:off x="5221224" y="2011680"/>
            <a:ext cx="1234440" cy="822960"/>
          </a:xfrm>
          <a:prstGeom prst="roundRect">
            <a:avLst>
              <a:gd name="adj" fmla="val 8889"/>
            </a:avLst>
          </a:prstGeom>
          <a:solidFill>
            <a:srgbClr val="FFFFFF"/>
          </a:solidFill>
          <a:ln w="15875">
            <a:solidFill>
              <a:srgbClr val="1E2622"/>
            </a:solidFill>
            <a:prstDash val="solid"/>
          </a:ln>
        </p:spPr>
      </p:sp>
      <p:sp>
        <p:nvSpPr>
          <p:cNvPr id="16" name="Text 13"/>
          <p:cNvSpPr/>
          <p:nvPr/>
        </p:nvSpPr>
        <p:spPr>
          <a:xfrm>
            <a:off x="5221224" y="2011680"/>
            <a:ext cx="1234440" cy="822960"/>
          </a:xfrm>
          <a:prstGeom prst="rect">
            <a:avLst/>
          </a:prstGeom>
          <a:noFill/>
          <a:ln/>
        </p:spPr>
        <p:txBody>
          <a:bodyPr wrap="square" lIns="76200" tIns="76200" rIns="76200" bIns="7620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4·u</a:t>
            </a:r>
            <a:endParaRPr lang="en-US" sz="2200" dirty="0"/>
          </a:p>
        </p:txBody>
      </p:sp>
      <p:sp>
        <p:nvSpPr>
          <p:cNvPr id="17" name="Text 14"/>
          <p:cNvSpPr/>
          <p:nvPr/>
        </p:nvSpPr>
        <p:spPr>
          <a:xfrm>
            <a:off x="5221224" y="2880360"/>
            <a:ext cx="1234440" cy="365760"/>
          </a:xfrm>
          <a:prstGeom prst="rect">
            <a:avLst/>
          </a:prstGeom>
          <a:noFill/>
          <a:ln/>
        </p:spPr>
        <p:txBody>
          <a:bodyPr wrap="square" lIns="0" tIns="0" rIns="0" bIns="0" rtlCol="0" anchor="ctr"/>
          <a:lstStyle/>
          <a:p>
            <a:pPr algn="ctr" indent="0" marL="0">
              <a:buNone/>
            </a:pPr>
            <a:r>
              <a:rPr lang="en-US" sz="1700" b="1" dirty="0">
                <a:solidFill>
                  <a:srgbClr val="5F6862"/>
                </a:solidFill>
                <a:latin typeface="Arial" pitchFamily="34" charset="0"/>
                <a:ea typeface="Arial" pitchFamily="34" charset="-122"/>
                <a:cs typeface="Arial" pitchFamily="34" charset="-120"/>
              </a:rPr>
              <a:t>hub</a:t>
            </a:r>
            <a:endParaRPr lang="en-US" sz="1700" dirty="0"/>
          </a:p>
        </p:txBody>
      </p:sp>
      <p:sp>
        <p:nvSpPr>
          <p:cNvPr id="18" name="Text 15"/>
          <p:cNvSpPr/>
          <p:nvPr/>
        </p:nvSpPr>
        <p:spPr>
          <a:xfrm>
            <a:off x="5221224" y="1627632"/>
            <a:ext cx="123444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bit 2</a:t>
            </a:r>
            <a:endParaRPr lang="en-US" sz="1400" dirty="0"/>
          </a:p>
        </p:txBody>
      </p:sp>
      <p:sp>
        <p:nvSpPr>
          <p:cNvPr id="19" name="Shape 16"/>
          <p:cNvSpPr/>
          <p:nvPr/>
        </p:nvSpPr>
        <p:spPr>
          <a:xfrm>
            <a:off x="3785616" y="2011680"/>
            <a:ext cx="1234440" cy="822960"/>
          </a:xfrm>
          <a:prstGeom prst="roundRect">
            <a:avLst>
              <a:gd name="adj" fmla="val 8889"/>
            </a:avLst>
          </a:prstGeom>
          <a:solidFill>
            <a:srgbClr val="5E8C2F"/>
          </a:solidFill>
          <a:ln w="15875">
            <a:solidFill>
              <a:srgbClr val="1E2622"/>
            </a:solidFill>
            <a:prstDash val="solid"/>
          </a:ln>
        </p:spPr>
      </p:sp>
      <p:sp>
        <p:nvSpPr>
          <p:cNvPr id="20" name="Text 17"/>
          <p:cNvSpPr/>
          <p:nvPr/>
        </p:nvSpPr>
        <p:spPr>
          <a:xfrm>
            <a:off x="3785616" y="2011680"/>
            <a:ext cx="1234440" cy="822960"/>
          </a:xfrm>
          <a:prstGeom prst="rect">
            <a:avLst/>
          </a:prstGeom>
          <a:noFill/>
          <a:ln/>
        </p:spPr>
        <p:txBody>
          <a:bodyPr wrap="square" lIns="76200" tIns="76200" rIns="76200" bIns="76200" rtlCol="0" anchor="ctr"/>
          <a:lstStyle/>
          <a:p>
            <a:pPr algn="ctr" indent="0" marL="0">
              <a:buNone/>
            </a:pPr>
            <a:r>
              <a:rPr lang="en-US" sz="2200" b="1" dirty="0">
                <a:solidFill>
                  <a:srgbClr val="F5F2E9"/>
                </a:solidFill>
                <a:latin typeface="Arial" pitchFamily="34" charset="0"/>
                <a:ea typeface="Arial" pitchFamily="34" charset="-122"/>
                <a:cs typeface="Arial" pitchFamily="34" charset="-120"/>
              </a:rPr>
              <a:t>8·u</a:t>
            </a:r>
            <a:endParaRPr lang="en-US" sz="2200" dirty="0"/>
          </a:p>
        </p:txBody>
      </p:sp>
      <p:sp>
        <p:nvSpPr>
          <p:cNvPr id="21" name="Text 18"/>
          <p:cNvSpPr/>
          <p:nvPr/>
        </p:nvSpPr>
        <p:spPr>
          <a:xfrm>
            <a:off x="3785616" y="2880360"/>
            <a:ext cx="1234440" cy="365760"/>
          </a:xfrm>
          <a:prstGeom prst="rect">
            <a:avLst/>
          </a:prstGeom>
          <a:noFill/>
          <a:ln/>
        </p:spPr>
        <p:txBody>
          <a:bodyPr wrap="square" lIns="0" tIns="0" rIns="0" bIns="0" rtlCol="0" anchor="ctr"/>
          <a:lstStyle/>
          <a:p>
            <a:pPr algn="ctr" indent="0" marL="0">
              <a:buNone/>
            </a:pPr>
            <a:r>
              <a:rPr lang="en-US" sz="1700" b="1" dirty="0">
                <a:solidFill>
                  <a:srgbClr val="5E8C2F"/>
                </a:solidFill>
                <a:latin typeface="Arial" pitchFamily="34" charset="0"/>
                <a:ea typeface="Arial" pitchFamily="34" charset="-122"/>
                <a:cs typeface="Arial" pitchFamily="34" charset="-120"/>
              </a:rPr>
              <a:t>Alice</a:t>
            </a:r>
            <a:endParaRPr lang="en-US" sz="1700" dirty="0"/>
          </a:p>
        </p:txBody>
      </p:sp>
      <p:sp>
        <p:nvSpPr>
          <p:cNvPr id="22" name="Text 19"/>
          <p:cNvSpPr/>
          <p:nvPr/>
        </p:nvSpPr>
        <p:spPr>
          <a:xfrm>
            <a:off x="3785616" y="1627632"/>
            <a:ext cx="123444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bit 3</a:t>
            </a:r>
            <a:endParaRPr lang="en-US" sz="1400" dirty="0"/>
          </a:p>
        </p:txBody>
      </p:sp>
      <p:sp>
        <p:nvSpPr>
          <p:cNvPr id="23" name="Shape 20"/>
          <p:cNvSpPr/>
          <p:nvPr/>
        </p:nvSpPr>
        <p:spPr>
          <a:xfrm>
            <a:off x="2350008" y="2011680"/>
            <a:ext cx="1234440" cy="822960"/>
          </a:xfrm>
          <a:prstGeom prst="roundRect">
            <a:avLst>
              <a:gd name="adj" fmla="val 8889"/>
            </a:avLst>
          </a:prstGeom>
          <a:solidFill>
            <a:srgbClr val="FFFFFF"/>
          </a:solidFill>
          <a:ln w="15875">
            <a:solidFill>
              <a:srgbClr val="1E2622"/>
            </a:solidFill>
            <a:prstDash val="solid"/>
          </a:ln>
        </p:spPr>
      </p:sp>
      <p:sp>
        <p:nvSpPr>
          <p:cNvPr id="24" name="Text 21"/>
          <p:cNvSpPr/>
          <p:nvPr/>
        </p:nvSpPr>
        <p:spPr>
          <a:xfrm>
            <a:off x="2350008" y="2011680"/>
            <a:ext cx="1234440" cy="822960"/>
          </a:xfrm>
          <a:prstGeom prst="rect">
            <a:avLst/>
          </a:prstGeom>
          <a:noFill/>
          <a:ln/>
        </p:spPr>
        <p:txBody>
          <a:bodyPr wrap="square" lIns="76200" tIns="76200" rIns="76200" bIns="7620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16·u</a:t>
            </a:r>
            <a:endParaRPr lang="en-US" sz="2200" dirty="0"/>
          </a:p>
        </p:txBody>
      </p:sp>
      <p:sp>
        <p:nvSpPr>
          <p:cNvPr id="25" name="Text 22"/>
          <p:cNvSpPr/>
          <p:nvPr/>
        </p:nvSpPr>
        <p:spPr>
          <a:xfrm>
            <a:off x="2350008" y="2880360"/>
            <a:ext cx="1234440" cy="365760"/>
          </a:xfrm>
          <a:prstGeom prst="rect">
            <a:avLst/>
          </a:prstGeom>
          <a:noFill/>
          <a:ln/>
        </p:spPr>
        <p:txBody>
          <a:bodyPr wrap="square" lIns="0" tIns="0" rIns="0" bIns="0" rtlCol="0" anchor="ctr"/>
          <a:lstStyle/>
          <a:p>
            <a:pPr algn="ctr" indent="0" marL="0">
              <a:buNone/>
            </a:pPr>
            <a:r>
              <a:rPr lang="en-US" sz="1700" b="1" dirty="0">
                <a:solidFill>
                  <a:srgbClr val="5F6862"/>
                </a:solidFill>
                <a:latin typeface="Arial" pitchFamily="34" charset="0"/>
                <a:ea typeface="Arial" pitchFamily="34" charset="-122"/>
                <a:cs typeface="Arial" pitchFamily="34" charset="-120"/>
              </a:rPr>
              <a:t>hub</a:t>
            </a:r>
            <a:endParaRPr lang="en-US" sz="1700" dirty="0"/>
          </a:p>
        </p:txBody>
      </p:sp>
      <p:sp>
        <p:nvSpPr>
          <p:cNvPr id="26" name="Text 23"/>
          <p:cNvSpPr/>
          <p:nvPr/>
        </p:nvSpPr>
        <p:spPr>
          <a:xfrm>
            <a:off x="2350008" y="1627632"/>
            <a:ext cx="123444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bit 4</a:t>
            </a:r>
            <a:endParaRPr lang="en-US" sz="1400" dirty="0"/>
          </a:p>
        </p:txBody>
      </p:sp>
      <p:sp>
        <p:nvSpPr>
          <p:cNvPr id="27" name="Shape 24"/>
          <p:cNvSpPr/>
          <p:nvPr/>
        </p:nvSpPr>
        <p:spPr>
          <a:xfrm>
            <a:off x="914400" y="2011680"/>
            <a:ext cx="1234440" cy="822960"/>
          </a:xfrm>
          <a:prstGeom prst="roundRect">
            <a:avLst>
              <a:gd name="adj" fmla="val 8889"/>
            </a:avLst>
          </a:prstGeom>
          <a:solidFill>
            <a:srgbClr val="FFFFFF"/>
          </a:solidFill>
          <a:ln w="15875">
            <a:solidFill>
              <a:srgbClr val="1E2622"/>
            </a:solidFill>
            <a:prstDash val="solid"/>
          </a:ln>
        </p:spPr>
      </p:sp>
      <p:sp>
        <p:nvSpPr>
          <p:cNvPr id="28" name="Text 25"/>
          <p:cNvSpPr/>
          <p:nvPr/>
        </p:nvSpPr>
        <p:spPr>
          <a:xfrm>
            <a:off x="914400" y="2011680"/>
            <a:ext cx="1234440" cy="822960"/>
          </a:xfrm>
          <a:prstGeom prst="rect">
            <a:avLst/>
          </a:prstGeom>
          <a:noFill/>
          <a:ln/>
        </p:spPr>
        <p:txBody>
          <a:bodyPr wrap="square" lIns="76200" tIns="76200" rIns="76200" bIns="76200" rtlCol="0" anchor="ctr"/>
          <a:lstStyle/>
          <a:p>
            <a:pPr algn="ctr" indent="0" marL="0">
              <a:buNone/>
            </a:pPr>
            <a:r>
              <a:rPr lang="en-US" sz="2200" b="1" dirty="0">
                <a:solidFill>
                  <a:srgbClr val="1E2622"/>
                </a:solidFill>
                <a:latin typeface="Arial" pitchFamily="34" charset="0"/>
                <a:ea typeface="Arial" pitchFamily="34" charset="-122"/>
                <a:cs typeface="Arial" pitchFamily="34" charset="-120"/>
              </a:rPr>
              <a:t>32·u</a:t>
            </a:r>
            <a:endParaRPr lang="en-US" sz="2200" dirty="0"/>
          </a:p>
        </p:txBody>
      </p:sp>
      <p:sp>
        <p:nvSpPr>
          <p:cNvPr id="29" name="Text 26"/>
          <p:cNvSpPr/>
          <p:nvPr/>
        </p:nvSpPr>
        <p:spPr>
          <a:xfrm>
            <a:off x="914400" y="2880360"/>
            <a:ext cx="1234440" cy="365760"/>
          </a:xfrm>
          <a:prstGeom prst="rect">
            <a:avLst/>
          </a:prstGeom>
          <a:noFill/>
          <a:ln/>
        </p:spPr>
        <p:txBody>
          <a:bodyPr wrap="square" lIns="0" tIns="0" rIns="0" bIns="0" rtlCol="0" anchor="ctr"/>
          <a:lstStyle/>
          <a:p>
            <a:pPr algn="ctr" indent="0" marL="0">
              <a:buNone/>
            </a:pPr>
            <a:r>
              <a:rPr lang="en-US" sz="1700" b="1" dirty="0">
                <a:solidFill>
                  <a:srgbClr val="5F6862"/>
                </a:solidFill>
                <a:latin typeface="Arial" pitchFamily="34" charset="0"/>
                <a:ea typeface="Arial" pitchFamily="34" charset="-122"/>
                <a:cs typeface="Arial" pitchFamily="34" charset="-120"/>
              </a:rPr>
              <a:t>hub</a:t>
            </a:r>
            <a:endParaRPr lang="en-US" sz="1700" dirty="0"/>
          </a:p>
        </p:txBody>
      </p:sp>
      <p:sp>
        <p:nvSpPr>
          <p:cNvPr id="30" name="Text 27"/>
          <p:cNvSpPr/>
          <p:nvPr/>
        </p:nvSpPr>
        <p:spPr>
          <a:xfrm>
            <a:off x="914400" y="1627632"/>
            <a:ext cx="1234440" cy="320040"/>
          </a:xfrm>
          <a:prstGeom prst="rect">
            <a:avLst/>
          </a:prstGeom>
          <a:noFill/>
          <a:ln/>
        </p:spPr>
        <p:txBody>
          <a:bodyPr wrap="square" lIns="0" tIns="0" rIns="0" bIns="0" rtlCol="0" anchor="ctr"/>
          <a:lstStyle/>
          <a:p>
            <a:pPr algn="ctr" indent="0" marL="0">
              <a:buNone/>
            </a:pPr>
            <a:r>
              <a:rPr lang="en-US" sz="1400" dirty="0">
                <a:solidFill>
                  <a:srgbClr val="5F6862"/>
                </a:solidFill>
                <a:latin typeface="Arial" pitchFamily="34" charset="0"/>
                <a:ea typeface="Arial" pitchFamily="34" charset="-122"/>
                <a:cs typeface="Arial" pitchFamily="34" charset="-120"/>
              </a:rPr>
              <a:t>bit 5</a:t>
            </a:r>
            <a:endParaRPr lang="en-US" sz="1400" dirty="0"/>
          </a:p>
        </p:txBody>
      </p:sp>
      <p:sp>
        <p:nvSpPr>
          <p:cNvPr id="31" name="Text 28"/>
          <p:cNvSpPr/>
          <p:nvPr/>
        </p:nvSpPr>
        <p:spPr>
          <a:xfrm>
            <a:off x="9619488" y="2011680"/>
            <a:ext cx="2377440" cy="822960"/>
          </a:xfrm>
          <a:prstGeom prst="rect">
            <a:avLst/>
          </a:prstGeom>
          <a:noFill/>
          <a:ln/>
        </p:spPr>
        <p:txBody>
          <a:bodyPr wrap="square" lIns="0" tIns="0" rIns="0" bIns="0" rtlCol="0" anchor="ctr"/>
          <a:lstStyle/>
          <a:p>
            <a:pPr indent="0" marL="0">
              <a:buNone/>
            </a:pPr>
            <a:r>
              <a:rPr lang="en-US" sz="2200" b="1" dirty="0">
                <a:solidFill>
                  <a:srgbClr val="1E2622"/>
                </a:solidFill>
                <a:latin typeface="Georgia" pitchFamily="34" charset="0"/>
                <a:ea typeface="Georgia" pitchFamily="34" charset="-122"/>
                <a:cs typeface="Georgia" pitchFamily="34" charset="-120"/>
              </a:rPr>
              <a:t>b = 9</a:t>
            </a:r>
            <a:endParaRPr lang="en-US" sz="2200" dirty="0"/>
          </a:p>
          <a:p>
            <a:pPr indent="0" marL="0">
              <a:buNone/>
            </a:pPr>
            <a:r>
              <a:rPr lang="en-US" sz="2200" b="1" dirty="0">
                <a:solidFill>
                  <a:srgbClr val="1E2622"/>
                </a:solidFill>
                <a:latin typeface="Georgia" pitchFamily="34" charset="0"/>
                <a:ea typeface="Georgia" pitchFamily="34" charset="-122"/>
                <a:cs typeface="Georgia" pitchFamily="34" charset="-120"/>
              </a:rPr>
              <a:t>1001 in binary</a:t>
            </a:r>
            <a:endParaRPr lang="en-US" sz="22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1188720" y="3749040"/>
          <a:ext cx="9814255" cy="914400"/>
        </p:xfrm>
        <a:graphic>
          <a:graphicData uri="http://schemas.openxmlformats.org/drawingml/2006/table">
            <a:tbl>
              <a:tblPr/>
              <a:tblGrid>
                <a:gridCol w="1645920"/>
                <a:gridCol w="2194560"/>
                <a:gridCol w="5973775"/>
              </a:tblGrid>
              <a:tr h="0">
                <a:tc>
                  <a:txBody>
                    <a:bodyPr/>
                    <a:lstStyle/>
                    <a:p>
                      <a:pPr indent="0" marL="0">
                        <a:buNone/>
                      </a:pPr>
                      <a:r>
                        <a:rPr lang="en-US" sz="1800" b="1" dirty="0">
                          <a:solidFill>
                            <a:srgbClr val="F5F2E9"/>
                          </a:solidFill>
                          <a:latin typeface="Arial" pitchFamily="34" charset="0"/>
                          <a:ea typeface="Arial" pitchFamily="34" charset="-122"/>
                          <a:cs typeface="Arial" pitchFamily="34" charset="-120"/>
                        </a:rPr>
                        <a:t>leaf</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spent by</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condition</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Alice's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Alice, after δ</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her signature on b (word 41) has bit i set</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the hub's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hub</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same signature has bit i clear</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equiv_b</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hub</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two signatures on different values of b</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bl>
          </a:graphicData>
        </a:graphic>
      </p:graphicFrame>
      <p:sp>
        <p:nvSpPr>
          <p:cNvPr id="33" name="Text 29"/>
          <p:cNvSpPr/>
          <p:nvPr/>
        </p:nvSpPr>
        <p:spPr>
          <a:xfrm>
            <a:off x="640080" y="5852160"/>
            <a:ext cx="10911535" cy="365760"/>
          </a:xfrm>
          <a:prstGeom prst="rect">
            <a:avLst/>
          </a:prstGeom>
          <a:noFill/>
          <a:ln/>
        </p:spPr>
        <p:txBody>
          <a:bodyPr wrap="square" lIns="0" tIns="0" rIns="0" bIns="0" rtlCol="0" anchor="ctr"/>
          <a:lstStyle/>
          <a:p>
            <a:pPr algn="ctr" indent="0" marL="0">
              <a:buNone/>
            </a:pPr>
            <a:r>
              <a:rPr lang="en-US" sz="1500" i="1" dirty="0">
                <a:solidFill>
                  <a:srgbClr val="5F6862"/>
                </a:solidFill>
                <a:latin typeface="Arial" pitchFamily="34" charset="0"/>
                <a:ea typeface="Arial" pitchFamily="34" charset="-122"/>
                <a:cs typeface="Arial" pitchFamily="34" charset="-120"/>
              </a:rPr>
              <a:t>as for numeric DLCs · each output has these three leaves</a:t>
            </a:r>
            <a:endParaRPr lang="en-US" sz="15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What a BitVMX dispute costs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Text 2"/>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as mined on Mutinynet, October 2026</a:t>
            </a:r>
            <a:endParaRPr lang="en-US" sz="1600" dirty="0"/>
          </a:p>
        </p:txBody>
      </p:sp>
      <p:sp>
        <p:nvSpPr>
          <p:cNvPr id="6" name="Text 3"/>
          <p:cNvSpPr/>
          <p:nvPr/>
        </p:nvSpPr>
        <p:spPr>
          <a:xfrm>
            <a:off x="640080" y="1783080"/>
            <a:ext cx="3383280" cy="548640"/>
          </a:xfrm>
          <a:prstGeom prst="rect">
            <a:avLst/>
          </a:prstGeom>
          <a:noFill/>
          <a:ln/>
        </p:spPr>
        <p:txBody>
          <a:bodyPr wrap="square" lIns="0" tIns="0" rIns="0" bIns="0" rtlCol="0" anchor="ctr"/>
          <a:lstStyle/>
          <a:p>
            <a:pPr algn="r" indent="0" marL="0">
              <a:buNone/>
            </a:pPr>
            <a:r>
              <a:rPr lang="en-US" sz="1900" dirty="0">
                <a:solidFill>
                  <a:srgbClr val="1E2622"/>
                </a:solidFill>
                <a:latin typeface="Arial" pitchFamily="34" charset="0"/>
                <a:ea typeface="Arial" pitchFamily="34" charset="-122"/>
                <a:cs typeface="Arial" pitchFamily="34" charset="-120"/>
              </a:rPr>
              <a:t>cooperative fold</a:t>
            </a:r>
            <a:endParaRPr lang="en-US" sz="1900" dirty="0"/>
          </a:p>
        </p:txBody>
      </p:sp>
      <p:sp>
        <p:nvSpPr>
          <p:cNvPr id="7" name="Shape 4"/>
          <p:cNvSpPr/>
          <p:nvPr/>
        </p:nvSpPr>
        <p:spPr>
          <a:xfrm>
            <a:off x="4206240" y="1856232"/>
            <a:ext cx="36576" cy="402336"/>
          </a:xfrm>
          <a:prstGeom prst="rect">
            <a:avLst/>
          </a:prstGeom>
          <a:solidFill>
            <a:srgbClr val="5E8C2F"/>
          </a:solidFill>
          <a:ln/>
        </p:spPr>
      </p:sp>
      <p:sp>
        <p:nvSpPr>
          <p:cNvPr id="8" name="Text 5"/>
          <p:cNvSpPr/>
          <p:nvPr/>
        </p:nvSpPr>
        <p:spPr>
          <a:xfrm>
            <a:off x="4379976" y="1783080"/>
            <a:ext cx="2286000" cy="548640"/>
          </a:xfrm>
          <a:prstGeom prst="rect">
            <a:avLst/>
          </a:prstGeom>
          <a:noFill/>
          <a:ln/>
        </p:spPr>
        <p:txBody>
          <a:bodyPr wrap="square" lIns="0" tIns="0" rIns="0" bIns="0" rtlCol="0" anchor="ctr"/>
          <a:lstStyle/>
          <a:p>
            <a:pPr indent="0" marL="0">
              <a:buNone/>
            </a:pPr>
            <a:r>
              <a:rPr lang="en-US" sz="1700" b="1" dirty="0">
                <a:solidFill>
                  <a:srgbClr val="1E2622"/>
                </a:solidFill>
                <a:latin typeface="Arial" pitchFamily="34" charset="0"/>
                <a:ea typeface="Arial" pitchFamily="34" charset="-122"/>
                <a:cs typeface="Arial" pitchFamily="34" charset="-120"/>
              </a:rPr>
              <a:t>193 vB · 1 tx</a:t>
            </a:r>
            <a:endParaRPr lang="en-US" sz="1700" dirty="0"/>
          </a:p>
        </p:txBody>
      </p:sp>
      <p:sp>
        <p:nvSpPr>
          <p:cNvPr id="9" name="Text 6"/>
          <p:cNvSpPr/>
          <p:nvPr/>
        </p:nvSpPr>
        <p:spPr>
          <a:xfrm>
            <a:off x="640080" y="2532888"/>
            <a:ext cx="3383280" cy="548640"/>
          </a:xfrm>
          <a:prstGeom prst="rect">
            <a:avLst/>
          </a:prstGeom>
          <a:noFill/>
          <a:ln/>
        </p:spPr>
        <p:txBody>
          <a:bodyPr wrap="square" lIns="0" tIns="0" rIns="0" bIns="0" rtlCol="0" anchor="ctr"/>
          <a:lstStyle/>
          <a:p>
            <a:pPr algn="r" indent="0" marL="0">
              <a:buNone/>
            </a:pPr>
            <a:r>
              <a:rPr lang="en-US" sz="1900" dirty="0">
                <a:solidFill>
                  <a:srgbClr val="1E2622"/>
                </a:solidFill>
                <a:latin typeface="Arial" pitchFamily="34" charset="0"/>
                <a:ea typeface="Arial" pitchFamily="34" charset="-122"/>
                <a:cs typeface="Arial" pitchFamily="34" charset="-120"/>
              </a:rPr>
              <a:t>the hub vanished</a:t>
            </a:r>
            <a:endParaRPr lang="en-US" sz="1900" dirty="0"/>
          </a:p>
        </p:txBody>
      </p:sp>
      <p:sp>
        <p:nvSpPr>
          <p:cNvPr id="10" name="Shape 7"/>
          <p:cNvSpPr/>
          <p:nvPr/>
        </p:nvSpPr>
        <p:spPr>
          <a:xfrm>
            <a:off x="4206240" y="2606040"/>
            <a:ext cx="568889" cy="402336"/>
          </a:xfrm>
          <a:prstGeom prst="rect">
            <a:avLst/>
          </a:prstGeom>
          <a:solidFill>
            <a:srgbClr val="5E8C2F"/>
          </a:solidFill>
          <a:ln/>
        </p:spPr>
      </p:sp>
      <p:sp>
        <p:nvSpPr>
          <p:cNvPr id="11" name="Text 8"/>
          <p:cNvSpPr/>
          <p:nvPr/>
        </p:nvSpPr>
        <p:spPr>
          <a:xfrm>
            <a:off x="4912289" y="2532888"/>
            <a:ext cx="2286000" cy="548640"/>
          </a:xfrm>
          <a:prstGeom prst="rect">
            <a:avLst/>
          </a:prstGeom>
          <a:noFill/>
          <a:ln/>
        </p:spPr>
        <p:txBody>
          <a:bodyPr wrap="square" lIns="0" tIns="0" rIns="0" bIns="0" rtlCol="0" anchor="ctr"/>
          <a:lstStyle/>
          <a:p>
            <a:pPr indent="0" marL="0">
              <a:buNone/>
            </a:pPr>
            <a:r>
              <a:rPr lang="en-US" sz="1700" b="1" dirty="0">
                <a:solidFill>
                  <a:srgbClr val="1E2622"/>
                </a:solidFill>
                <a:latin typeface="Arial" pitchFamily="34" charset="0"/>
                <a:ea typeface="Arial" pitchFamily="34" charset="-122"/>
                <a:cs typeface="Arial" pitchFamily="34" charset="-120"/>
              </a:rPr>
              <a:t>23 kvB · 5 txs</a:t>
            </a:r>
            <a:endParaRPr lang="en-US" sz="1700" dirty="0"/>
          </a:p>
        </p:txBody>
      </p:sp>
      <p:sp>
        <p:nvSpPr>
          <p:cNvPr id="12" name="Text 9"/>
          <p:cNvSpPr/>
          <p:nvPr/>
        </p:nvSpPr>
        <p:spPr>
          <a:xfrm>
            <a:off x="640080" y="3282696"/>
            <a:ext cx="3383280" cy="548640"/>
          </a:xfrm>
          <a:prstGeom prst="rect">
            <a:avLst/>
          </a:prstGeom>
          <a:noFill/>
          <a:ln/>
        </p:spPr>
        <p:txBody>
          <a:bodyPr wrap="square" lIns="0" tIns="0" rIns="0" bIns="0" rtlCol="0" anchor="ctr"/>
          <a:lstStyle/>
          <a:p>
            <a:pPr algn="r" indent="0" marL="0">
              <a:buNone/>
            </a:pPr>
            <a:r>
              <a:rPr lang="en-US" sz="1900" dirty="0">
                <a:solidFill>
                  <a:srgbClr val="1E2622"/>
                </a:solidFill>
                <a:latin typeface="Arial" pitchFamily="34" charset="0"/>
                <a:ea typeface="Arial" pitchFamily="34" charset="-122"/>
                <a:cs typeface="Arial" pitchFamily="34" charset="-120"/>
              </a:rPr>
              <a:t>false claim, disproved</a:t>
            </a:r>
            <a:endParaRPr lang="en-US" sz="1900" dirty="0"/>
          </a:p>
        </p:txBody>
      </p:sp>
      <p:sp>
        <p:nvSpPr>
          <p:cNvPr id="13" name="Shape 10"/>
          <p:cNvSpPr/>
          <p:nvPr/>
        </p:nvSpPr>
        <p:spPr>
          <a:xfrm>
            <a:off x="4206240" y="3355848"/>
            <a:ext cx="2472574" cy="402336"/>
          </a:xfrm>
          <a:prstGeom prst="rect">
            <a:avLst/>
          </a:prstGeom>
          <a:solidFill>
            <a:srgbClr val="3B6C91"/>
          </a:solidFill>
          <a:ln/>
        </p:spPr>
      </p:sp>
      <p:sp>
        <p:nvSpPr>
          <p:cNvPr id="14" name="Text 11"/>
          <p:cNvSpPr/>
          <p:nvPr/>
        </p:nvSpPr>
        <p:spPr>
          <a:xfrm>
            <a:off x="6815974" y="3282696"/>
            <a:ext cx="2286000" cy="548640"/>
          </a:xfrm>
          <a:prstGeom prst="rect">
            <a:avLst/>
          </a:prstGeom>
          <a:noFill/>
          <a:ln/>
        </p:spPr>
        <p:txBody>
          <a:bodyPr wrap="square" lIns="0" tIns="0" rIns="0" bIns="0" rtlCol="0" anchor="ctr"/>
          <a:lstStyle/>
          <a:p>
            <a:pPr indent="0" marL="0">
              <a:buNone/>
            </a:pPr>
            <a:r>
              <a:rPr lang="en-US" sz="1700" b="1" dirty="0">
                <a:solidFill>
                  <a:srgbClr val="1E2622"/>
                </a:solidFill>
                <a:latin typeface="Arial" pitchFamily="34" charset="0"/>
                <a:ea typeface="Arial" pitchFamily="34" charset="-122"/>
                <a:cs typeface="Arial" pitchFamily="34" charset="-120"/>
              </a:rPr>
              <a:t>100 kvB · 23 txs</a:t>
            </a:r>
            <a:endParaRPr lang="en-US" sz="1700" dirty="0"/>
          </a:p>
        </p:txBody>
      </p:sp>
      <p:sp>
        <p:nvSpPr>
          <p:cNvPr id="15" name="Text 12"/>
          <p:cNvSpPr/>
          <p:nvPr/>
        </p:nvSpPr>
        <p:spPr>
          <a:xfrm>
            <a:off x="640080" y="4032504"/>
            <a:ext cx="3383280" cy="548640"/>
          </a:xfrm>
          <a:prstGeom prst="rect">
            <a:avLst/>
          </a:prstGeom>
          <a:noFill/>
          <a:ln/>
        </p:spPr>
        <p:txBody>
          <a:bodyPr wrap="square" lIns="0" tIns="0" rIns="0" bIns="0" rtlCol="0" anchor="ctr"/>
          <a:lstStyle/>
          <a:p>
            <a:pPr algn="r" indent="0" marL="0">
              <a:buNone/>
            </a:pPr>
            <a:r>
              <a:rPr lang="en-US" sz="1900" dirty="0">
                <a:solidFill>
                  <a:srgbClr val="1E2622"/>
                </a:solidFill>
                <a:latin typeface="Arial" pitchFamily="34" charset="0"/>
                <a:ea typeface="Arial" pitchFamily="34" charset="-122"/>
                <a:cs typeface="Arial" pitchFamily="34" charset="-120"/>
              </a:rPr>
              <a:t>true claim, refused, proved</a:t>
            </a:r>
            <a:endParaRPr lang="en-US" sz="1900" dirty="0"/>
          </a:p>
        </p:txBody>
      </p:sp>
      <p:sp>
        <p:nvSpPr>
          <p:cNvPr id="16" name="Shape 13"/>
          <p:cNvSpPr/>
          <p:nvPr/>
        </p:nvSpPr>
        <p:spPr>
          <a:xfrm>
            <a:off x="4206240" y="4105656"/>
            <a:ext cx="2955268" cy="402336"/>
          </a:xfrm>
          <a:prstGeom prst="rect">
            <a:avLst/>
          </a:prstGeom>
          <a:solidFill>
            <a:srgbClr val="D4862A"/>
          </a:solidFill>
          <a:ln/>
        </p:spPr>
      </p:sp>
      <p:sp>
        <p:nvSpPr>
          <p:cNvPr id="17" name="Text 14"/>
          <p:cNvSpPr/>
          <p:nvPr/>
        </p:nvSpPr>
        <p:spPr>
          <a:xfrm>
            <a:off x="7298668" y="4032504"/>
            <a:ext cx="2286000" cy="548640"/>
          </a:xfrm>
          <a:prstGeom prst="rect">
            <a:avLst/>
          </a:prstGeom>
          <a:noFill/>
          <a:ln/>
        </p:spPr>
        <p:txBody>
          <a:bodyPr wrap="square" lIns="0" tIns="0" rIns="0" bIns="0" rtlCol="0" anchor="ctr"/>
          <a:lstStyle/>
          <a:p>
            <a:pPr indent="0" marL="0">
              <a:buNone/>
            </a:pPr>
            <a:r>
              <a:rPr lang="en-US" sz="1700" b="1" dirty="0">
                <a:solidFill>
                  <a:srgbClr val="1E2622"/>
                </a:solidFill>
                <a:latin typeface="Arial" pitchFamily="34" charset="0"/>
                <a:ea typeface="Arial" pitchFamily="34" charset="-122"/>
                <a:cs typeface="Arial" pitchFamily="34" charset="-120"/>
              </a:rPr>
              <a:t>~120 kvB · 23 txs</a:t>
            </a:r>
            <a:endParaRPr lang="en-US" sz="1700" dirty="0"/>
          </a:p>
        </p:txBody>
      </p:sp>
      <p:sp>
        <p:nvSpPr>
          <p:cNvPr id="18" name="Text 15"/>
          <p:cNvSpPr/>
          <p:nvPr/>
        </p:nvSpPr>
        <p:spPr>
          <a:xfrm>
            <a:off x="640080" y="4782312"/>
            <a:ext cx="3383280" cy="548640"/>
          </a:xfrm>
          <a:prstGeom prst="rect">
            <a:avLst/>
          </a:prstGeom>
          <a:noFill/>
          <a:ln/>
        </p:spPr>
        <p:txBody>
          <a:bodyPr wrap="square" lIns="0" tIns="0" rIns="0" bIns="0" rtlCol="0" anchor="ctr"/>
          <a:lstStyle/>
          <a:p>
            <a:pPr algn="r" indent="0" marL="0">
              <a:buNone/>
            </a:pPr>
            <a:r>
              <a:rPr lang="en-US" sz="1900" dirty="0">
                <a:solidFill>
                  <a:srgbClr val="1E2622"/>
                </a:solidFill>
                <a:latin typeface="Arial" pitchFamily="34" charset="0"/>
                <a:ea typeface="Arial" pitchFamily="34" charset="-122"/>
                <a:cs typeface="Arial" pitchFamily="34" charset="-120"/>
              </a:rPr>
              <a:t>…a lie about a read</a:t>
            </a:r>
            <a:endParaRPr lang="en-US" sz="1900" dirty="0"/>
          </a:p>
        </p:txBody>
      </p:sp>
      <p:sp>
        <p:nvSpPr>
          <p:cNvPr id="19" name="Shape 16"/>
          <p:cNvSpPr/>
          <p:nvPr/>
        </p:nvSpPr>
        <p:spPr>
          <a:xfrm>
            <a:off x="4206240" y="4855464"/>
            <a:ext cx="4937760" cy="402336"/>
          </a:xfrm>
          <a:prstGeom prst="rect">
            <a:avLst/>
          </a:prstGeom>
          <a:solidFill>
            <a:srgbClr val="B4462F"/>
          </a:solidFill>
          <a:ln/>
        </p:spPr>
      </p:sp>
      <p:sp>
        <p:nvSpPr>
          <p:cNvPr id="20" name="Text 17"/>
          <p:cNvSpPr/>
          <p:nvPr/>
        </p:nvSpPr>
        <p:spPr>
          <a:xfrm>
            <a:off x="9281160" y="4782312"/>
            <a:ext cx="2286000" cy="548640"/>
          </a:xfrm>
          <a:prstGeom prst="rect">
            <a:avLst/>
          </a:prstGeom>
          <a:noFill/>
          <a:ln/>
        </p:spPr>
        <p:txBody>
          <a:bodyPr wrap="square" lIns="0" tIns="0" rIns="0" bIns="0" rtlCol="0" anchor="ctr"/>
          <a:lstStyle/>
          <a:p>
            <a:pPr indent="0" marL="0">
              <a:buNone/>
            </a:pPr>
            <a:r>
              <a:rPr lang="en-US" sz="1700" b="1" dirty="0">
                <a:solidFill>
                  <a:srgbClr val="1E2622"/>
                </a:solidFill>
                <a:latin typeface="Arial" pitchFamily="34" charset="0"/>
                <a:ea typeface="Arial" pitchFamily="34" charset="-122"/>
                <a:cs typeface="Arial" pitchFamily="34" charset="-120"/>
              </a:rPr>
              <a:t>200 kvB · 25 txs</a:t>
            </a:r>
            <a:endParaRPr lang="en-US" sz="1700" dirty="0"/>
          </a:p>
        </p:txBody>
      </p:sp>
      <p:sp>
        <p:nvSpPr>
          <p:cNvPr id="21" name="Text 18"/>
          <p:cNvSpPr/>
          <p:nvPr/>
        </p:nvSpPr>
        <p:spPr>
          <a:xfrm>
            <a:off x="640080" y="5669280"/>
            <a:ext cx="10911535" cy="731520"/>
          </a:xfrm>
          <a:prstGeom prst="rect">
            <a:avLst/>
          </a:prstGeom>
          <a:noFill/>
          <a:ln/>
        </p:spPr>
        <p:txBody>
          <a:bodyPr wrap="square" lIns="0" tIns="0" rIns="0" bIns="0" rtlCol="0" anchor="t"/>
          <a:lstStyle/>
          <a:p>
            <a:pPr indent="0" marL="0">
              <a:buNone/>
            </a:pPr>
            <a:r>
              <a:rPr lang="en-US" sz="1900" i="1" dirty="0">
                <a:solidFill>
                  <a:srgbClr val="5F6862"/>
                </a:solidFill>
                <a:latin typeface="Arial" pitchFamily="34" charset="0"/>
                <a:ea typeface="Arial" pitchFamily="34" charset="-122"/>
                <a:cs typeface="Arial" pitchFamily="34" charset="-120"/>
              </a:rPr>
              <a:t>At 10 sat/vB a played-out refusal costs 1.2–2M sats in fees, paid by whoever is wrong. An honest hub checks the proof in 1.5 ms and folds.</a:t>
            </a:r>
            <a:endParaRPr lang="en-US" sz="19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Fees and the contract reserve: the loser pays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691640"/>
            <a:ext cx="3454298" cy="2148840"/>
          </a:xfrm>
          <a:prstGeom prst="rect">
            <a:avLst/>
          </a:prstGeom>
          <a:solidFill>
            <a:srgbClr val="FFFFFF"/>
          </a:solidFill>
          <a:ln w="12700">
            <a:solidFill>
              <a:srgbClr val="CFC9B8"/>
            </a:solidFill>
            <a:prstDash val="solid"/>
          </a:ln>
        </p:spPr>
      </p:sp>
      <p:sp>
        <p:nvSpPr>
          <p:cNvPr id="6" name="Shape 3"/>
          <p:cNvSpPr/>
          <p:nvPr/>
        </p:nvSpPr>
        <p:spPr>
          <a:xfrm>
            <a:off x="640080" y="1691640"/>
            <a:ext cx="3454298" cy="73152"/>
          </a:xfrm>
          <a:prstGeom prst="rect">
            <a:avLst/>
          </a:prstGeom>
          <a:solidFill>
            <a:srgbClr val="B4462F"/>
          </a:solidFill>
          <a:ln/>
        </p:spPr>
      </p:sp>
      <p:sp>
        <p:nvSpPr>
          <p:cNvPr id="7" name="Text 4"/>
          <p:cNvSpPr/>
          <p:nvPr/>
        </p:nvSpPr>
        <p:spPr>
          <a:xfrm>
            <a:off x="841248" y="1920240"/>
            <a:ext cx="3051962" cy="178308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Alice's free option</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Spent her tokens? A false claim of V_max costs her nothing, and pays if the hub is offline.</a:t>
            </a:r>
            <a:endParaRPr lang="en-US" sz="2200" dirty="0"/>
          </a:p>
        </p:txBody>
      </p:sp>
      <p:sp>
        <p:nvSpPr>
          <p:cNvPr id="8" name="Shape 5"/>
          <p:cNvSpPr/>
          <p:nvPr/>
        </p:nvSpPr>
        <p:spPr>
          <a:xfrm>
            <a:off x="4368698" y="1691640"/>
            <a:ext cx="3454298" cy="2148840"/>
          </a:xfrm>
          <a:prstGeom prst="rect">
            <a:avLst/>
          </a:prstGeom>
          <a:solidFill>
            <a:srgbClr val="FFFFFF"/>
          </a:solidFill>
          <a:ln w="12700">
            <a:solidFill>
              <a:srgbClr val="CFC9B8"/>
            </a:solidFill>
            <a:prstDash val="solid"/>
          </a:ln>
        </p:spPr>
      </p:sp>
      <p:sp>
        <p:nvSpPr>
          <p:cNvPr id="9" name="Shape 6"/>
          <p:cNvSpPr/>
          <p:nvPr/>
        </p:nvSpPr>
        <p:spPr>
          <a:xfrm>
            <a:off x="4368698" y="1691640"/>
            <a:ext cx="3454298" cy="73152"/>
          </a:xfrm>
          <a:prstGeom prst="rect">
            <a:avLst/>
          </a:prstGeom>
          <a:solidFill>
            <a:srgbClr val="B4462F"/>
          </a:solidFill>
          <a:ln/>
        </p:spPr>
      </p:sp>
      <p:sp>
        <p:nvSpPr>
          <p:cNvPr id="10" name="Text 7"/>
          <p:cNvSpPr/>
          <p:nvPr/>
        </p:nvSpPr>
        <p:spPr>
          <a:xfrm>
            <a:off x="4569866" y="1920240"/>
            <a:ext cx="3051962" cy="178308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The hub's free refusal</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Losing a dispute costs it only fees: refuse, and hope Alice can't play in time.</a:t>
            </a:r>
            <a:endParaRPr lang="en-US" sz="2200" dirty="0"/>
          </a:p>
        </p:txBody>
      </p:sp>
      <p:sp>
        <p:nvSpPr>
          <p:cNvPr id="11" name="Shape 8"/>
          <p:cNvSpPr/>
          <p:nvPr/>
        </p:nvSpPr>
        <p:spPr>
          <a:xfrm>
            <a:off x="8097317" y="1691640"/>
            <a:ext cx="3454298" cy="2148840"/>
          </a:xfrm>
          <a:prstGeom prst="rect">
            <a:avLst/>
          </a:prstGeom>
          <a:solidFill>
            <a:srgbClr val="FFFFFF"/>
          </a:solidFill>
          <a:ln w="12700">
            <a:solidFill>
              <a:srgbClr val="CFC9B8"/>
            </a:solidFill>
            <a:prstDash val="solid"/>
          </a:ln>
        </p:spPr>
      </p:sp>
      <p:sp>
        <p:nvSpPr>
          <p:cNvPr id="12" name="Shape 9"/>
          <p:cNvSpPr/>
          <p:nvPr/>
        </p:nvSpPr>
        <p:spPr>
          <a:xfrm>
            <a:off x="8097317" y="1691640"/>
            <a:ext cx="3454298" cy="73152"/>
          </a:xfrm>
          <a:prstGeom prst="rect">
            <a:avLst/>
          </a:prstGeom>
          <a:solidFill>
            <a:srgbClr val="5E8C2F"/>
          </a:solidFill>
          <a:ln/>
        </p:spPr>
      </p:sp>
      <p:sp>
        <p:nvSpPr>
          <p:cNvPr id="13" name="Text 10"/>
          <p:cNvSpPr/>
          <p:nvPr/>
        </p:nvSpPr>
        <p:spPr>
          <a:xfrm>
            <a:off x="8298485" y="1920240"/>
            <a:ext cx="3051962" cy="178308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Remedy: reserves</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r_A, r_H: returned in every honest outcome, forfeited by losing a dispute.</a:t>
            </a:r>
            <a:endParaRPr lang="en-US" sz="2200" dirty="0"/>
          </a:p>
        </p:txBody>
      </p:sp>
      <p:sp>
        <p:nvSpPr>
          <p:cNvPr id="14" name="Shape 11"/>
          <p:cNvSpPr/>
          <p:nvPr/>
        </p:nvSpPr>
        <p:spPr>
          <a:xfrm>
            <a:off x="640080" y="4114800"/>
            <a:ext cx="10911535" cy="777240"/>
          </a:xfrm>
          <a:prstGeom prst="rect">
            <a:avLst/>
          </a:prstGeom>
          <a:solidFill>
            <a:srgbClr val="FFFFFF"/>
          </a:solidFill>
          <a:ln w="12700">
            <a:solidFill>
              <a:srgbClr val="CFC9B8"/>
            </a:solidFill>
            <a:prstDash val="solid"/>
          </a:ln>
        </p:spPr>
      </p:sp>
      <p:sp>
        <p:nvSpPr>
          <p:cNvPr id="15" name="Text 12"/>
          <p:cNvSpPr/>
          <p:nvPr/>
        </p:nvSpPr>
        <p:spPr>
          <a:xfrm>
            <a:off x="640080" y="4114800"/>
            <a:ext cx="10911535" cy="777240"/>
          </a:xfrm>
          <a:prstGeom prst="rect">
            <a:avLst/>
          </a:prstGeom>
          <a:noFill/>
          <a:ln/>
        </p:spPr>
        <p:txBody>
          <a:bodyPr wrap="square" lIns="0" tIns="0" rIns="0" bIns="0" rtlCol="0" anchor="ctr"/>
          <a:lstStyle/>
          <a:p>
            <a:pPr algn="ctr" indent="0" marL="0">
              <a:buNone/>
            </a:pPr>
            <a:r>
              <a:rPr lang="en-US" sz="2100" b="1" dirty="0">
                <a:solidFill>
                  <a:srgbClr val="1E2622"/>
                </a:solidFill>
                <a:latin typeface="Courier New" pitchFamily="34" charset="0"/>
                <a:ea typeface="Courier New" pitchFamily="34" charset="-122"/>
                <a:cs typeface="Courier New" pitchFamily="34" charset="-120"/>
              </a:rPr>
              <a:t>probing is unprofitable when (1 − p)·r_A &gt; p·(V_max − b)</a:t>
            </a:r>
            <a:endParaRPr lang="en-US" sz="2100" dirty="0"/>
          </a:p>
        </p:txBody>
      </p:sp>
      <p:sp>
        <p:nvSpPr>
          <p:cNvPr id="16" name="Text 13"/>
          <p:cNvSpPr/>
          <p:nvPr/>
        </p:nvSpPr>
        <p:spPr>
          <a:xfrm>
            <a:off x="640080" y="5166360"/>
            <a:ext cx="10911535" cy="914400"/>
          </a:xfrm>
          <a:prstGeom prst="rect">
            <a:avLst/>
          </a:prstGeom>
          <a:noFill/>
          <a:ln/>
        </p:spPr>
        <p:txBody>
          <a:bodyPr wrap="square" lIns="0" tIns="0" rIns="0" bIns="0" rtlCol="0" anchor="t"/>
          <a:lstStyle/>
          <a:p>
            <a:pPr indent="0" marL="0">
              <a:buNone/>
            </a:pPr>
            <a:r>
              <a:rPr lang="en-US" sz="2000" dirty="0">
                <a:solidFill>
                  <a:srgbClr val="5F6862"/>
                </a:solidFill>
                <a:latin typeface="Arial" pitchFamily="34" charset="0"/>
                <a:ea typeface="Arial" pitchFamily="34" charset="-122"/>
                <a:cs typeface="Arial" pitchFamily="34" charset="-120"/>
              </a:rPr>
              <a:t>Each reserve must also cover the other side's worst-case dispute fees: ≥ 197,356 sats at 1 sat/vB under BitVMX. Suits balances from ~0.5M sats; ~10× lower under BABE.</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5F2E9"/>
        </a:solidFill>
      </p:bgPr>
    </p:bg>
    <p:spTree>
      <p:nvGrpSpPr>
        <p:cNvPr id="1" name=""/>
        <p:cNvGrpSpPr/>
        <p:nvPr/>
      </p:nvGrpSpPr>
      <p:grpSpPr>
        <a:xfrm>
          <a:off x="0" y="0"/>
          <a:ext cx="0" cy="0"/>
          <a:chOff x="0" y="0"/>
          <a:chExt cx="0" cy="0"/>
        </a:xfrm>
      </p:grpSpPr>
      <p:pic>
        <p:nvPicPr>
          <p:cNvPr id="2" name="Image 0" descr="/Users/waxwing/korea-pres/talk2/assets/photos/strip-4.jpg">    </p:cNvPr>
          <p:cNvPicPr>
            <a:picLocks noChangeAspect="1"/>
          </p:cNvPicPr>
          <p:nvPr/>
        </p:nvPicPr>
        <p:blipFill>
          <a:blip r:embed="rId1"/>
          <a:stretch>
            <a:fillRect/>
          </a:stretch>
        </p:blipFill>
        <p:spPr>
          <a:xfrm>
            <a:off x="9082735" y="0"/>
            <a:ext cx="3108960" cy="6858000"/>
          </a:xfrm>
          <a:prstGeom prst="rect">
            <a:avLst/>
          </a:prstGeom>
        </p:spPr>
      </p:pic>
      <p:sp>
        <p:nvSpPr>
          <p:cNvPr id="3" name="Shape 0"/>
          <p:cNvSpPr/>
          <p:nvPr/>
        </p:nvSpPr>
        <p:spPr>
          <a:xfrm>
            <a:off x="9009583" y="0"/>
            <a:ext cx="73152" cy="6858000"/>
          </a:xfrm>
          <a:prstGeom prst="rect">
            <a:avLst/>
          </a:prstGeom>
          <a:solidFill>
            <a:srgbClr val="D4862A"/>
          </a:solidFill>
          <a:ln/>
        </p:spPr>
      </p:sp>
      <p:sp>
        <p:nvSpPr>
          <p:cNvPr id="4" name="Shape 1"/>
          <p:cNvSpPr/>
          <p:nvPr/>
        </p:nvSpPr>
        <p:spPr>
          <a:xfrm>
            <a:off x="640080" y="2240280"/>
            <a:ext cx="109728" cy="2011680"/>
          </a:xfrm>
          <a:prstGeom prst="rect">
            <a:avLst/>
          </a:prstGeom>
          <a:solidFill>
            <a:srgbClr val="5E8C2F"/>
          </a:solidFill>
          <a:ln/>
        </p:spPr>
      </p:sp>
      <p:sp>
        <p:nvSpPr>
          <p:cNvPr id="5" name="Text 2"/>
          <p:cNvSpPr/>
          <p:nvPr/>
        </p:nvSpPr>
        <p:spPr>
          <a:xfrm>
            <a:off x="1005840" y="2194560"/>
            <a:ext cx="7619695" cy="548640"/>
          </a:xfrm>
          <a:prstGeom prst="rect">
            <a:avLst/>
          </a:prstGeom>
          <a:noFill/>
          <a:ln/>
        </p:spPr>
        <p:txBody>
          <a:bodyPr wrap="square" lIns="0" tIns="0" rIns="0" bIns="0" rtlCol="0" anchor="ctr"/>
          <a:lstStyle/>
          <a:p>
            <a:pPr indent="0" marL="0">
              <a:buNone/>
            </a:pPr>
            <a:r>
              <a:rPr lang="en-US" sz="2000" b="1" spc="400" kern="0" dirty="0">
                <a:solidFill>
                  <a:srgbClr val="5E8C2F"/>
                </a:solidFill>
                <a:latin typeface="Arial" pitchFamily="34" charset="0"/>
                <a:ea typeface="Arial" pitchFamily="34" charset="-122"/>
                <a:cs typeface="Arial" pitchFamily="34" charset="-120"/>
              </a:rPr>
              <a:t>PART 4</a:t>
            </a:r>
            <a:endParaRPr lang="en-US" sz="2000" dirty="0"/>
          </a:p>
        </p:txBody>
      </p:sp>
      <p:sp>
        <p:nvSpPr>
          <p:cNvPr id="6" name="Text 3"/>
          <p:cNvSpPr/>
          <p:nvPr/>
        </p:nvSpPr>
        <p:spPr>
          <a:xfrm>
            <a:off x="1005840" y="2743200"/>
            <a:ext cx="76196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A lighter gadget: BABE</a:t>
            </a:r>
            <a:endParaRPr lang="en-US" sz="4400" dirty="0"/>
          </a:p>
        </p:txBody>
      </p:sp>
      <p:sp>
        <p:nvSpPr>
          <p:cNvPr id="7" name="Text 4"/>
          <p:cNvSpPr/>
          <p:nvPr/>
        </p:nvSpPr>
        <p:spPr>
          <a:xfrm>
            <a:off x="1005840" y="3657600"/>
            <a:ext cx="7619695" cy="640080"/>
          </a:xfrm>
          <a:prstGeom prst="rect">
            <a:avLst/>
          </a:prstGeom>
          <a:noFill/>
          <a:ln/>
        </p:spPr>
        <p:txBody>
          <a:bodyPr wrap="square" lIns="0" tIns="0" rIns="0" bIns="0" rtlCol="0" anchor="t"/>
          <a:lstStyle/>
          <a:p>
            <a:pPr indent="0" marL="0">
              <a:buNone/>
            </a:pPr>
            <a:r>
              <a:rPr lang="en-US" sz="2400" dirty="0">
                <a:solidFill>
                  <a:srgbClr val="5F6862"/>
                </a:solidFill>
                <a:latin typeface="Arial" pitchFamily="34" charset="0"/>
                <a:ea typeface="Arial" pitchFamily="34" charset="-122"/>
                <a:cs typeface="Arial" pitchFamily="34" charset="-120"/>
              </a:rPr>
              <a:t>designed, not built: the figures from here are estimates</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BABE: only a valid proof unlocks the hub's secret</a:t>
            </a:r>
            <a:endParaRPr lang="en-US" sz="28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Text 2"/>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ePrint 2026/065</a:t>
            </a:r>
            <a:endParaRPr lang="en-US" sz="1600" dirty="0"/>
          </a:p>
        </p:txBody>
      </p:sp>
      <p:sp>
        <p:nvSpPr>
          <p:cNvPr id="6" name="Shape 3"/>
          <p:cNvSpPr/>
          <p:nvPr/>
        </p:nvSpPr>
        <p:spPr>
          <a:xfrm>
            <a:off x="640080" y="1783080"/>
            <a:ext cx="2522144" cy="1874520"/>
          </a:xfrm>
          <a:prstGeom prst="roundRect">
            <a:avLst>
              <a:gd name="adj" fmla="val 3902"/>
            </a:avLst>
          </a:prstGeom>
          <a:solidFill>
            <a:srgbClr val="F7E6CF"/>
          </a:solidFill>
          <a:ln w="19050">
            <a:solidFill>
              <a:srgbClr val="D4862A"/>
            </a:solidFill>
            <a:prstDash val="solid"/>
          </a:ln>
        </p:spPr>
      </p:sp>
      <p:sp>
        <p:nvSpPr>
          <p:cNvPr id="7" name="Text 4"/>
          <p:cNvSpPr/>
          <p:nvPr/>
        </p:nvSpPr>
        <p:spPr>
          <a:xfrm>
            <a:off x="731520" y="1783080"/>
            <a:ext cx="2339264" cy="1874520"/>
          </a:xfrm>
          <a:prstGeom prst="rect">
            <a:avLst/>
          </a:prstGeom>
          <a:noFill/>
          <a:ln/>
        </p:spPr>
        <p:txBody>
          <a:bodyPr wrap="square" lIns="50800" tIns="50800" rIns="50800" bIns="50800" rtlCol="0" anchor="ctr"/>
          <a:lstStyle/>
          <a:p>
            <a:pPr algn="ctr" indent="0" marL="0">
              <a:buNone/>
            </a:pPr>
            <a:r>
              <a:rPr lang="en-US" sz="2100" b="1" dirty="0">
                <a:solidFill>
                  <a:srgbClr val="1E2622"/>
                </a:solidFill>
                <a:latin typeface="Georgia" pitchFamily="34" charset="0"/>
                <a:ea typeface="Georgia" pitchFamily="34" charset="-122"/>
                <a:cs typeface="Georgia" pitchFamily="34" charset="-120"/>
              </a:rPr>
              <a:t>Setup</a:t>
            </a:r>
            <a:endParaRPr lang="en-US" sz="2100" dirty="0"/>
          </a:p>
          <a:p>
            <a:pPr algn="ctr" indent="0" marL="0">
              <a:spcAft>
                <a:spcPts val="600"/>
              </a:spcAft>
              <a:buNone/>
            </a:pPr>
            <a:r>
              <a:rPr lang="en-US" sz="1500" b="1" dirty="0">
                <a:solidFill>
                  <a:srgbClr val="D4862A"/>
                </a:solidFill>
                <a:latin typeface="Arial" pitchFamily="34" charset="0"/>
                <a:ea typeface="Arial" pitchFamily="34" charset="-122"/>
                <a:cs typeface="Arial" pitchFamily="34" charset="-120"/>
              </a:rPr>
              <a:t>the hub</a:t>
            </a:r>
            <a:endParaRPr lang="en-US" sz="2100" dirty="0"/>
          </a:p>
          <a:p>
            <a:pPr algn="ctr" indent="0" marL="0">
              <a:buNone/>
            </a:pPr>
            <a:r>
              <a:rPr lang="en-US" sz="1500" dirty="0">
                <a:solidFill>
                  <a:srgbClr val="5F6862"/>
                </a:solidFill>
                <a:latin typeface="Arial" pitchFamily="34" charset="0"/>
                <a:ea typeface="Arial" pitchFamily="34" charset="-122"/>
                <a:cs typeface="Arial" pitchFamily="34" charset="-120"/>
              </a:rPr>
              <a:t>garbles a small circuit; encrypts a secret to any valid proof</a:t>
            </a:r>
            <a:endParaRPr lang="en-US" sz="2100" dirty="0"/>
          </a:p>
        </p:txBody>
      </p:sp>
      <p:sp>
        <p:nvSpPr>
          <p:cNvPr id="8" name="Shape 5"/>
          <p:cNvSpPr/>
          <p:nvPr/>
        </p:nvSpPr>
        <p:spPr>
          <a:xfrm>
            <a:off x="3162224" y="2720340"/>
            <a:ext cx="274320" cy="914"/>
          </a:xfrm>
          <a:prstGeom prst="line">
            <a:avLst/>
          </a:prstGeom>
          <a:noFill/>
          <a:ln w="25400">
            <a:solidFill>
              <a:srgbClr val="1E2622"/>
            </a:solidFill>
            <a:prstDash val="solid"/>
            <a:tailEnd type="triangle"/>
          </a:ln>
        </p:spPr>
      </p:sp>
      <p:sp>
        <p:nvSpPr>
          <p:cNvPr id="9" name="Shape 6"/>
          <p:cNvSpPr/>
          <p:nvPr/>
        </p:nvSpPr>
        <p:spPr>
          <a:xfrm>
            <a:off x="3436544" y="1783080"/>
            <a:ext cx="2522144" cy="1874520"/>
          </a:xfrm>
          <a:prstGeom prst="roundRect">
            <a:avLst>
              <a:gd name="adj" fmla="val 3902"/>
            </a:avLst>
          </a:prstGeom>
          <a:solidFill>
            <a:srgbClr val="DCE7F0"/>
          </a:solidFill>
          <a:ln w="19050">
            <a:solidFill>
              <a:srgbClr val="3B6C91"/>
            </a:solidFill>
            <a:prstDash val="solid"/>
          </a:ln>
        </p:spPr>
      </p:sp>
      <p:sp>
        <p:nvSpPr>
          <p:cNvPr id="10" name="Text 7"/>
          <p:cNvSpPr/>
          <p:nvPr/>
        </p:nvSpPr>
        <p:spPr>
          <a:xfrm>
            <a:off x="3527984" y="1783080"/>
            <a:ext cx="2339264" cy="1874520"/>
          </a:xfrm>
          <a:prstGeom prst="rect">
            <a:avLst/>
          </a:prstGeom>
          <a:noFill/>
          <a:ln/>
        </p:spPr>
        <p:txBody>
          <a:bodyPr wrap="square" lIns="50800" tIns="50800" rIns="50800" bIns="50800" rtlCol="0" anchor="ctr"/>
          <a:lstStyle/>
          <a:p>
            <a:pPr algn="ctr" indent="0" marL="0">
              <a:buNone/>
            </a:pPr>
            <a:r>
              <a:rPr lang="en-US" sz="2100" b="1" dirty="0">
                <a:solidFill>
                  <a:srgbClr val="1E2622"/>
                </a:solidFill>
                <a:latin typeface="Georgia" pitchFamily="34" charset="0"/>
                <a:ea typeface="Georgia" pitchFamily="34" charset="-122"/>
                <a:cs typeface="Georgia" pitchFamily="34" charset="-120"/>
              </a:rPr>
              <a:t>Assert</a:t>
            </a:r>
            <a:endParaRPr lang="en-US" sz="2100" dirty="0"/>
          </a:p>
          <a:p>
            <a:pPr algn="ctr" indent="0" marL="0">
              <a:spcAft>
                <a:spcPts val="600"/>
              </a:spcAft>
              <a:buNone/>
            </a:pPr>
            <a:r>
              <a:rPr lang="en-US" sz="1500" b="1" dirty="0">
                <a:solidFill>
                  <a:srgbClr val="3B6C91"/>
                </a:solidFill>
                <a:latin typeface="Arial" pitchFamily="34" charset="0"/>
                <a:ea typeface="Arial" pitchFamily="34" charset="-122"/>
                <a:cs typeface="Arial" pitchFamily="34" charset="-120"/>
              </a:rPr>
              <a:t>Alice</a:t>
            </a:r>
            <a:endParaRPr lang="en-US" sz="2100" dirty="0"/>
          </a:p>
          <a:p>
            <a:pPr algn="ctr" indent="0" marL="0">
              <a:buNone/>
            </a:pPr>
            <a:r>
              <a:rPr lang="en-US" sz="1500" dirty="0">
                <a:solidFill>
                  <a:srgbClr val="5F6862"/>
                </a:solidFill>
                <a:latin typeface="Arial" pitchFamily="34" charset="0"/>
                <a:ea typeface="Arial" pitchFamily="34" charset="-122"/>
                <a:cs typeface="Arial" pitchFamily="34" charset="-120"/>
              </a:rPr>
              <a:t>posts π1 under a Lamport signature</a:t>
            </a:r>
            <a:endParaRPr lang="en-US" sz="2100" dirty="0"/>
          </a:p>
          <a:p>
            <a:pPr algn="ctr" indent="0" marL="0">
              <a:buNone/>
            </a:pPr>
            <a:r>
              <a:rPr lang="en-US" sz="1500" dirty="0">
                <a:solidFill>
                  <a:srgbClr val="5F6862"/>
                </a:solidFill>
                <a:latin typeface="Arial" pitchFamily="34" charset="0"/>
                <a:ea typeface="Arial" pitchFamily="34" charset="-122"/>
                <a:cs typeface="Arial" pitchFamily="34" charset="-120"/>
              </a:rPr>
              <a:t>9.2 kvB</a:t>
            </a:r>
            <a:endParaRPr lang="en-US" sz="2100" dirty="0"/>
          </a:p>
        </p:txBody>
      </p:sp>
      <p:sp>
        <p:nvSpPr>
          <p:cNvPr id="11" name="Shape 8"/>
          <p:cNvSpPr/>
          <p:nvPr/>
        </p:nvSpPr>
        <p:spPr>
          <a:xfrm>
            <a:off x="5958688" y="2720340"/>
            <a:ext cx="274320" cy="914"/>
          </a:xfrm>
          <a:prstGeom prst="line">
            <a:avLst/>
          </a:prstGeom>
          <a:noFill/>
          <a:ln w="25400">
            <a:solidFill>
              <a:srgbClr val="1E2622"/>
            </a:solidFill>
            <a:prstDash val="solid"/>
            <a:tailEnd type="triangle"/>
          </a:ln>
        </p:spPr>
      </p:sp>
      <p:sp>
        <p:nvSpPr>
          <p:cNvPr id="12" name="Shape 9"/>
          <p:cNvSpPr/>
          <p:nvPr/>
        </p:nvSpPr>
        <p:spPr>
          <a:xfrm>
            <a:off x="6233008" y="1783080"/>
            <a:ext cx="2522144" cy="1874520"/>
          </a:xfrm>
          <a:prstGeom prst="roundRect">
            <a:avLst>
              <a:gd name="adj" fmla="val 3902"/>
            </a:avLst>
          </a:prstGeom>
          <a:solidFill>
            <a:srgbClr val="F7E6CF"/>
          </a:solidFill>
          <a:ln w="19050">
            <a:solidFill>
              <a:srgbClr val="D4862A"/>
            </a:solidFill>
            <a:prstDash val="solid"/>
          </a:ln>
        </p:spPr>
      </p:sp>
      <p:sp>
        <p:nvSpPr>
          <p:cNvPr id="13" name="Text 10"/>
          <p:cNvSpPr/>
          <p:nvPr/>
        </p:nvSpPr>
        <p:spPr>
          <a:xfrm>
            <a:off x="6324448" y="1783080"/>
            <a:ext cx="2339264" cy="1874520"/>
          </a:xfrm>
          <a:prstGeom prst="rect">
            <a:avLst/>
          </a:prstGeom>
          <a:noFill/>
          <a:ln/>
        </p:spPr>
        <p:txBody>
          <a:bodyPr wrap="square" lIns="50800" tIns="50800" rIns="50800" bIns="50800" rtlCol="0" anchor="ctr"/>
          <a:lstStyle/>
          <a:p>
            <a:pPr algn="ctr" indent="0" marL="0">
              <a:buNone/>
            </a:pPr>
            <a:r>
              <a:rPr lang="en-US" sz="2100" b="1" dirty="0">
                <a:solidFill>
                  <a:srgbClr val="1E2622"/>
                </a:solidFill>
                <a:latin typeface="Georgia" pitchFamily="34" charset="0"/>
                <a:ea typeface="Georgia" pitchFamily="34" charset="-122"/>
                <a:cs typeface="Georgia" pitchFamily="34" charset="-120"/>
              </a:rPr>
              <a:t>Challenge</a:t>
            </a:r>
            <a:endParaRPr lang="en-US" sz="2100" dirty="0"/>
          </a:p>
          <a:p>
            <a:pPr algn="ctr" indent="0" marL="0">
              <a:spcAft>
                <a:spcPts val="600"/>
              </a:spcAft>
              <a:buNone/>
            </a:pPr>
            <a:r>
              <a:rPr lang="en-US" sz="1500" b="1" dirty="0">
                <a:solidFill>
                  <a:srgbClr val="D4862A"/>
                </a:solidFill>
                <a:latin typeface="Arial" pitchFamily="34" charset="0"/>
                <a:ea typeface="Arial" pitchFamily="34" charset="-122"/>
                <a:cs typeface="Arial" pitchFamily="34" charset="-120"/>
              </a:rPr>
              <a:t>the hub</a:t>
            </a:r>
            <a:endParaRPr lang="en-US" sz="2100" dirty="0"/>
          </a:p>
          <a:p>
            <a:pPr algn="ctr" indent="0" marL="0">
              <a:buNone/>
            </a:pPr>
            <a:r>
              <a:rPr lang="en-US" sz="1500" dirty="0">
                <a:solidFill>
                  <a:srgbClr val="5F6862"/>
                </a:solidFill>
                <a:latin typeface="Arial" pitchFamily="34" charset="0"/>
                <a:ea typeface="Arial" pitchFamily="34" charset="-122"/>
                <a:cs typeface="Arial" pitchFamily="34" charset="-120"/>
              </a:rPr>
              <a:t>posts the circuit's labels for π1</a:t>
            </a:r>
            <a:endParaRPr lang="en-US" sz="2100" dirty="0"/>
          </a:p>
          <a:p>
            <a:pPr algn="ctr" indent="0" marL="0">
              <a:buNone/>
            </a:pPr>
            <a:r>
              <a:rPr lang="en-US" sz="1500" dirty="0">
                <a:solidFill>
                  <a:srgbClr val="5F6862"/>
                </a:solidFill>
                <a:latin typeface="Arial" pitchFamily="34" charset="0"/>
                <a:ea typeface="Arial" pitchFamily="34" charset="-122"/>
                <a:cs typeface="Arial" pitchFamily="34" charset="-120"/>
              </a:rPr>
              <a:t>17.4 kvB</a:t>
            </a:r>
            <a:endParaRPr lang="en-US" sz="2100" dirty="0"/>
          </a:p>
        </p:txBody>
      </p:sp>
      <p:sp>
        <p:nvSpPr>
          <p:cNvPr id="14" name="Shape 11"/>
          <p:cNvSpPr/>
          <p:nvPr/>
        </p:nvSpPr>
        <p:spPr>
          <a:xfrm>
            <a:off x="8755151" y="2720340"/>
            <a:ext cx="274320" cy="914"/>
          </a:xfrm>
          <a:prstGeom prst="line">
            <a:avLst/>
          </a:prstGeom>
          <a:noFill/>
          <a:ln w="25400">
            <a:solidFill>
              <a:srgbClr val="1E2622"/>
            </a:solidFill>
            <a:prstDash val="solid"/>
            <a:tailEnd type="triangle"/>
          </a:ln>
        </p:spPr>
      </p:sp>
      <p:sp>
        <p:nvSpPr>
          <p:cNvPr id="15" name="Shape 12"/>
          <p:cNvSpPr/>
          <p:nvPr/>
        </p:nvSpPr>
        <p:spPr>
          <a:xfrm>
            <a:off x="9029471" y="1783080"/>
            <a:ext cx="2522144" cy="1874520"/>
          </a:xfrm>
          <a:prstGeom prst="roundRect">
            <a:avLst>
              <a:gd name="adj" fmla="val 3902"/>
            </a:avLst>
          </a:prstGeom>
          <a:solidFill>
            <a:srgbClr val="E3EDD5"/>
          </a:solidFill>
          <a:ln w="19050">
            <a:solidFill>
              <a:srgbClr val="5E8C2F"/>
            </a:solidFill>
            <a:prstDash val="solid"/>
          </a:ln>
        </p:spPr>
      </p:sp>
      <p:sp>
        <p:nvSpPr>
          <p:cNvPr id="16" name="Text 13"/>
          <p:cNvSpPr/>
          <p:nvPr/>
        </p:nvSpPr>
        <p:spPr>
          <a:xfrm>
            <a:off x="9120911" y="1783080"/>
            <a:ext cx="2339264" cy="1874520"/>
          </a:xfrm>
          <a:prstGeom prst="rect">
            <a:avLst/>
          </a:prstGeom>
          <a:noFill/>
          <a:ln/>
        </p:spPr>
        <p:txBody>
          <a:bodyPr wrap="square" lIns="50800" tIns="50800" rIns="50800" bIns="50800" rtlCol="0" anchor="ctr"/>
          <a:lstStyle/>
          <a:p>
            <a:pPr algn="ctr" indent="0" marL="0">
              <a:buNone/>
            </a:pPr>
            <a:r>
              <a:rPr lang="en-US" sz="2100" b="1" dirty="0">
                <a:solidFill>
                  <a:srgbClr val="1E2622"/>
                </a:solidFill>
                <a:latin typeface="Georgia" pitchFamily="34" charset="0"/>
                <a:ea typeface="Georgia" pitchFamily="34" charset="-122"/>
                <a:cs typeface="Georgia" pitchFamily="34" charset="-120"/>
              </a:rPr>
              <a:t>Unlock</a:t>
            </a:r>
            <a:endParaRPr lang="en-US" sz="2100" dirty="0"/>
          </a:p>
          <a:p>
            <a:pPr algn="ctr" indent="0" marL="0">
              <a:spcAft>
                <a:spcPts val="600"/>
              </a:spcAft>
              <a:buNone/>
            </a:pPr>
            <a:r>
              <a:rPr lang="en-US" sz="1500" b="1" dirty="0">
                <a:solidFill>
                  <a:srgbClr val="5E8C2F"/>
                </a:solidFill>
                <a:latin typeface="Arial" pitchFamily="34" charset="0"/>
                <a:ea typeface="Arial" pitchFamily="34" charset="-122"/>
                <a:cs typeface="Arial" pitchFamily="34" charset="-120"/>
              </a:rPr>
              <a:t>Alice</a:t>
            </a:r>
            <a:endParaRPr lang="en-US" sz="2100" dirty="0"/>
          </a:p>
          <a:p>
            <a:pPr algn="ctr" indent="0" marL="0">
              <a:buNone/>
            </a:pPr>
            <a:r>
              <a:rPr lang="en-US" sz="1500" dirty="0">
                <a:solidFill>
                  <a:srgbClr val="5F6862"/>
                </a:solidFill>
                <a:latin typeface="Arial" pitchFamily="34" charset="0"/>
                <a:ea typeface="Arial" pitchFamily="34" charset="-122"/>
                <a:cs typeface="Arial" pitchFamily="34" charset="-120"/>
              </a:rPr>
              <a:t>a valid proof decrypts the secret: she posts it</a:t>
            </a:r>
            <a:endParaRPr lang="en-US" sz="2100" dirty="0"/>
          </a:p>
          <a:p>
            <a:pPr algn="ctr" indent="0" marL="0">
              <a:buNone/>
            </a:pPr>
            <a:r>
              <a:rPr lang="en-US" sz="1500" dirty="0">
                <a:solidFill>
                  <a:srgbClr val="5F6862"/>
                </a:solidFill>
                <a:latin typeface="Arial" pitchFamily="34" charset="0"/>
                <a:ea typeface="Arial" pitchFamily="34" charset="-122"/>
                <a:cs typeface="Arial" pitchFamily="34" charset="-120"/>
              </a:rPr>
              <a:t>149 vB</a:t>
            </a:r>
            <a:endParaRPr lang="en-US" sz="2100" dirty="0"/>
          </a:p>
        </p:txBody>
      </p:sp>
      <p:sp>
        <p:nvSpPr>
          <p:cNvPr id="17" name="Shape 14"/>
          <p:cNvSpPr/>
          <p:nvPr/>
        </p:nvSpPr>
        <p:spPr>
          <a:xfrm>
            <a:off x="640080" y="3886200"/>
            <a:ext cx="3454298" cy="2331720"/>
          </a:xfrm>
          <a:prstGeom prst="rect">
            <a:avLst/>
          </a:prstGeom>
          <a:solidFill>
            <a:srgbClr val="FFFFFF"/>
          </a:solidFill>
          <a:ln w="12700">
            <a:solidFill>
              <a:srgbClr val="CFC9B8"/>
            </a:solidFill>
            <a:prstDash val="solid"/>
          </a:ln>
        </p:spPr>
      </p:sp>
      <p:sp>
        <p:nvSpPr>
          <p:cNvPr id="18" name="Shape 15"/>
          <p:cNvSpPr/>
          <p:nvPr/>
        </p:nvSpPr>
        <p:spPr>
          <a:xfrm>
            <a:off x="640080" y="3886200"/>
            <a:ext cx="3454298" cy="73152"/>
          </a:xfrm>
          <a:prstGeom prst="rect">
            <a:avLst/>
          </a:prstGeom>
          <a:solidFill>
            <a:srgbClr val="5E8C2F"/>
          </a:solidFill>
          <a:ln/>
        </p:spPr>
      </p:sp>
      <p:pic>
        <p:nvPicPr>
          <p:cNvPr id="19" name="Image 0" descr="/Users/waxwing/korea-pres/talk2/assets/icons/handshake-5E8C2F.png">    </p:cNvPr>
          <p:cNvPicPr>
            <a:picLocks noChangeAspect="1"/>
          </p:cNvPicPr>
          <p:nvPr/>
        </p:nvPicPr>
        <p:blipFill>
          <a:blip r:embed="rId1"/>
          <a:stretch>
            <a:fillRect/>
          </a:stretch>
        </p:blipFill>
        <p:spPr>
          <a:xfrm>
            <a:off x="841248" y="4160520"/>
            <a:ext cx="457200" cy="457200"/>
          </a:xfrm>
          <a:prstGeom prst="rect">
            <a:avLst/>
          </a:prstGeom>
        </p:spPr>
      </p:pic>
      <p:sp>
        <p:nvSpPr>
          <p:cNvPr id="20" name="Text 16"/>
          <p:cNvSpPr/>
          <p:nvPr/>
        </p:nvSpPr>
        <p:spPr>
          <a:xfrm>
            <a:off x="841248" y="4754880"/>
            <a:ext cx="3051962" cy="132588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Two parties, by design</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A limit for bridges. For Lichen it's the shape of the contract.</a:t>
            </a:r>
            <a:endParaRPr lang="en-US" sz="2200" dirty="0"/>
          </a:p>
        </p:txBody>
      </p:sp>
      <p:sp>
        <p:nvSpPr>
          <p:cNvPr id="21" name="Shape 17"/>
          <p:cNvSpPr/>
          <p:nvPr/>
        </p:nvSpPr>
        <p:spPr>
          <a:xfrm>
            <a:off x="4368698" y="3886200"/>
            <a:ext cx="3454298" cy="2331720"/>
          </a:xfrm>
          <a:prstGeom prst="rect">
            <a:avLst/>
          </a:prstGeom>
          <a:solidFill>
            <a:srgbClr val="FFFFFF"/>
          </a:solidFill>
          <a:ln w="12700">
            <a:solidFill>
              <a:srgbClr val="CFC9B8"/>
            </a:solidFill>
            <a:prstDash val="solid"/>
          </a:ln>
        </p:spPr>
      </p:sp>
      <p:sp>
        <p:nvSpPr>
          <p:cNvPr id="22" name="Shape 18"/>
          <p:cNvSpPr/>
          <p:nvPr/>
        </p:nvSpPr>
        <p:spPr>
          <a:xfrm>
            <a:off x="4368698" y="3886200"/>
            <a:ext cx="3454298" cy="73152"/>
          </a:xfrm>
          <a:prstGeom prst="rect">
            <a:avLst/>
          </a:prstGeom>
          <a:solidFill>
            <a:srgbClr val="B4462F"/>
          </a:solidFill>
          <a:ln/>
        </p:spPr>
      </p:sp>
      <p:pic>
        <p:nvPicPr>
          <p:cNvPr id="23" name="Image 1" descr="/Users/waxwing/korea-pres/talk2/assets/icons/scissors-B4462F.png">    </p:cNvPr>
          <p:cNvPicPr>
            <a:picLocks noChangeAspect="1"/>
          </p:cNvPicPr>
          <p:nvPr/>
        </p:nvPicPr>
        <p:blipFill>
          <a:blip r:embed="rId2"/>
          <a:stretch>
            <a:fillRect/>
          </a:stretch>
        </p:blipFill>
        <p:spPr>
          <a:xfrm>
            <a:off x="4569866" y="4160520"/>
            <a:ext cx="457200" cy="457200"/>
          </a:xfrm>
          <a:prstGeom prst="rect">
            <a:avLst/>
          </a:prstGeom>
        </p:spPr>
      </p:pic>
      <p:sp>
        <p:nvSpPr>
          <p:cNvPr id="24" name="Text 19"/>
          <p:cNvSpPr/>
          <p:nvPr/>
        </p:nvSpPr>
        <p:spPr>
          <a:xfrm>
            <a:off x="4569866" y="4754880"/>
            <a:ext cx="3051962" cy="132588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Cut-and-choose</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A hub that garbles wrongly is caught at opening.</a:t>
            </a:r>
            <a:endParaRPr lang="en-US" sz="2200" dirty="0"/>
          </a:p>
        </p:txBody>
      </p:sp>
      <p:sp>
        <p:nvSpPr>
          <p:cNvPr id="25" name="Shape 20"/>
          <p:cNvSpPr/>
          <p:nvPr/>
        </p:nvSpPr>
        <p:spPr>
          <a:xfrm>
            <a:off x="8097317" y="3886200"/>
            <a:ext cx="3454298" cy="2331720"/>
          </a:xfrm>
          <a:prstGeom prst="rect">
            <a:avLst/>
          </a:prstGeom>
          <a:solidFill>
            <a:srgbClr val="FFFFFF"/>
          </a:solidFill>
          <a:ln w="12700">
            <a:solidFill>
              <a:srgbClr val="CFC9B8"/>
            </a:solidFill>
            <a:prstDash val="solid"/>
          </a:ln>
        </p:spPr>
      </p:sp>
      <p:sp>
        <p:nvSpPr>
          <p:cNvPr id="26" name="Shape 21"/>
          <p:cNvSpPr/>
          <p:nvPr/>
        </p:nvSpPr>
        <p:spPr>
          <a:xfrm>
            <a:off x="8097317" y="3886200"/>
            <a:ext cx="3454298" cy="73152"/>
          </a:xfrm>
          <a:prstGeom prst="rect">
            <a:avLst/>
          </a:prstGeom>
          <a:solidFill>
            <a:srgbClr val="3B6C91"/>
          </a:solidFill>
          <a:ln/>
        </p:spPr>
      </p:sp>
      <p:pic>
        <p:nvPicPr>
          <p:cNvPr id="27" name="Image 2" descr="/Users/waxwing/korea-pres/talk2/assets/icons/target-3B6C91.png">    </p:cNvPr>
          <p:cNvPicPr>
            <a:picLocks noChangeAspect="1"/>
          </p:cNvPicPr>
          <p:nvPr/>
        </p:nvPicPr>
        <p:blipFill>
          <a:blip r:embed="rId3"/>
          <a:stretch>
            <a:fillRect/>
          </a:stretch>
        </p:blipFill>
        <p:spPr>
          <a:xfrm>
            <a:off x="8298485" y="4160520"/>
            <a:ext cx="457200" cy="457200"/>
          </a:xfrm>
          <a:prstGeom prst="rect">
            <a:avLst/>
          </a:prstGeom>
        </p:spPr>
      </p:pic>
      <p:sp>
        <p:nvSpPr>
          <p:cNvPr id="28" name="Text 22"/>
          <p:cNvSpPr/>
          <p:nvPr/>
        </p:nvSpPr>
        <p:spPr>
          <a:xfrm>
            <a:off x="8298485" y="4754880"/>
            <a:ext cx="3051962" cy="132588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One-shot</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An instance settles one claim; a contract has one withdrawal.</a:t>
            </a:r>
            <a:endParaRPr lang="en-US" sz="22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The catch: BABE fixes the statement at setup</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Text 2"/>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our proposal: the hub signs the amount</a:t>
            </a:r>
            <a:endParaRPr lang="en-US" sz="1600" dirty="0"/>
          </a:p>
        </p:txBody>
      </p:sp>
      <p:sp>
        <p:nvSpPr>
          <p:cNvPr id="6" name="Shape 3"/>
          <p:cNvSpPr/>
          <p:nvPr/>
        </p:nvSpPr>
        <p:spPr>
          <a:xfrm>
            <a:off x="640080" y="1783080"/>
            <a:ext cx="4206240" cy="2743200"/>
          </a:xfrm>
          <a:prstGeom prst="rect">
            <a:avLst/>
          </a:prstGeom>
          <a:solidFill>
            <a:srgbClr val="F4DCD5"/>
          </a:solidFill>
          <a:ln w="15875">
            <a:solidFill>
              <a:srgbClr val="B4462F"/>
            </a:solidFill>
            <a:prstDash val="solid"/>
          </a:ln>
        </p:spPr>
      </p:sp>
      <p:sp>
        <p:nvSpPr>
          <p:cNvPr id="7" name="Text 4"/>
          <p:cNvSpPr/>
          <p:nvPr/>
        </p:nvSpPr>
        <p:spPr>
          <a:xfrm>
            <a:off x="914400" y="1965960"/>
            <a:ext cx="3657600" cy="2377440"/>
          </a:xfrm>
          <a:prstGeom prst="rect">
            <a:avLst/>
          </a:prstGeom>
          <a:noFill/>
          <a:ln/>
        </p:spPr>
        <p:txBody>
          <a:bodyPr wrap="square" lIns="0" tIns="0" rIns="0" bIns="0" rtlCol="0" anchor="t"/>
          <a:lstStyle/>
          <a:p>
            <a:pPr indent="0" marL="0">
              <a:spcAft>
                <a:spcPts val="1000"/>
              </a:spcAft>
              <a:buNone/>
            </a:pPr>
            <a:r>
              <a:rPr lang="en-US" sz="2400" b="1" dirty="0">
                <a:solidFill>
                  <a:srgbClr val="1E2622"/>
                </a:solidFill>
                <a:latin typeface="Georgia" pitchFamily="34" charset="0"/>
                <a:ea typeface="Georgia" pitchFamily="34" charset="-122"/>
                <a:cs typeface="Georgia" pitchFamily="34" charset="-120"/>
              </a:rPr>
              <a:t>The problem</a:t>
            </a:r>
            <a:endParaRPr lang="en-US" sz="2000" dirty="0"/>
          </a:p>
          <a:p>
            <a:pPr indent="0" marL="0">
              <a:spcAft>
                <a:spcPts val="1000"/>
              </a:spcAft>
              <a:buNone/>
            </a:pPr>
            <a:r>
              <a:rPr lang="en-US" sz="2000" dirty="0">
                <a:solidFill>
                  <a:srgbClr val="1E2622"/>
                </a:solidFill>
                <a:latin typeface="Arial" pitchFamily="34" charset="0"/>
                <a:ea typeface="Arial" pitchFamily="34" charset="-122"/>
                <a:cs typeface="Arial" pitchFamily="34" charset="-120"/>
              </a:rPr>
              <a:t>The public input is fixed when the hub garbles, at opening.</a:t>
            </a:r>
            <a:endParaRPr lang="en-US" sz="2000" dirty="0"/>
          </a:p>
          <a:p>
            <a:pPr indent="0" marL="0">
              <a:buNone/>
            </a:pPr>
            <a:r>
              <a:rPr lang="en-US" sz="2000" b="1" dirty="0">
                <a:solidFill>
                  <a:srgbClr val="1E2622"/>
                </a:solidFill>
                <a:latin typeface="Arial" pitchFamily="34" charset="0"/>
                <a:ea typeface="Arial" pitchFamily="34" charset="-122"/>
                <a:cs typeface="Arial" pitchFamily="34" charset="-120"/>
              </a:rPr>
              <a:t>But Alice chooses b only when she withdraws.</a:t>
            </a:r>
            <a:endParaRPr lang="en-US" sz="2000" dirty="0"/>
          </a:p>
        </p:txBody>
      </p:sp>
      <p:sp>
        <p:nvSpPr>
          <p:cNvPr id="8" name="Shape 5"/>
          <p:cNvSpPr/>
          <p:nvPr/>
        </p:nvSpPr>
        <p:spPr>
          <a:xfrm>
            <a:off x="5212080" y="1892808"/>
            <a:ext cx="548640" cy="548640"/>
          </a:xfrm>
          <a:prstGeom prst="ellipse">
            <a:avLst/>
          </a:prstGeom>
          <a:solidFill>
            <a:srgbClr val="3B6C91"/>
          </a:solidFill>
          <a:ln/>
        </p:spPr>
      </p:sp>
      <p:sp>
        <p:nvSpPr>
          <p:cNvPr id="9" name="Text 6"/>
          <p:cNvSpPr/>
          <p:nvPr/>
        </p:nvSpPr>
        <p:spPr>
          <a:xfrm>
            <a:off x="5212080" y="1892808"/>
            <a:ext cx="548640" cy="548640"/>
          </a:xfrm>
          <a:prstGeom prst="rect">
            <a:avLst/>
          </a:prstGeom>
          <a:noFill/>
          <a:ln/>
        </p:spPr>
        <p:txBody>
          <a:bodyPr wrap="square" lIns="0" tIns="0" rIns="0" bIns="0" rtlCol="0" anchor="ctr"/>
          <a:lstStyle/>
          <a:p>
            <a:pPr algn="ctr" indent="0" marL="0">
              <a:buNone/>
            </a:pPr>
            <a:r>
              <a:rPr lang="en-US" sz="2200" b="1" dirty="0">
                <a:solidFill>
                  <a:srgbClr val="F5F2E9"/>
                </a:solidFill>
                <a:latin typeface="Arial" pitchFamily="34" charset="0"/>
                <a:ea typeface="Arial" pitchFamily="34" charset="-122"/>
                <a:cs typeface="Arial" pitchFamily="34" charset="-120"/>
              </a:rPr>
              <a:t>1</a:t>
            </a:r>
            <a:endParaRPr lang="en-US" sz="2200" dirty="0"/>
          </a:p>
        </p:txBody>
      </p:sp>
      <p:sp>
        <p:nvSpPr>
          <p:cNvPr id="10" name="Text 7"/>
          <p:cNvSpPr/>
          <p:nvPr/>
        </p:nvSpPr>
        <p:spPr>
          <a:xfrm>
            <a:off x="5943600" y="1783080"/>
            <a:ext cx="5608015" cy="822960"/>
          </a:xfrm>
          <a:prstGeom prst="rect">
            <a:avLst/>
          </a:prstGeom>
          <a:noFill/>
          <a:ln/>
        </p:spPr>
        <p:txBody>
          <a:bodyPr wrap="square" lIns="0" tIns="0" rIns="0" bIns="0" rtlCol="0" anchor="ctr"/>
          <a:lstStyle/>
          <a:p>
            <a:pPr indent="0" marL="0">
              <a:buNone/>
            </a:pPr>
            <a:r>
              <a:rPr lang="en-US" sz="2100" b="1" dirty="0">
                <a:solidFill>
                  <a:srgbClr val="1E2622"/>
                </a:solidFill>
                <a:latin typeface="Arial" pitchFamily="34" charset="0"/>
                <a:ea typeface="Arial" pitchFamily="34" charset="-122"/>
                <a:cs typeface="Arial" pitchFamily="34" charset="-120"/>
              </a:rPr>
              <a:t>Alice signs b on chain</a:t>
            </a:r>
            <a:endParaRPr lang="en-US" sz="2100" dirty="0"/>
          </a:p>
          <a:p>
            <a:pPr indent="0" marL="0">
              <a:buNone/>
            </a:pPr>
            <a:r>
              <a:rPr lang="en-US" sz="1700" dirty="0">
                <a:solidFill>
                  <a:srgbClr val="5F6862"/>
                </a:solidFill>
                <a:latin typeface="Arial" pitchFamily="34" charset="0"/>
                <a:ea typeface="Arial" pitchFamily="34" charset="-122"/>
                <a:cs typeface="Arial" pitchFamily="34" charset="-120"/>
              </a:rPr>
              <a:t>with a one-time key</a:t>
            </a:r>
            <a:endParaRPr lang="en-US" sz="2100" dirty="0"/>
          </a:p>
        </p:txBody>
      </p:sp>
      <p:sp>
        <p:nvSpPr>
          <p:cNvPr id="11" name="Shape 8"/>
          <p:cNvSpPr/>
          <p:nvPr/>
        </p:nvSpPr>
        <p:spPr>
          <a:xfrm>
            <a:off x="5212080" y="2825496"/>
            <a:ext cx="548640" cy="548640"/>
          </a:xfrm>
          <a:prstGeom prst="ellipse">
            <a:avLst/>
          </a:prstGeom>
          <a:solidFill>
            <a:srgbClr val="D4862A"/>
          </a:solidFill>
          <a:ln/>
        </p:spPr>
      </p:sp>
      <p:sp>
        <p:nvSpPr>
          <p:cNvPr id="12" name="Text 9"/>
          <p:cNvSpPr/>
          <p:nvPr/>
        </p:nvSpPr>
        <p:spPr>
          <a:xfrm>
            <a:off x="5212080" y="2825496"/>
            <a:ext cx="548640" cy="548640"/>
          </a:xfrm>
          <a:prstGeom prst="rect">
            <a:avLst/>
          </a:prstGeom>
          <a:noFill/>
          <a:ln/>
        </p:spPr>
        <p:txBody>
          <a:bodyPr wrap="square" lIns="0" tIns="0" rIns="0" bIns="0" rtlCol="0" anchor="ctr"/>
          <a:lstStyle/>
          <a:p>
            <a:pPr algn="ctr" indent="0" marL="0">
              <a:buNone/>
            </a:pPr>
            <a:r>
              <a:rPr lang="en-US" sz="2200" b="1" dirty="0">
                <a:solidFill>
                  <a:srgbClr val="F5F2E9"/>
                </a:solidFill>
                <a:latin typeface="Arial" pitchFamily="34" charset="0"/>
                <a:ea typeface="Arial" pitchFamily="34" charset="-122"/>
                <a:cs typeface="Arial" pitchFamily="34" charset="-120"/>
              </a:rPr>
              <a:t>2</a:t>
            </a:r>
            <a:endParaRPr lang="en-US" sz="2200" dirty="0"/>
          </a:p>
        </p:txBody>
      </p:sp>
      <p:sp>
        <p:nvSpPr>
          <p:cNvPr id="13" name="Text 10"/>
          <p:cNvSpPr/>
          <p:nvPr/>
        </p:nvSpPr>
        <p:spPr>
          <a:xfrm>
            <a:off x="5943600" y="2715768"/>
            <a:ext cx="5608015" cy="822960"/>
          </a:xfrm>
          <a:prstGeom prst="rect">
            <a:avLst/>
          </a:prstGeom>
          <a:noFill/>
          <a:ln/>
        </p:spPr>
        <p:txBody>
          <a:bodyPr wrap="square" lIns="0" tIns="0" rIns="0" bIns="0" rtlCol="0" anchor="ctr"/>
          <a:lstStyle/>
          <a:p>
            <a:pPr indent="0" marL="0">
              <a:buNone/>
            </a:pPr>
            <a:r>
              <a:rPr lang="en-US" sz="2100" b="1" dirty="0">
                <a:solidFill>
                  <a:srgbClr val="1E2622"/>
                </a:solidFill>
                <a:latin typeface="Arial" pitchFamily="34" charset="0"/>
                <a:ea typeface="Arial" pitchFamily="34" charset="-122"/>
                <a:cs typeface="Arial" pitchFamily="34" charset="-120"/>
              </a:rPr>
              <a:t>the hub must sign the same b</a:t>
            </a:r>
            <a:endParaRPr lang="en-US" sz="2100" dirty="0"/>
          </a:p>
          <a:p>
            <a:pPr indent="0" marL="0">
              <a:buNone/>
            </a:pPr>
            <a:r>
              <a:rPr lang="en-US" sz="1700" dirty="0">
                <a:solidFill>
                  <a:srgbClr val="5F6862"/>
                </a:solidFill>
                <a:latin typeface="Arial" pitchFamily="34" charset="0"/>
                <a:ea typeface="Arial" pitchFamily="34" charset="-122"/>
                <a:cs typeface="Arial" pitchFamily="34" charset="-120"/>
              </a:rPr>
              <a:t>Script compares digit by digit; silence pays Alice</a:t>
            </a:r>
            <a:endParaRPr lang="en-US" sz="2100" dirty="0"/>
          </a:p>
        </p:txBody>
      </p:sp>
      <p:sp>
        <p:nvSpPr>
          <p:cNvPr id="14" name="Shape 11"/>
          <p:cNvSpPr/>
          <p:nvPr/>
        </p:nvSpPr>
        <p:spPr>
          <a:xfrm>
            <a:off x="5212080" y="3758184"/>
            <a:ext cx="548640" cy="548640"/>
          </a:xfrm>
          <a:prstGeom prst="ellipse">
            <a:avLst/>
          </a:prstGeom>
          <a:solidFill>
            <a:srgbClr val="5E8C2F"/>
          </a:solidFill>
          <a:ln/>
        </p:spPr>
      </p:sp>
      <p:sp>
        <p:nvSpPr>
          <p:cNvPr id="15" name="Text 12"/>
          <p:cNvSpPr/>
          <p:nvPr/>
        </p:nvSpPr>
        <p:spPr>
          <a:xfrm>
            <a:off x="5212080" y="3758184"/>
            <a:ext cx="548640" cy="548640"/>
          </a:xfrm>
          <a:prstGeom prst="rect">
            <a:avLst/>
          </a:prstGeom>
          <a:noFill/>
          <a:ln/>
        </p:spPr>
        <p:txBody>
          <a:bodyPr wrap="square" lIns="0" tIns="0" rIns="0" bIns="0" rtlCol="0" anchor="ctr"/>
          <a:lstStyle/>
          <a:p>
            <a:pPr algn="ctr" indent="0" marL="0">
              <a:buNone/>
            </a:pPr>
            <a:r>
              <a:rPr lang="en-US" sz="2200" b="1" dirty="0">
                <a:solidFill>
                  <a:srgbClr val="F5F2E9"/>
                </a:solidFill>
                <a:latin typeface="Arial" pitchFamily="34" charset="0"/>
                <a:ea typeface="Arial" pitchFamily="34" charset="-122"/>
                <a:cs typeface="Arial" pitchFamily="34" charset="-120"/>
              </a:rPr>
              <a:t>3</a:t>
            </a:r>
            <a:endParaRPr lang="en-US" sz="2200" dirty="0"/>
          </a:p>
        </p:txBody>
      </p:sp>
      <p:sp>
        <p:nvSpPr>
          <p:cNvPr id="16" name="Text 13"/>
          <p:cNvSpPr/>
          <p:nvPr/>
        </p:nvSpPr>
        <p:spPr>
          <a:xfrm>
            <a:off x="5943600" y="3648456"/>
            <a:ext cx="5608015" cy="822960"/>
          </a:xfrm>
          <a:prstGeom prst="rect">
            <a:avLst/>
          </a:prstGeom>
          <a:noFill/>
          <a:ln/>
        </p:spPr>
        <p:txBody>
          <a:bodyPr wrap="square" lIns="0" tIns="0" rIns="0" bIns="0" rtlCol="0" anchor="ctr"/>
          <a:lstStyle/>
          <a:p>
            <a:pPr indent="0" marL="0">
              <a:buNone/>
            </a:pPr>
            <a:r>
              <a:rPr lang="en-US" sz="2100" b="1" dirty="0">
                <a:solidFill>
                  <a:srgbClr val="1E2622"/>
                </a:solidFill>
                <a:latin typeface="Arial" pitchFamily="34" charset="0"/>
                <a:ea typeface="Arial" pitchFamily="34" charset="-122"/>
                <a:cs typeface="Arial" pitchFamily="34" charset="-120"/>
              </a:rPr>
              <a:t>her proof checks the hub's signature</a:t>
            </a:r>
            <a:endParaRPr lang="en-US" sz="2100" dirty="0"/>
          </a:p>
          <a:p>
            <a:pPr indent="0" marL="0">
              <a:buNone/>
            </a:pPr>
            <a:r>
              <a:rPr lang="en-US" sz="1700" dirty="0">
                <a:solidFill>
                  <a:srgbClr val="5F6862"/>
                </a:solidFill>
                <a:latin typeface="Arial" pitchFamily="34" charset="0"/>
                <a:ea typeface="Arial" pitchFamily="34" charset="-122"/>
                <a:cs typeface="Arial" pitchFamily="34" charset="-120"/>
              </a:rPr>
              <a:t>so the b proved is the b paid</a:t>
            </a:r>
            <a:endParaRPr lang="en-US" sz="2100" dirty="0"/>
          </a:p>
        </p:txBody>
      </p:sp>
      <p:sp>
        <p:nvSpPr>
          <p:cNvPr id="17" name="Shape 14"/>
          <p:cNvSpPr/>
          <p:nvPr/>
        </p:nvSpPr>
        <p:spPr>
          <a:xfrm>
            <a:off x="640080" y="4846320"/>
            <a:ext cx="10911535" cy="685800"/>
          </a:xfrm>
          <a:prstGeom prst="rect">
            <a:avLst/>
          </a:prstGeom>
          <a:solidFill>
            <a:srgbClr val="FFFFFF"/>
          </a:solidFill>
          <a:ln w="12700">
            <a:solidFill>
              <a:srgbClr val="CFC9B8"/>
            </a:solidFill>
            <a:prstDash val="solid"/>
          </a:ln>
        </p:spPr>
      </p:sp>
      <p:sp>
        <p:nvSpPr>
          <p:cNvPr id="18" name="Text 15"/>
          <p:cNvSpPr/>
          <p:nvPr/>
        </p:nvSpPr>
        <p:spPr>
          <a:xfrm>
            <a:off x="640080" y="4846320"/>
            <a:ext cx="10911535" cy="685800"/>
          </a:xfrm>
          <a:prstGeom prst="rect">
            <a:avLst/>
          </a:prstGeom>
          <a:noFill/>
          <a:ln/>
        </p:spPr>
        <p:txBody>
          <a:bodyPr wrap="square" lIns="0" tIns="0" rIns="0" bIns="0" rtlCol="0" anchor="ctr"/>
          <a:lstStyle/>
          <a:p>
            <a:pPr algn="ctr" indent="0" marL="0">
              <a:buNone/>
            </a:pPr>
            <a:r>
              <a:rPr lang="en-US" sz="1700" b="1" dirty="0">
                <a:solidFill>
                  <a:srgbClr val="1E2622"/>
                </a:solidFill>
                <a:latin typeface="Courier New" pitchFamily="34" charset="0"/>
                <a:ea typeface="Courier New" pitchFamily="34" charset="-122"/>
                <a:cs typeface="Courier New" pitchFamily="34" charset="-120"/>
              </a:rPr>
              <a:t>journal: b ‖ c ‖ D   →   c ‖ D ‖ H(pk_hub)      b moves into the witness</a:t>
            </a:r>
            <a:endParaRPr lang="en-US" sz="1700" dirty="0"/>
          </a:p>
        </p:txBody>
      </p:sp>
      <p:sp>
        <p:nvSpPr>
          <p:cNvPr id="19" name="Text 16"/>
          <p:cNvSpPr/>
          <p:nvPr/>
        </p:nvSpPr>
        <p:spPr>
          <a:xfrm>
            <a:off x="640080" y="5715000"/>
            <a:ext cx="10911535" cy="457200"/>
          </a:xfrm>
          <a:prstGeom prst="rect">
            <a:avLst/>
          </a:prstGeom>
          <a:noFill/>
          <a:ln/>
        </p:spPr>
        <p:txBody>
          <a:bodyPr wrap="square" lIns="0" tIns="0" rIns="0" bIns="0" rtlCol="0" anchor="t"/>
          <a:lstStyle/>
          <a:p>
            <a:pPr indent="0" marL="0">
              <a:buNone/>
            </a:pPr>
            <a:r>
              <a:rPr lang="en-US" sz="1900" i="1" dirty="0">
                <a:solidFill>
                  <a:srgbClr val="5F6862"/>
                </a:solidFill>
                <a:latin typeface="Arial" pitchFamily="34" charset="0"/>
                <a:ea typeface="Arial" pitchFamily="34" charset="-122"/>
                <a:cs typeface="Arial" pitchFamily="34" charset="-120"/>
              </a:rPr>
              <a:t>BABE's cryptography unchanged. Security: a sketch, not yet a proof.</a:t>
            </a:r>
            <a:endParaRPr lang="en-US" sz="19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6F5596"/>
          </a:solidFill>
          <a:ln/>
        </p:spPr>
      </p:sp>
      <p:sp>
        <p:nvSpPr>
          <p:cNvPr id="3" name="Text 1"/>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6F5596"/>
                </a:solidFill>
                <a:latin typeface="Arial" pitchFamily="34" charset="0"/>
                <a:ea typeface="Arial" pitchFamily="34" charset="-122"/>
                <a:cs typeface="Arial" pitchFamily="34" charset="-120"/>
              </a:rPr>
              <a:t>DEEP DIVE · BABE</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A BABE dispute, transaction by transaction</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Shape 4"/>
          <p:cNvSpPr/>
          <p:nvPr/>
        </p:nvSpPr>
        <p:spPr>
          <a:xfrm>
            <a:off x="640080" y="1874520"/>
            <a:ext cx="2021373" cy="1234440"/>
          </a:xfrm>
          <a:prstGeom prst="roundRect">
            <a:avLst>
              <a:gd name="adj" fmla="val 5926"/>
            </a:avLst>
          </a:prstGeom>
          <a:solidFill>
            <a:srgbClr val="DCE7F0"/>
          </a:solidFill>
          <a:ln w="19050">
            <a:solidFill>
              <a:srgbClr val="3B6C91"/>
            </a:solidFill>
            <a:prstDash val="solid"/>
          </a:ln>
        </p:spPr>
      </p:sp>
      <p:sp>
        <p:nvSpPr>
          <p:cNvPr id="8" name="Text 5"/>
          <p:cNvSpPr/>
          <p:nvPr/>
        </p:nvSpPr>
        <p:spPr>
          <a:xfrm>
            <a:off x="640080" y="1874520"/>
            <a:ext cx="2021373" cy="1234440"/>
          </a:xfrm>
          <a:prstGeom prst="rect">
            <a:avLst/>
          </a:prstGeom>
          <a:noFill/>
          <a:ln/>
        </p:spPr>
        <p:txBody>
          <a:bodyPr wrap="square" lIns="50800" tIns="50800" rIns="50800" bIns="508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request</a:t>
            </a:r>
            <a:endParaRPr lang="en-US" sz="1900" dirty="0"/>
          </a:p>
          <a:p>
            <a:pPr algn="ctr" indent="0" marL="0">
              <a:buNone/>
            </a:pPr>
            <a:r>
              <a:rPr lang="en-US" sz="1400" dirty="0">
                <a:solidFill>
                  <a:srgbClr val="5F6862"/>
                </a:solidFill>
                <a:latin typeface="Arial" pitchFamily="34" charset="0"/>
                <a:ea typeface="Arial" pitchFamily="34" charset="-122"/>
                <a:cs typeface="Arial" pitchFamily="34" charset="-120"/>
              </a:rPr>
              <a:t>Alice signs b</a:t>
            </a:r>
            <a:endParaRPr lang="en-US" sz="1900" dirty="0"/>
          </a:p>
        </p:txBody>
      </p:sp>
      <p:sp>
        <p:nvSpPr>
          <p:cNvPr id="9" name="Shape 6"/>
          <p:cNvSpPr/>
          <p:nvPr/>
        </p:nvSpPr>
        <p:spPr>
          <a:xfrm>
            <a:off x="2661453" y="2487168"/>
            <a:ext cx="201168" cy="914"/>
          </a:xfrm>
          <a:prstGeom prst="line">
            <a:avLst/>
          </a:prstGeom>
          <a:noFill/>
          <a:ln w="25400">
            <a:solidFill>
              <a:srgbClr val="1E2622"/>
            </a:solidFill>
            <a:prstDash val="solid"/>
            <a:tailEnd type="triangle"/>
          </a:ln>
        </p:spPr>
      </p:sp>
      <p:sp>
        <p:nvSpPr>
          <p:cNvPr id="10" name="Shape 7"/>
          <p:cNvSpPr/>
          <p:nvPr/>
        </p:nvSpPr>
        <p:spPr>
          <a:xfrm>
            <a:off x="1650766" y="3108960"/>
            <a:ext cx="0" cy="411480"/>
          </a:xfrm>
          <a:prstGeom prst="line">
            <a:avLst/>
          </a:prstGeom>
          <a:noFill/>
          <a:ln w="19050">
            <a:solidFill>
              <a:srgbClr val="B4462F"/>
            </a:solidFill>
            <a:prstDash val="dash"/>
            <a:tailEnd type="triangle"/>
          </a:ln>
        </p:spPr>
      </p:sp>
      <p:sp>
        <p:nvSpPr>
          <p:cNvPr id="11" name="Text 8"/>
          <p:cNvSpPr/>
          <p:nvPr/>
        </p:nvSpPr>
        <p:spPr>
          <a:xfrm>
            <a:off x="594360" y="3566160"/>
            <a:ext cx="2112813" cy="548640"/>
          </a:xfrm>
          <a:prstGeom prst="rect">
            <a:avLst/>
          </a:prstGeom>
          <a:noFill/>
          <a:ln/>
        </p:spPr>
        <p:txBody>
          <a:bodyPr wrap="square" lIns="0" tIns="0" rIns="0" bIns="0" rtlCol="0" anchor="t"/>
          <a:lstStyle/>
          <a:p>
            <a:pPr algn="ctr" indent="0" marL="0">
              <a:buNone/>
            </a:pPr>
            <a:r>
              <a:rPr lang="en-US" sz="1300" dirty="0">
                <a:solidFill>
                  <a:srgbClr val="B4462F"/>
                </a:solidFill>
                <a:latin typeface="Arial" pitchFamily="34" charset="0"/>
                <a:ea typeface="Arial" pitchFamily="34" charset="-122"/>
                <a:cs typeface="Arial" pitchFamily="34" charset="-120"/>
              </a:rPr>
              <a:t>the hub silent: Alice paid</a:t>
            </a:r>
            <a:endParaRPr lang="en-US" sz="1300" dirty="0"/>
          </a:p>
        </p:txBody>
      </p:sp>
      <p:sp>
        <p:nvSpPr>
          <p:cNvPr id="12" name="Shape 9"/>
          <p:cNvSpPr/>
          <p:nvPr/>
        </p:nvSpPr>
        <p:spPr>
          <a:xfrm>
            <a:off x="2862621" y="1874520"/>
            <a:ext cx="2021373" cy="1234440"/>
          </a:xfrm>
          <a:prstGeom prst="roundRect">
            <a:avLst>
              <a:gd name="adj" fmla="val 5926"/>
            </a:avLst>
          </a:prstGeom>
          <a:solidFill>
            <a:srgbClr val="F7E6CF"/>
          </a:solidFill>
          <a:ln w="19050">
            <a:solidFill>
              <a:srgbClr val="D4862A"/>
            </a:solidFill>
            <a:prstDash val="solid"/>
          </a:ln>
        </p:spPr>
      </p:sp>
      <p:sp>
        <p:nvSpPr>
          <p:cNvPr id="13" name="Text 10"/>
          <p:cNvSpPr/>
          <p:nvPr/>
        </p:nvSpPr>
        <p:spPr>
          <a:xfrm>
            <a:off x="2862621" y="1874520"/>
            <a:ext cx="2021373" cy="1234440"/>
          </a:xfrm>
          <a:prstGeom prst="rect">
            <a:avLst/>
          </a:prstGeom>
          <a:noFill/>
          <a:ln/>
        </p:spPr>
        <p:txBody>
          <a:bodyPr wrap="square" lIns="50800" tIns="50800" rIns="50800" bIns="508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respond</a:t>
            </a:r>
            <a:endParaRPr lang="en-US" sz="1900" dirty="0"/>
          </a:p>
          <a:p>
            <a:pPr algn="ctr" indent="0" marL="0">
              <a:buNone/>
            </a:pPr>
            <a:r>
              <a:rPr lang="en-US" sz="1400" dirty="0">
                <a:solidFill>
                  <a:srgbClr val="5F6862"/>
                </a:solidFill>
                <a:latin typeface="Arial" pitchFamily="34" charset="0"/>
                <a:ea typeface="Arial" pitchFamily="34" charset="-122"/>
                <a:cs typeface="Arial" pitchFamily="34" charset="-120"/>
              </a:rPr>
              <a:t>the hub signs b</a:t>
            </a:r>
            <a:endParaRPr lang="en-US" sz="1900" dirty="0"/>
          </a:p>
        </p:txBody>
      </p:sp>
      <p:sp>
        <p:nvSpPr>
          <p:cNvPr id="14" name="Shape 11"/>
          <p:cNvSpPr/>
          <p:nvPr/>
        </p:nvSpPr>
        <p:spPr>
          <a:xfrm>
            <a:off x="4883993" y="2487168"/>
            <a:ext cx="201168" cy="914"/>
          </a:xfrm>
          <a:prstGeom prst="line">
            <a:avLst/>
          </a:prstGeom>
          <a:noFill/>
          <a:ln w="25400">
            <a:solidFill>
              <a:srgbClr val="1E2622"/>
            </a:solidFill>
            <a:prstDash val="solid"/>
            <a:tailEnd type="triangle"/>
          </a:ln>
        </p:spPr>
      </p:sp>
      <p:sp>
        <p:nvSpPr>
          <p:cNvPr id="15" name="Shape 12"/>
          <p:cNvSpPr/>
          <p:nvPr/>
        </p:nvSpPr>
        <p:spPr>
          <a:xfrm>
            <a:off x="3873307" y="3108960"/>
            <a:ext cx="0" cy="411480"/>
          </a:xfrm>
          <a:prstGeom prst="line">
            <a:avLst/>
          </a:prstGeom>
          <a:noFill/>
          <a:ln w="19050">
            <a:solidFill>
              <a:srgbClr val="B4462F"/>
            </a:solidFill>
            <a:prstDash val="dash"/>
            <a:tailEnd type="triangle"/>
          </a:ln>
        </p:spPr>
      </p:sp>
      <p:sp>
        <p:nvSpPr>
          <p:cNvPr id="16" name="Text 13"/>
          <p:cNvSpPr/>
          <p:nvPr/>
        </p:nvSpPr>
        <p:spPr>
          <a:xfrm>
            <a:off x="2816901" y="3566160"/>
            <a:ext cx="2112813" cy="548640"/>
          </a:xfrm>
          <a:prstGeom prst="rect">
            <a:avLst/>
          </a:prstGeom>
          <a:noFill/>
          <a:ln/>
        </p:spPr>
        <p:txBody>
          <a:bodyPr wrap="square" lIns="0" tIns="0" rIns="0" bIns="0" rtlCol="0" anchor="t"/>
          <a:lstStyle/>
          <a:p>
            <a:pPr algn="ctr" indent="0" marL="0">
              <a:buNone/>
            </a:pPr>
            <a:r>
              <a:rPr lang="en-US" sz="1300" dirty="0">
                <a:solidFill>
                  <a:srgbClr val="B4462F"/>
                </a:solidFill>
                <a:latin typeface="Arial" pitchFamily="34" charset="0"/>
                <a:ea typeface="Arial" pitchFamily="34" charset="-122"/>
                <a:cs typeface="Arial" pitchFamily="34" charset="-120"/>
              </a:rPr>
              <a:t>Alice never asserts: the hub takes it</a:t>
            </a:r>
            <a:endParaRPr lang="en-US" sz="1300" dirty="0"/>
          </a:p>
        </p:txBody>
      </p:sp>
      <p:sp>
        <p:nvSpPr>
          <p:cNvPr id="17" name="Shape 14"/>
          <p:cNvSpPr/>
          <p:nvPr/>
        </p:nvSpPr>
        <p:spPr>
          <a:xfrm>
            <a:off x="5085161" y="1874520"/>
            <a:ext cx="2021373" cy="1234440"/>
          </a:xfrm>
          <a:prstGeom prst="roundRect">
            <a:avLst>
              <a:gd name="adj" fmla="val 5926"/>
            </a:avLst>
          </a:prstGeom>
          <a:solidFill>
            <a:srgbClr val="DCE7F0"/>
          </a:solidFill>
          <a:ln w="19050">
            <a:solidFill>
              <a:srgbClr val="3B6C91"/>
            </a:solidFill>
            <a:prstDash val="solid"/>
          </a:ln>
        </p:spPr>
      </p:sp>
      <p:sp>
        <p:nvSpPr>
          <p:cNvPr id="18" name="Text 15"/>
          <p:cNvSpPr/>
          <p:nvPr/>
        </p:nvSpPr>
        <p:spPr>
          <a:xfrm>
            <a:off x="5085161" y="1874520"/>
            <a:ext cx="2021373" cy="1234440"/>
          </a:xfrm>
          <a:prstGeom prst="rect">
            <a:avLst/>
          </a:prstGeom>
          <a:noFill/>
          <a:ln/>
        </p:spPr>
        <p:txBody>
          <a:bodyPr wrap="square" lIns="50800" tIns="50800" rIns="50800" bIns="508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assert</a:t>
            </a:r>
            <a:endParaRPr lang="en-US" sz="1900" dirty="0"/>
          </a:p>
          <a:p>
            <a:pPr algn="ctr" indent="0" marL="0">
              <a:buNone/>
            </a:pPr>
            <a:r>
              <a:rPr lang="en-US" sz="1400" dirty="0">
                <a:solidFill>
                  <a:srgbClr val="5F6862"/>
                </a:solidFill>
                <a:latin typeface="Arial" pitchFamily="34" charset="0"/>
                <a:ea typeface="Arial" pitchFamily="34" charset="-122"/>
                <a:cs typeface="Arial" pitchFamily="34" charset="-120"/>
              </a:rPr>
              <a:t>Alice: π1</a:t>
            </a:r>
            <a:endParaRPr lang="en-US" sz="1900" dirty="0"/>
          </a:p>
          <a:p>
            <a:pPr algn="ctr" indent="0" marL="0">
              <a:buNone/>
            </a:pPr>
            <a:r>
              <a:rPr lang="en-US" sz="1400" dirty="0">
                <a:solidFill>
                  <a:srgbClr val="5F6862"/>
                </a:solidFill>
                <a:latin typeface="Arial" pitchFamily="34" charset="0"/>
                <a:ea typeface="Arial" pitchFamily="34" charset="-122"/>
                <a:cs typeface="Arial" pitchFamily="34" charset="-120"/>
              </a:rPr>
              <a:t>any time before T_close</a:t>
            </a:r>
            <a:endParaRPr lang="en-US" sz="1900" dirty="0"/>
          </a:p>
        </p:txBody>
      </p:sp>
      <p:sp>
        <p:nvSpPr>
          <p:cNvPr id="19" name="Shape 16"/>
          <p:cNvSpPr/>
          <p:nvPr/>
        </p:nvSpPr>
        <p:spPr>
          <a:xfrm>
            <a:off x="7106534" y="2487168"/>
            <a:ext cx="201168" cy="914"/>
          </a:xfrm>
          <a:prstGeom prst="line">
            <a:avLst/>
          </a:prstGeom>
          <a:noFill/>
          <a:ln w="25400">
            <a:solidFill>
              <a:srgbClr val="1E2622"/>
            </a:solidFill>
            <a:prstDash val="solid"/>
            <a:tailEnd type="triangle"/>
          </a:ln>
        </p:spPr>
      </p:sp>
      <p:sp>
        <p:nvSpPr>
          <p:cNvPr id="20" name="Shape 17"/>
          <p:cNvSpPr/>
          <p:nvPr/>
        </p:nvSpPr>
        <p:spPr>
          <a:xfrm>
            <a:off x="6095848" y="3108960"/>
            <a:ext cx="0" cy="411480"/>
          </a:xfrm>
          <a:prstGeom prst="line">
            <a:avLst/>
          </a:prstGeom>
          <a:noFill/>
          <a:ln w="19050">
            <a:solidFill>
              <a:srgbClr val="B4462F"/>
            </a:solidFill>
            <a:prstDash val="dash"/>
            <a:tailEnd type="triangle"/>
          </a:ln>
        </p:spPr>
      </p:sp>
      <p:sp>
        <p:nvSpPr>
          <p:cNvPr id="21" name="Text 18"/>
          <p:cNvSpPr/>
          <p:nvPr/>
        </p:nvSpPr>
        <p:spPr>
          <a:xfrm>
            <a:off x="5039441" y="3566160"/>
            <a:ext cx="2112813" cy="548640"/>
          </a:xfrm>
          <a:prstGeom prst="rect">
            <a:avLst/>
          </a:prstGeom>
          <a:noFill/>
          <a:ln/>
        </p:spPr>
        <p:txBody>
          <a:bodyPr wrap="square" lIns="0" tIns="0" rIns="0" bIns="0" rtlCol="0" anchor="t"/>
          <a:lstStyle/>
          <a:p>
            <a:pPr algn="ctr" indent="0" marL="0">
              <a:buNone/>
            </a:pPr>
            <a:r>
              <a:rPr lang="en-US" sz="1300" dirty="0">
                <a:solidFill>
                  <a:srgbClr val="B4462F"/>
                </a:solidFill>
                <a:latin typeface="Arial" pitchFamily="34" charset="0"/>
                <a:ea typeface="Arial" pitchFamily="34" charset="-122"/>
                <a:cs typeface="Arial" pitchFamily="34" charset="-120"/>
              </a:rPr>
              <a:t>no challenge: Alice paid</a:t>
            </a:r>
            <a:endParaRPr lang="en-US" sz="1300" dirty="0"/>
          </a:p>
        </p:txBody>
      </p:sp>
      <p:sp>
        <p:nvSpPr>
          <p:cNvPr id="22" name="Shape 19"/>
          <p:cNvSpPr/>
          <p:nvPr/>
        </p:nvSpPr>
        <p:spPr>
          <a:xfrm>
            <a:off x="7307702" y="1874520"/>
            <a:ext cx="2021373" cy="1234440"/>
          </a:xfrm>
          <a:prstGeom prst="roundRect">
            <a:avLst>
              <a:gd name="adj" fmla="val 5926"/>
            </a:avLst>
          </a:prstGeom>
          <a:solidFill>
            <a:srgbClr val="F7E6CF"/>
          </a:solidFill>
          <a:ln w="19050">
            <a:solidFill>
              <a:srgbClr val="D4862A"/>
            </a:solidFill>
            <a:prstDash val="solid"/>
          </a:ln>
        </p:spPr>
      </p:sp>
      <p:sp>
        <p:nvSpPr>
          <p:cNvPr id="23" name="Text 20"/>
          <p:cNvSpPr/>
          <p:nvPr/>
        </p:nvSpPr>
        <p:spPr>
          <a:xfrm>
            <a:off x="7307702" y="1874520"/>
            <a:ext cx="2021373" cy="1234440"/>
          </a:xfrm>
          <a:prstGeom prst="rect">
            <a:avLst/>
          </a:prstGeom>
          <a:noFill/>
          <a:ln/>
        </p:spPr>
        <p:txBody>
          <a:bodyPr wrap="square" lIns="50800" tIns="50800" rIns="50800" bIns="508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challenge</a:t>
            </a:r>
            <a:endParaRPr lang="en-US" sz="1900" dirty="0"/>
          </a:p>
          <a:p>
            <a:pPr algn="ctr" indent="0" marL="0">
              <a:buNone/>
            </a:pPr>
            <a:r>
              <a:rPr lang="en-US" sz="1400" dirty="0">
                <a:solidFill>
                  <a:srgbClr val="5F6862"/>
                </a:solidFill>
                <a:latin typeface="Arial" pitchFamily="34" charset="0"/>
                <a:ea typeface="Arial" pitchFamily="34" charset="-122"/>
                <a:cs typeface="Arial" pitchFamily="34" charset="-120"/>
              </a:rPr>
              <a:t>the hub: labels</a:t>
            </a:r>
            <a:endParaRPr lang="en-US" sz="1900" dirty="0"/>
          </a:p>
        </p:txBody>
      </p:sp>
      <p:sp>
        <p:nvSpPr>
          <p:cNvPr id="24" name="Shape 21"/>
          <p:cNvSpPr/>
          <p:nvPr/>
        </p:nvSpPr>
        <p:spPr>
          <a:xfrm>
            <a:off x="9329075" y="2487168"/>
            <a:ext cx="201168" cy="914"/>
          </a:xfrm>
          <a:prstGeom prst="line">
            <a:avLst/>
          </a:prstGeom>
          <a:noFill/>
          <a:ln w="25400">
            <a:solidFill>
              <a:srgbClr val="1E2622"/>
            </a:solidFill>
            <a:prstDash val="solid"/>
            <a:tailEnd type="triangle"/>
          </a:ln>
        </p:spPr>
      </p:sp>
      <p:sp>
        <p:nvSpPr>
          <p:cNvPr id="25" name="Shape 22"/>
          <p:cNvSpPr/>
          <p:nvPr/>
        </p:nvSpPr>
        <p:spPr>
          <a:xfrm>
            <a:off x="8318388" y="3108960"/>
            <a:ext cx="0" cy="411480"/>
          </a:xfrm>
          <a:prstGeom prst="line">
            <a:avLst/>
          </a:prstGeom>
          <a:noFill/>
          <a:ln w="19050">
            <a:solidFill>
              <a:srgbClr val="B4462F"/>
            </a:solidFill>
            <a:prstDash val="dash"/>
            <a:tailEnd type="triangle"/>
          </a:ln>
        </p:spPr>
      </p:sp>
      <p:sp>
        <p:nvSpPr>
          <p:cNvPr id="26" name="Text 23"/>
          <p:cNvSpPr/>
          <p:nvPr/>
        </p:nvSpPr>
        <p:spPr>
          <a:xfrm>
            <a:off x="7261982" y="3566160"/>
            <a:ext cx="2112813" cy="548640"/>
          </a:xfrm>
          <a:prstGeom prst="rect">
            <a:avLst/>
          </a:prstGeom>
          <a:noFill/>
          <a:ln/>
        </p:spPr>
        <p:txBody>
          <a:bodyPr wrap="square" lIns="0" tIns="0" rIns="0" bIns="0" rtlCol="0" anchor="t"/>
          <a:lstStyle/>
          <a:p>
            <a:pPr algn="ctr" indent="0" marL="0">
              <a:buNone/>
            </a:pPr>
            <a:r>
              <a:rPr lang="en-US" sz="1300" dirty="0">
                <a:solidFill>
                  <a:srgbClr val="B4462F"/>
                </a:solidFill>
                <a:latin typeface="Arial" pitchFamily="34" charset="0"/>
                <a:ea typeface="Arial" pitchFamily="34" charset="-122"/>
                <a:cs typeface="Arial" pitchFamily="34" charset="-120"/>
              </a:rPr>
              <a:t>she can't decrypt: the hub takes it</a:t>
            </a:r>
            <a:endParaRPr lang="en-US" sz="1300" dirty="0"/>
          </a:p>
        </p:txBody>
      </p:sp>
      <p:sp>
        <p:nvSpPr>
          <p:cNvPr id="27" name="Shape 24"/>
          <p:cNvSpPr/>
          <p:nvPr/>
        </p:nvSpPr>
        <p:spPr>
          <a:xfrm>
            <a:off x="9530243" y="1874520"/>
            <a:ext cx="2021373" cy="1234440"/>
          </a:xfrm>
          <a:prstGeom prst="roundRect">
            <a:avLst>
              <a:gd name="adj" fmla="val 5926"/>
            </a:avLst>
          </a:prstGeom>
          <a:solidFill>
            <a:srgbClr val="E3EDD5"/>
          </a:solidFill>
          <a:ln w="19050">
            <a:solidFill>
              <a:srgbClr val="5E8C2F"/>
            </a:solidFill>
            <a:prstDash val="solid"/>
          </a:ln>
        </p:spPr>
      </p:sp>
      <p:sp>
        <p:nvSpPr>
          <p:cNvPr id="28" name="Text 25"/>
          <p:cNvSpPr/>
          <p:nvPr/>
        </p:nvSpPr>
        <p:spPr>
          <a:xfrm>
            <a:off x="9530243" y="1874520"/>
            <a:ext cx="2021373" cy="1234440"/>
          </a:xfrm>
          <a:prstGeom prst="rect">
            <a:avLst/>
          </a:prstGeom>
          <a:noFill/>
          <a:ln/>
        </p:spPr>
        <p:txBody>
          <a:bodyPr wrap="square" lIns="50800" tIns="50800" rIns="50800" bIns="50800" rtlCol="0" anchor="ctr"/>
          <a:lstStyle/>
          <a:p>
            <a:pPr algn="ctr" indent="0" marL="0">
              <a:buNone/>
            </a:pPr>
            <a:r>
              <a:rPr lang="en-US" sz="1900" b="1" dirty="0">
                <a:solidFill>
                  <a:srgbClr val="1E2622"/>
                </a:solidFill>
                <a:latin typeface="Georgia" pitchFamily="34" charset="0"/>
                <a:ea typeface="Georgia" pitchFamily="34" charset="-122"/>
                <a:cs typeface="Georgia" pitchFamily="34" charset="-120"/>
              </a:rPr>
              <a:t>unlock</a:t>
            </a:r>
            <a:endParaRPr lang="en-US" sz="1900" dirty="0"/>
          </a:p>
          <a:p>
            <a:pPr algn="ctr" indent="0" marL="0">
              <a:buNone/>
            </a:pPr>
            <a:r>
              <a:rPr lang="en-US" sz="1400" dirty="0">
                <a:solidFill>
                  <a:srgbClr val="5F6862"/>
                </a:solidFill>
                <a:latin typeface="Arial" pitchFamily="34" charset="0"/>
                <a:ea typeface="Arial" pitchFamily="34" charset="-122"/>
                <a:cs typeface="Arial" pitchFamily="34" charset="-120"/>
              </a:rPr>
              <a:t>Alice: the secret</a:t>
            </a:r>
            <a:endParaRPr lang="en-US" sz="1900" dirty="0"/>
          </a:p>
          <a:p>
            <a:pPr algn="ctr" indent="0" marL="0">
              <a:buNone/>
            </a:pPr>
            <a:r>
              <a:rPr lang="en-US" sz="1400" dirty="0">
                <a:solidFill>
                  <a:srgbClr val="5F6862"/>
                </a:solidFill>
                <a:latin typeface="Arial" pitchFamily="34" charset="0"/>
                <a:ea typeface="Arial" pitchFamily="34" charset="-122"/>
                <a:cs typeface="Arial" pitchFamily="34" charset="-120"/>
              </a:rPr>
              <a:t>149 vB</a:t>
            </a:r>
            <a:endParaRPr lang="en-US" sz="1900" dirty="0"/>
          </a:p>
        </p:txBody>
      </p:sp>
      <p:sp>
        <p:nvSpPr>
          <p:cNvPr id="29" name="Shape 26"/>
          <p:cNvSpPr/>
          <p:nvPr/>
        </p:nvSpPr>
        <p:spPr>
          <a:xfrm>
            <a:off x="10540929" y="3108960"/>
            <a:ext cx="0" cy="411480"/>
          </a:xfrm>
          <a:prstGeom prst="line">
            <a:avLst/>
          </a:prstGeom>
          <a:noFill/>
          <a:ln w="19050">
            <a:solidFill>
              <a:srgbClr val="B4462F"/>
            </a:solidFill>
            <a:prstDash val="dash"/>
            <a:tailEnd type="triangle"/>
          </a:ln>
        </p:spPr>
      </p:sp>
      <p:sp>
        <p:nvSpPr>
          <p:cNvPr id="30" name="Text 27"/>
          <p:cNvSpPr/>
          <p:nvPr/>
        </p:nvSpPr>
        <p:spPr>
          <a:xfrm>
            <a:off x="9484523" y="3566160"/>
            <a:ext cx="2112813" cy="548640"/>
          </a:xfrm>
          <a:prstGeom prst="rect">
            <a:avLst/>
          </a:prstGeom>
          <a:noFill/>
          <a:ln/>
        </p:spPr>
        <p:txBody>
          <a:bodyPr wrap="square" lIns="0" tIns="0" rIns="0" bIns="0" rtlCol="0" anchor="t"/>
          <a:lstStyle/>
          <a:p>
            <a:pPr algn="ctr" indent="0" marL="0">
              <a:buNone/>
            </a:pPr>
            <a:r>
              <a:rPr lang="en-US" sz="1300" dirty="0">
                <a:solidFill>
                  <a:srgbClr val="5E8C2F"/>
                </a:solidFill>
                <a:latin typeface="Arial" pitchFamily="34" charset="0"/>
                <a:ea typeface="Arial" pitchFamily="34" charset="-122"/>
                <a:cs typeface="Arial" pitchFamily="34" charset="-120"/>
              </a:rPr>
              <a:t>then the bit outputs pay b</a:t>
            </a:r>
            <a:endParaRPr lang="en-US" sz="1300" dirty="0"/>
          </a:p>
        </p:txBody>
      </p:sp>
      <p:sp>
        <p:nvSpPr>
          <p:cNvPr id="31" name="Shape 28"/>
          <p:cNvSpPr/>
          <p:nvPr/>
        </p:nvSpPr>
        <p:spPr>
          <a:xfrm>
            <a:off x="640080" y="4343400"/>
            <a:ext cx="3454298" cy="1645920"/>
          </a:xfrm>
          <a:prstGeom prst="rect">
            <a:avLst/>
          </a:prstGeom>
          <a:solidFill>
            <a:srgbClr val="FFFFFF"/>
          </a:solidFill>
          <a:ln w="12700">
            <a:solidFill>
              <a:srgbClr val="CFC9B8"/>
            </a:solidFill>
            <a:prstDash val="solid"/>
          </a:ln>
        </p:spPr>
      </p:sp>
      <p:sp>
        <p:nvSpPr>
          <p:cNvPr id="32" name="Shape 29"/>
          <p:cNvSpPr/>
          <p:nvPr/>
        </p:nvSpPr>
        <p:spPr>
          <a:xfrm>
            <a:off x="640080" y="4343400"/>
            <a:ext cx="3454298" cy="73152"/>
          </a:xfrm>
          <a:prstGeom prst="rect">
            <a:avLst/>
          </a:prstGeom>
          <a:solidFill>
            <a:srgbClr val="5E8C2F"/>
          </a:solidFill>
          <a:ln/>
        </p:spPr>
      </p:sp>
      <p:sp>
        <p:nvSpPr>
          <p:cNvPr id="33" name="Text 30"/>
          <p:cNvSpPr/>
          <p:nvPr/>
        </p:nvSpPr>
        <p:spPr>
          <a:xfrm>
            <a:off x="841248" y="4572000"/>
            <a:ext cx="3051962" cy="12801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~9 pre-signed</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against BitVMX's 141</a:t>
            </a:r>
            <a:endParaRPr lang="en-US" sz="2200" dirty="0"/>
          </a:p>
        </p:txBody>
      </p:sp>
      <p:sp>
        <p:nvSpPr>
          <p:cNvPr id="34" name="Shape 31"/>
          <p:cNvSpPr/>
          <p:nvPr/>
        </p:nvSpPr>
        <p:spPr>
          <a:xfrm>
            <a:off x="4368698" y="4343400"/>
            <a:ext cx="3454298" cy="1645920"/>
          </a:xfrm>
          <a:prstGeom prst="rect">
            <a:avLst/>
          </a:prstGeom>
          <a:solidFill>
            <a:srgbClr val="FFFFFF"/>
          </a:solidFill>
          <a:ln w="12700">
            <a:solidFill>
              <a:srgbClr val="CFC9B8"/>
            </a:solidFill>
            <a:prstDash val="solid"/>
          </a:ln>
        </p:spPr>
      </p:sp>
      <p:sp>
        <p:nvSpPr>
          <p:cNvPr id="35" name="Shape 32"/>
          <p:cNvSpPr/>
          <p:nvPr/>
        </p:nvSpPr>
        <p:spPr>
          <a:xfrm>
            <a:off x="4368698" y="4343400"/>
            <a:ext cx="3454298" cy="73152"/>
          </a:xfrm>
          <a:prstGeom prst="rect">
            <a:avLst/>
          </a:prstGeom>
          <a:solidFill>
            <a:srgbClr val="3B6C91"/>
          </a:solidFill>
          <a:ln/>
        </p:spPr>
      </p:sp>
      <p:sp>
        <p:nvSpPr>
          <p:cNvPr id="36" name="Text 33"/>
          <p:cNvSpPr/>
          <p:nvPr/>
        </p:nvSpPr>
        <p:spPr>
          <a:xfrm>
            <a:off x="4569866" y="4572000"/>
            <a:ext cx="3051962" cy="12801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Alice acts ~4 times</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only one move is urgent: 149 vB</a:t>
            </a:r>
            <a:endParaRPr lang="en-US" sz="2200" dirty="0"/>
          </a:p>
        </p:txBody>
      </p:sp>
      <p:sp>
        <p:nvSpPr>
          <p:cNvPr id="37" name="Shape 34"/>
          <p:cNvSpPr/>
          <p:nvPr/>
        </p:nvSpPr>
        <p:spPr>
          <a:xfrm>
            <a:off x="8097317" y="4343400"/>
            <a:ext cx="3454298" cy="1645920"/>
          </a:xfrm>
          <a:prstGeom prst="rect">
            <a:avLst/>
          </a:prstGeom>
          <a:solidFill>
            <a:srgbClr val="FFFFFF"/>
          </a:solidFill>
          <a:ln w="12700">
            <a:solidFill>
              <a:srgbClr val="CFC9B8"/>
            </a:solidFill>
            <a:prstDash val="solid"/>
          </a:ln>
        </p:spPr>
      </p:sp>
      <p:sp>
        <p:nvSpPr>
          <p:cNvPr id="38" name="Shape 35"/>
          <p:cNvSpPr/>
          <p:nvPr/>
        </p:nvSpPr>
        <p:spPr>
          <a:xfrm>
            <a:off x="8097317" y="4343400"/>
            <a:ext cx="3454298" cy="73152"/>
          </a:xfrm>
          <a:prstGeom prst="rect">
            <a:avLst/>
          </a:prstGeom>
          <a:solidFill>
            <a:srgbClr val="B4462F"/>
          </a:solidFill>
          <a:ln/>
        </p:spPr>
      </p:sp>
      <p:sp>
        <p:nvSpPr>
          <p:cNvPr id="39" name="Text 36"/>
          <p:cNvSpPr/>
          <p:nvPr/>
        </p:nvSpPr>
        <p:spPr>
          <a:xfrm>
            <a:off x="8298485" y="4572000"/>
            <a:ext cx="3051962" cy="128016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No read-lie branch</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the whole check is inside the circuit</a:t>
            </a:r>
            <a:endParaRPr lang="en-US" sz="22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BitVMX against BABE</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Text 2"/>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built and measured · designed and estimated</a:t>
            </a:r>
            <a:endParaRPr lang="en-US" sz="1600" dirty="0"/>
          </a:p>
        </p:txBody>
      </p:sp>
      <p:sp>
        <p:nvSpPr>
          <p:cNvPr id="6" name="Shape 3"/>
          <p:cNvSpPr/>
          <p:nvPr/>
        </p:nvSpPr>
        <p:spPr>
          <a:xfrm>
            <a:off x="640080" y="1691640"/>
            <a:ext cx="5272888" cy="2057400"/>
          </a:xfrm>
          <a:prstGeom prst="rect">
            <a:avLst/>
          </a:prstGeom>
          <a:solidFill>
            <a:srgbClr val="FFFFFF"/>
          </a:solidFill>
          <a:ln w="12700">
            <a:solidFill>
              <a:srgbClr val="CFC9B8"/>
            </a:solidFill>
            <a:prstDash val="solid"/>
          </a:ln>
        </p:spPr>
      </p:sp>
      <p:sp>
        <p:nvSpPr>
          <p:cNvPr id="7" name="Text 4"/>
          <p:cNvSpPr/>
          <p:nvPr/>
        </p:nvSpPr>
        <p:spPr>
          <a:xfrm>
            <a:off x="868680" y="1801368"/>
            <a:ext cx="4815688" cy="41148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A refused withdrawal, played out</a:t>
            </a:r>
            <a:endParaRPr lang="en-US" sz="2100" dirty="0"/>
          </a:p>
        </p:txBody>
      </p:sp>
      <p:sp>
        <p:nvSpPr>
          <p:cNvPr id="8" name="Text 5"/>
          <p:cNvSpPr/>
          <p:nvPr/>
        </p:nvSpPr>
        <p:spPr>
          <a:xfrm>
            <a:off x="868680" y="2194560"/>
            <a:ext cx="4815688" cy="274320"/>
          </a:xfrm>
          <a:prstGeom prst="rect">
            <a:avLst/>
          </a:prstGeom>
          <a:noFill/>
          <a:ln/>
        </p:spPr>
        <p:txBody>
          <a:bodyPr wrap="square" lIns="0" tIns="0" rIns="0" bIns="0" rtlCol="0" anchor="t"/>
          <a:lstStyle/>
          <a:p>
            <a:pPr indent="0" marL="0">
              <a:buNone/>
            </a:pPr>
            <a:r>
              <a:rPr lang="en-US" sz="1400" i="1" dirty="0">
                <a:solidFill>
                  <a:srgbClr val="5F6862"/>
                </a:solidFill>
                <a:latin typeface="Arial" pitchFamily="34" charset="0"/>
                <a:ea typeface="Arial" pitchFamily="34" charset="-122"/>
                <a:cs typeface="Arial" pitchFamily="34" charset="-120"/>
              </a:rPr>
              <a:t>lower is better</a:t>
            </a:r>
            <a:endParaRPr lang="en-US" sz="1400" dirty="0"/>
          </a:p>
        </p:txBody>
      </p:sp>
      <p:sp>
        <p:nvSpPr>
          <p:cNvPr id="9" name="Text 6"/>
          <p:cNvSpPr/>
          <p:nvPr/>
        </p:nvSpPr>
        <p:spPr>
          <a:xfrm>
            <a:off x="868680" y="2587752"/>
            <a:ext cx="960120" cy="411480"/>
          </a:xfrm>
          <a:prstGeom prst="rect">
            <a:avLst/>
          </a:prstGeom>
          <a:noFill/>
          <a:ln/>
        </p:spPr>
        <p:txBody>
          <a:bodyPr wrap="square" lIns="0" tIns="0" rIns="0" bIns="0" rtlCol="0" anchor="ctr"/>
          <a:lstStyle/>
          <a:p>
            <a:pPr indent="0" marL="0">
              <a:buNone/>
            </a:pPr>
            <a:r>
              <a:rPr lang="en-US" sz="1700" b="1" dirty="0">
                <a:solidFill>
                  <a:srgbClr val="D4862A"/>
                </a:solidFill>
                <a:latin typeface="Arial" pitchFamily="34" charset="0"/>
                <a:ea typeface="Arial" pitchFamily="34" charset="-122"/>
                <a:cs typeface="Arial" pitchFamily="34" charset="-120"/>
              </a:rPr>
              <a:t>BitVMX</a:t>
            </a:r>
            <a:endParaRPr lang="en-US" sz="1700" dirty="0"/>
          </a:p>
        </p:txBody>
      </p:sp>
      <p:sp>
        <p:nvSpPr>
          <p:cNvPr id="10" name="Shape 7"/>
          <p:cNvSpPr/>
          <p:nvPr/>
        </p:nvSpPr>
        <p:spPr>
          <a:xfrm>
            <a:off x="1874520" y="2633472"/>
            <a:ext cx="1462949" cy="329184"/>
          </a:xfrm>
          <a:prstGeom prst="rect">
            <a:avLst/>
          </a:prstGeom>
          <a:solidFill>
            <a:srgbClr val="D4862A"/>
          </a:solidFill>
          <a:ln/>
        </p:spPr>
      </p:sp>
      <p:sp>
        <p:nvSpPr>
          <p:cNvPr id="11" name="Text 8"/>
          <p:cNvSpPr/>
          <p:nvPr/>
        </p:nvSpPr>
        <p:spPr>
          <a:xfrm>
            <a:off x="3447197" y="258775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~120 kvB</a:t>
            </a:r>
            <a:endParaRPr lang="en-US" sz="1600" dirty="0"/>
          </a:p>
        </p:txBody>
      </p:sp>
      <p:sp>
        <p:nvSpPr>
          <p:cNvPr id="12" name="Text 9"/>
          <p:cNvSpPr/>
          <p:nvPr/>
        </p:nvSpPr>
        <p:spPr>
          <a:xfrm>
            <a:off x="868680" y="3136392"/>
            <a:ext cx="960120" cy="411480"/>
          </a:xfrm>
          <a:prstGeom prst="rect">
            <a:avLst/>
          </a:prstGeom>
          <a:noFill/>
          <a:ln/>
        </p:spPr>
        <p:txBody>
          <a:bodyPr wrap="square" lIns="0" tIns="0" rIns="0" bIns="0" rtlCol="0" anchor="ctr"/>
          <a:lstStyle/>
          <a:p>
            <a:pPr indent="0" marL="0">
              <a:buNone/>
            </a:pPr>
            <a:r>
              <a:rPr lang="en-US" sz="1700" b="1" dirty="0">
                <a:solidFill>
                  <a:srgbClr val="5E8C2F"/>
                </a:solidFill>
                <a:latin typeface="Arial" pitchFamily="34" charset="0"/>
                <a:ea typeface="Arial" pitchFamily="34" charset="-122"/>
                <a:cs typeface="Arial" pitchFamily="34" charset="-120"/>
              </a:rPr>
              <a:t>BABE</a:t>
            </a:r>
            <a:endParaRPr lang="en-US" sz="1700" dirty="0"/>
          </a:p>
        </p:txBody>
      </p:sp>
      <p:sp>
        <p:nvSpPr>
          <p:cNvPr id="13" name="Shape 10"/>
          <p:cNvSpPr/>
          <p:nvPr/>
        </p:nvSpPr>
        <p:spPr>
          <a:xfrm>
            <a:off x="1874520" y="3182112"/>
            <a:ext cx="377928" cy="329184"/>
          </a:xfrm>
          <a:prstGeom prst="rect">
            <a:avLst/>
          </a:prstGeom>
          <a:solidFill>
            <a:srgbClr val="5E8C2F"/>
          </a:solidFill>
          <a:ln/>
        </p:spPr>
      </p:sp>
      <p:sp>
        <p:nvSpPr>
          <p:cNvPr id="14" name="Text 11"/>
          <p:cNvSpPr/>
          <p:nvPr/>
        </p:nvSpPr>
        <p:spPr>
          <a:xfrm>
            <a:off x="2362176" y="313639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~31 kvB</a:t>
            </a:r>
            <a:endParaRPr lang="en-US" sz="1600" dirty="0"/>
          </a:p>
        </p:txBody>
      </p:sp>
      <p:sp>
        <p:nvSpPr>
          <p:cNvPr id="15" name="Shape 12"/>
          <p:cNvSpPr/>
          <p:nvPr/>
        </p:nvSpPr>
        <p:spPr>
          <a:xfrm>
            <a:off x="6278728" y="1691640"/>
            <a:ext cx="5272888" cy="2057400"/>
          </a:xfrm>
          <a:prstGeom prst="rect">
            <a:avLst/>
          </a:prstGeom>
          <a:solidFill>
            <a:srgbClr val="FFFFFF"/>
          </a:solidFill>
          <a:ln w="12700">
            <a:solidFill>
              <a:srgbClr val="CFC9B8"/>
            </a:solidFill>
            <a:prstDash val="solid"/>
          </a:ln>
        </p:spPr>
      </p:sp>
      <p:sp>
        <p:nvSpPr>
          <p:cNvPr id="16" name="Text 13"/>
          <p:cNvSpPr/>
          <p:nvPr/>
        </p:nvSpPr>
        <p:spPr>
          <a:xfrm>
            <a:off x="6507328" y="1801368"/>
            <a:ext cx="4815688" cy="41148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The worst case</a:t>
            </a:r>
            <a:endParaRPr lang="en-US" sz="2100" dirty="0"/>
          </a:p>
        </p:txBody>
      </p:sp>
      <p:sp>
        <p:nvSpPr>
          <p:cNvPr id="17" name="Text 14"/>
          <p:cNvSpPr/>
          <p:nvPr/>
        </p:nvSpPr>
        <p:spPr>
          <a:xfrm>
            <a:off x="6507328" y="2194560"/>
            <a:ext cx="4815688" cy="274320"/>
          </a:xfrm>
          <a:prstGeom prst="rect">
            <a:avLst/>
          </a:prstGeom>
          <a:noFill/>
          <a:ln/>
        </p:spPr>
        <p:txBody>
          <a:bodyPr wrap="square" lIns="0" tIns="0" rIns="0" bIns="0" rtlCol="0" anchor="t"/>
          <a:lstStyle/>
          <a:p>
            <a:pPr indent="0" marL="0">
              <a:buNone/>
            </a:pPr>
            <a:r>
              <a:rPr lang="en-US" sz="1400" i="1" dirty="0">
                <a:solidFill>
                  <a:srgbClr val="5F6862"/>
                </a:solidFill>
                <a:latin typeface="Arial" pitchFamily="34" charset="0"/>
                <a:ea typeface="Arial" pitchFamily="34" charset="-122"/>
                <a:cs typeface="Arial" pitchFamily="34" charset="-120"/>
              </a:rPr>
              <a:t>lower is better</a:t>
            </a:r>
            <a:endParaRPr lang="en-US" sz="1400" dirty="0"/>
          </a:p>
        </p:txBody>
      </p:sp>
      <p:sp>
        <p:nvSpPr>
          <p:cNvPr id="18" name="Text 15"/>
          <p:cNvSpPr/>
          <p:nvPr/>
        </p:nvSpPr>
        <p:spPr>
          <a:xfrm>
            <a:off x="6507328" y="2587752"/>
            <a:ext cx="960120" cy="411480"/>
          </a:xfrm>
          <a:prstGeom prst="rect">
            <a:avLst/>
          </a:prstGeom>
          <a:noFill/>
          <a:ln/>
        </p:spPr>
        <p:txBody>
          <a:bodyPr wrap="square" lIns="0" tIns="0" rIns="0" bIns="0" rtlCol="0" anchor="ctr"/>
          <a:lstStyle/>
          <a:p>
            <a:pPr indent="0" marL="0">
              <a:buNone/>
            </a:pPr>
            <a:r>
              <a:rPr lang="en-US" sz="1700" b="1" dirty="0">
                <a:solidFill>
                  <a:srgbClr val="D4862A"/>
                </a:solidFill>
                <a:latin typeface="Arial" pitchFamily="34" charset="0"/>
                <a:ea typeface="Arial" pitchFamily="34" charset="-122"/>
                <a:cs typeface="Arial" pitchFamily="34" charset="-120"/>
              </a:rPr>
              <a:t>BitVMX</a:t>
            </a:r>
            <a:endParaRPr lang="en-US" sz="1700" dirty="0"/>
          </a:p>
        </p:txBody>
      </p:sp>
      <p:sp>
        <p:nvSpPr>
          <p:cNvPr id="19" name="Shape 16"/>
          <p:cNvSpPr/>
          <p:nvPr/>
        </p:nvSpPr>
        <p:spPr>
          <a:xfrm>
            <a:off x="7513168" y="2633472"/>
            <a:ext cx="2438248" cy="329184"/>
          </a:xfrm>
          <a:prstGeom prst="rect">
            <a:avLst/>
          </a:prstGeom>
          <a:solidFill>
            <a:srgbClr val="D4862A"/>
          </a:solidFill>
          <a:ln/>
        </p:spPr>
      </p:sp>
      <p:sp>
        <p:nvSpPr>
          <p:cNvPr id="20" name="Text 17"/>
          <p:cNvSpPr/>
          <p:nvPr/>
        </p:nvSpPr>
        <p:spPr>
          <a:xfrm>
            <a:off x="10061143" y="258775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~200 kvB</a:t>
            </a:r>
            <a:endParaRPr lang="en-US" sz="1600" dirty="0"/>
          </a:p>
        </p:txBody>
      </p:sp>
      <p:sp>
        <p:nvSpPr>
          <p:cNvPr id="21" name="Text 18"/>
          <p:cNvSpPr/>
          <p:nvPr/>
        </p:nvSpPr>
        <p:spPr>
          <a:xfrm>
            <a:off x="6507328" y="3136392"/>
            <a:ext cx="960120" cy="411480"/>
          </a:xfrm>
          <a:prstGeom prst="rect">
            <a:avLst/>
          </a:prstGeom>
          <a:noFill/>
          <a:ln/>
        </p:spPr>
        <p:txBody>
          <a:bodyPr wrap="square" lIns="0" tIns="0" rIns="0" bIns="0" rtlCol="0" anchor="ctr"/>
          <a:lstStyle/>
          <a:p>
            <a:pPr indent="0" marL="0">
              <a:buNone/>
            </a:pPr>
            <a:r>
              <a:rPr lang="en-US" sz="1700" b="1" dirty="0">
                <a:solidFill>
                  <a:srgbClr val="5E8C2F"/>
                </a:solidFill>
                <a:latin typeface="Arial" pitchFamily="34" charset="0"/>
                <a:ea typeface="Arial" pitchFamily="34" charset="-122"/>
                <a:cs typeface="Arial" pitchFamily="34" charset="-120"/>
              </a:rPr>
              <a:t>BABE</a:t>
            </a:r>
            <a:endParaRPr lang="en-US" sz="1700" dirty="0"/>
          </a:p>
        </p:txBody>
      </p:sp>
      <p:sp>
        <p:nvSpPr>
          <p:cNvPr id="22" name="Shape 19"/>
          <p:cNvSpPr/>
          <p:nvPr/>
        </p:nvSpPr>
        <p:spPr>
          <a:xfrm>
            <a:off x="7513168" y="3182112"/>
            <a:ext cx="377928" cy="329184"/>
          </a:xfrm>
          <a:prstGeom prst="rect">
            <a:avLst/>
          </a:prstGeom>
          <a:solidFill>
            <a:srgbClr val="5E8C2F"/>
          </a:solidFill>
          <a:ln/>
        </p:spPr>
      </p:sp>
      <p:sp>
        <p:nvSpPr>
          <p:cNvPr id="23" name="Text 20"/>
          <p:cNvSpPr/>
          <p:nvPr/>
        </p:nvSpPr>
        <p:spPr>
          <a:xfrm>
            <a:off x="8000824" y="313639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~31 kvB</a:t>
            </a:r>
            <a:endParaRPr lang="en-US" sz="1600" dirty="0"/>
          </a:p>
        </p:txBody>
      </p:sp>
      <p:sp>
        <p:nvSpPr>
          <p:cNvPr id="24" name="Shape 21"/>
          <p:cNvSpPr/>
          <p:nvPr/>
        </p:nvSpPr>
        <p:spPr>
          <a:xfrm>
            <a:off x="640080" y="4023360"/>
            <a:ext cx="5272888" cy="2057400"/>
          </a:xfrm>
          <a:prstGeom prst="rect">
            <a:avLst/>
          </a:prstGeom>
          <a:solidFill>
            <a:srgbClr val="FFFFFF"/>
          </a:solidFill>
          <a:ln w="12700">
            <a:solidFill>
              <a:srgbClr val="CFC9B8"/>
            </a:solidFill>
            <a:prstDash val="solid"/>
          </a:ln>
        </p:spPr>
      </p:sp>
      <p:sp>
        <p:nvSpPr>
          <p:cNvPr id="25" name="Text 22"/>
          <p:cNvSpPr/>
          <p:nvPr/>
        </p:nvSpPr>
        <p:spPr>
          <a:xfrm>
            <a:off x="868680" y="4133088"/>
            <a:ext cx="4815688" cy="41148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Pre-signed per contract</a:t>
            </a:r>
            <a:endParaRPr lang="en-US" sz="2100" dirty="0"/>
          </a:p>
        </p:txBody>
      </p:sp>
      <p:sp>
        <p:nvSpPr>
          <p:cNvPr id="26" name="Text 23"/>
          <p:cNvSpPr/>
          <p:nvPr/>
        </p:nvSpPr>
        <p:spPr>
          <a:xfrm>
            <a:off x="868680" y="4526280"/>
            <a:ext cx="4815688" cy="274320"/>
          </a:xfrm>
          <a:prstGeom prst="rect">
            <a:avLst/>
          </a:prstGeom>
          <a:noFill/>
          <a:ln/>
        </p:spPr>
        <p:txBody>
          <a:bodyPr wrap="square" lIns="0" tIns="0" rIns="0" bIns="0" rtlCol="0" anchor="t"/>
          <a:lstStyle/>
          <a:p>
            <a:pPr indent="0" marL="0">
              <a:buNone/>
            </a:pPr>
            <a:r>
              <a:rPr lang="en-US" sz="1400" i="1" dirty="0">
                <a:solidFill>
                  <a:srgbClr val="5F6862"/>
                </a:solidFill>
                <a:latin typeface="Arial" pitchFamily="34" charset="0"/>
                <a:ea typeface="Arial" pitchFamily="34" charset="-122"/>
                <a:cs typeface="Arial" pitchFamily="34" charset="-120"/>
              </a:rPr>
              <a:t>lower is better</a:t>
            </a:r>
            <a:endParaRPr lang="en-US" sz="1400" dirty="0"/>
          </a:p>
        </p:txBody>
      </p:sp>
      <p:sp>
        <p:nvSpPr>
          <p:cNvPr id="27" name="Text 24"/>
          <p:cNvSpPr/>
          <p:nvPr/>
        </p:nvSpPr>
        <p:spPr>
          <a:xfrm>
            <a:off x="868680" y="4919472"/>
            <a:ext cx="960120" cy="411480"/>
          </a:xfrm>
          <a:prstGeom prst="rect">
            <a:avLst/>
          </a:prstGeom>
          <a:noFill/>
          <a:ln/>
        </p:spPr>
        <p:txBody>
          <a:bodyPr wrap="square" lIns="0" tIns="0" rIns="0" bIns="0" rtlCol="0" anchor="ctr"/>
          <a:lstStyle/>
          <a:p>
            <a:pPr indent="0" marL="0">
              <a:buNone/>
            </a:pPr>
            <a:r>
              <a:rPr lang="en-US" sz="1700" b="1" dirty="0">
                <a:solidFill>
                  <a:srgbClr val="D4862A"/>
                </a:solidFill>
                <a:latin typeface="Arial" pitchFamily="34" charset="0"/>
                <a:ea typeface="Arial" pitchFamily="34" charset="-122"/>
                <a:cs typeface="Arial" pitchFamily="34" charset="-120"/>
              </a:rPr>
              <a:t>BitVMX</a:t>
            </a:r>
            <a:endParaRPr lang="en-US" sz="1700" dirty="0"/>
          </a:p>
        </p:txBody>
      </p:sp>
      <p:sp>
        <p:nvSpPr>
          <p:cNvPr id="28" name="Shape 25"/>
          <p:cNvSpPr/>
          <p:nvPr/>
        </p:nvSpPr>
        <p:spPr>
          <a:xfrm>
            <a:off x="1874520" y="4965192"/>
            <a:ext cx="2438248" cy="329184"/>
          </a:xfrm>
          <a:prstGeom prst="rect">
            <a:avLst/>
          </a:prstGeom>
          <a:solidFill>
            <a:srgbClr val="D4862A"/>
          </a:solidFill>
          <a:ln/>
        </p:spPr>
      </p:sp>
      <p:sp>
        <p:nvSpPr>
          <p:cNvPr id="29" name="Text 26"/>
          <p:cNvSpPr/>
          <p:nvPr/>
        </p:nvSpPr>
        <p:spPr>
          <a:xfrm>
            <a:off x="4422496" y="491947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141</a:t>
            </a:r>
            <a:endParaRPr lang="en-US" sz="1600" dirty="0"/>
          </a:p>
        </p:txBody>
      </p:sp>
      <p:sp>
        <p:nvSpPr>
          <p:cNvPr id="30" name="Text 27"/>
          <p:cNvSpPr/>
          <p:nvPr/>
        </p:nvSpPr>
        <p:spPr>
          <a:xfrm>
            <a:off x="868680" y="5468112"/>
            <a:ext cx="960120" cy="411480"/>
          </a:xfrm>
          <a:prstGeom prst="rect">
            <a:avLst/>
          </a:prstGeom>
          <a:noFill/>
          <a:ln/>
        </p:spPr>
        <p:txBody>
          <a:bodyPr wrap="square" lIns="0" tIns="0" rIns="0" bIns="0" rtlCol="0" anchor="ctr"/>
          <a:lstStyle/>
          <a:p>
            <a:pPr indent="0" marL="0">
              <a:buNone/>
            </a:pPr>
            <a:r>
              <a:rPr lang="en-US" sz="1700" b="1" dirty="0">
                <a:solidFill>
                  <a:srgbClr val="5E8C2F"/>
                </a:solidFill>
                <a:latin typeface="Arial" pitchFamily="34" charset="0"/>
                <a:ea typeface="Arial" pitchFamily="34" charset="-122"/>
                <a:cs typeface="Arial" pitchFamily="34" charset="-120"/>
              </a:rPr>
              <a:t>BABE</a:t>
            </a:r>
            <a:endParaRPr lang="en-US" sz="1700" dirty="0"/>
          </a:p>
        </p:txBody>
      </p:sp>
      <p:sp>
        <p:nvSpPr>
          <p:cNvPr id="31" name="Shape 28"/>
          <p:cNvSpPr/>
          <p:nvPr/>
        </p:nvSpPr>
        <p:spPr>
          <a:xfrm>
            <a:off x="1874520" y="5513832"/>
            <a:ext cx="155633" cy="329184"/>
          </a:xfrm>
          <a:prstGeom prst="rect">
            <a:avLst/>
          </a:prstGeom>
          <a:solidFill>
            <a:srgbClr val="5E8C2F"/>
          </a:solidFill>
          <a:ln/>
        </p:spPr>
      </p:sp>
      <p:sp>
        <p:nvSpPr>
          <p:cNvPr id="32" name="Text 29"/>
          <p:cNvSpPr/>
          <p:nvPr/>
        </p:nvSpPr>
        <p:spPr>
          <a:xfrm>
            <a:off x="2139881" y="546811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~9</a:t>
            </a:r>
            <a:endParaRPr lang="en-US" sz="1600" dirty="0"/>
          </a:p>
        </p:txBody>
      </p:sp>
      <p:sp>
        <p:nvSpPr>
          <p:cNvPr id="33" name="Shape 30"/>
          <p:cNvSpPr/>
          <p:nvPr/>
        </p:nvSpPr>
        <p:spPr>
          <a:xfrm>
            <a:off x="6278728" y="4023360"/>
            <a:ext cx="5272888" cy="2057400"/>
          </a:xfrm>
          <a:prstGeom prst="rect">
            <a:avLst/>
          </a:prstGeom>
          <a:solidFill>
            <a:srgbClr val="FFFFFF"/>
          </a:solidFill>
          <a:ln w="12700">
            <a:solidFill>
              <a:srgbClr val="CFC9B8"/>
            </a:solidFill>
            <a:prstDash val="solid"/>
          </a:ln>
        </p:spPr>
      </p:sp>
      <p:sp>
        <p:nvSpPr>
          <p:cNvPr id="34" name="Text 31"/>
          <p:cNvSpPr/>
          <p:nvPr/>
        </p:nvSpPr>
        <p:spPr>
          <a:xfrm>
            <a:off x="6507328" y="4133088"/>
            <a:ext cx="4815688" cy="41148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Contracts per hub</a:t>
            </a:r>
            <a:endParaRPr lang="en-US" sz="2100" dirty="0"/>
          </a:p>
        </p:txBody>
      </p:sp>
      <p:sp>
        <p:nvSpPr>
          <p:cNvPr id="35" name="Text 32"/>
          <p:cNvSpPr/>
          <p:nvPr/>
        </p:nvSpPr>
        <p:spPr>
          <a:xfrm>
            <a:off x="6507328" y="4526280"/>
            <a:ext cx="4815688" cy="274320"/>
          </a:xfrm>
          <a:prstGeom prst="rect">
            <a:avLst/>
          </a:prstGeom>
          <a:noFill/>
          <a:ln/>
        </p:spPr>
        <p:txBody>
          <a:bodyPr wrap="square" lIns="0" tIns="0" rIns="0" bIns="0" rtlCol="0" anchor="t"/>
          <a:lstStyle/>
          <a:p>
            <a:pPr indent="0" marL="0">
              <a:buNone/>
            </a:pPr>
            <a:r>
              <a:rPr lang="en-US" sz="1400" i="1" dirty="0">
                <a:solidFill>
                  <a:srgbClr val="5F6862"/>
                </a:solidFill>
                <a:latin typeface="Arial" pitchFamily="34" charset="0"/>
                <a:ea typeface="Arial" pitchFamily="34" charset="-122"/>
                <a:cs typeface="Arial" pitchFamily="34" charset="-120"/>
              </a:rPr>
              <a:t>a week-long dispute · higher is better</a:t>
            </a:r>
            <a:endParaRPr lang="en-US" sz="1400" dirty="0"/>
          </a:p>
        </p:txBody>
      </p:sp>
      <p:sp>
        <p:nvSpPr>
          <p:cNvPr id="36" name="Text 33"/>
          <p:cNvSpPr/>
          <p:nvPr/>
        </p:nvSpPr>
        <p:spPr>
          <a:xfrm>
            <a:off x="6507328" y="4919472"/>
            <a:ext cx="960120" cy="411480"/>
          </a:xfrm>
          <a:prstGeom prst="rect">
            <a:avLst/>
          </a:prstGeom>
          <a:noFill/>
          <a:ln/>
        </p:spPr>
        <p:txBody>
          <a:bodyPr wrap="square" lIns="0" tIns="0" rIns="0" bIns="0" rtlCol="0" anchor="ctr"/>
          <a:lstStyle/>
          <a:p>
            <a:pPr indent="0" marL="0">
              <a:buNone/>
            </a:pPr>
            <a:r>
              <a:rPr lang="en-US" sz="1700" b="1" dirty="0">
                <a:solidFill>
                  <a:srgbClr val="D4862A"/>
                </a:solidFill>
                <a:latin typeface="Arial" pitchFamily="34" charset="0"/>
                <a:ea typeface="Arial" pitchFamily="34" charset="-122"/>
                <a:cs typeface="Arial" pitchFamily="34" charset="-120"/>
              </a:rPr>
              <a:t>BitVMX</a:t>
            </a:r>
            <a:endParaRPr lang="en-US" sz="1700" dirty="0"/>
          </a:p>
        </p:txBody>
      </p:sp>
      <p:sp>
        <p:nvSpPr>
          <p:cNvPr id="37" name="Shape 34"/>
          <p:cNvSpPr/>
          <p:nvPr/>
        </p:nvSpPr>
        <p:spPr>
          <a:xfrm>
            <a:off x="7513168" y="4965192"/>
            <a:ext cx="407187" cy="329184"/>
          </a:xfrm>
          <a:prstGeom prst="rect">
            <a:avLst/>
          </a:prstGeom>
          <a:solidFill>
            <a:srgbClr val="D4862A">
              <a:alpha val="40000"/>
            </a:srgbClr>
          </a:solidFill>
          <a:ln/>
        </p:spPr>
      </p:sp>
      <p:sp>
        <p:nvSpPr>
          <p:cNvPr id="38" name="Shape 35"/>
          <p:cNvSpPr/>
          <p:nvPr/>
        </p:nvSpPr>
        <p:spPr>
          <a:xfrm>
            <a:off x="7513168" y="4965192"/>
            <a:ext cx="160924" cy="329184"/>
          </a:xfrm>
          <a:prstGeom prst="rect">
            <a:avLst/>
          </a:prstGeom>
          <a:solidFill>
            <a:srgbClr val="D4862A"/>
          </a:solidFill>
          <a:ln/>
        </p:spPr>
      </p:sp>
      <p:sp>
        <p:nvSpPr>
          <p:cNvPr id="39" name="Text 36"/>
          <p:cNvSpPr/>
          <p:nvPr/>
        </p:nvSpPr>
        <p:spPr>
          <a:xfrm>
            <a:off x="8030083" y="491947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3,300–8,350</a:t>
            </a:r>
            <a:endParaRPr lang="en-US" sz="1600" dirty="0"/>
          </a:p>
        </p:txBody>
      </p:sp>
      <p:sp>
        <p:nvSpPr>
          <p:cNvPr id="40" name="Text 37"/>
          <p:cNvSpPr/>
          <p:nvPr/>
        </p:nvSpPr>
        <p:spPr>
          <a:xfrm>
            <a:off x="6507328" y="5468112"/>
            <a:ext cx="960120" cy="411480"/>
          </a:xfrm>
          <a:prstGeom prst="rect">
            <a:avLst/>
          </a:prstGeom>
          <a:noFill/>
          <a:ln/>
        </p:spPr>
        <p:txBody>
          <a:bodyPr wrap="square" lIns="0" tIns="0" rIns="0" bIns="0" rtlCol="0" anchor="ctr"/>
          <a:lstStyle/>
          <a:p>
            <a:pPr indent="0" marL="0">
              <a:buNone/>
            </a:pPr>
            <a:r>
              <a:rPr lang="en-US" sz="1700" b="1" dirty="0">
                <a:solidFill>
                  <a:srgbClr val="5E8C2F"/>
                </a:solidFill>
                <a:latin typeface="Arial" pitchFamily="34" charset="0"/>
                <a:ea typeface="Arial" pitchFamily="34" charset="-122"/>
                <a:cs typeface="Arial" pitchFamily="34" charset="-120"/>
              </a:rPr>
              <a:t>BABE</a:t>
            </a:r>
            <a:endParaRPr lang="en-US" sz="1700" dirty="0"/>
          </a:p>
        </p:txBody>
      </p:sp>
      <p:sp>
        <p:nvSpPr>
          <p:cNvPr id="41" name="Shape 38"/>
          <p:cNvSpPr/>
          <p:nvPr/>
        </p:nvSpPr>
        <p:spPr>
          <a:xfrm>
            <a:off x="7513168" y="5513832"/>
            <a:ext cx="2438248" cy="329184"/>
          </a:xfrm>
          <a:prstGeom prst="rect">
            <a:avLst/>
          </a:prstGeom>
          <a:solidFill>
            <a:srgbClr val="5E8C2F">
              <a:alpha val="40000"/>
            </a:srgbClr>
          </a:solidFill>
          <a:ln/>
        </p:spPr>
      </p:sp>
      <p:sp>
        <p:nvSpPr>
          <p:cNvPr id="42" name="Shape 39"/>
          <p:cNvSpPr/>
          <p:nvPr/>
        </p:nvSpPr>
        <p:spPr>
          <a:xfrm>
            <a:off x="7513168" y="5513832"/>
            <a:ext cx="487650" cy="329184"/>
          </a:xfrm>
          <a:prstGeom prst="rect">
            <a:avLst/>
          </a:prstGeom>
          <a:solidFill>
            <a:srgbClr val="5E8C2F"/>
          </a:solidFill>
          <a:ln/>
        </p:spPr>
      </p:sp>
      <p:sp>
        <p:nvSpPr>
          <p:cNvPr id="43" name="Text 40"/>
          <p:cNvSpPr/>
          <p:nvPr/>
        </p:nvSpPr>
        <p:spPr>
          <a:xfrm>
            <a:off x="10061143" y="5468112"/>
            <a:ext cx="1554480" cy="411480"/>
          </a:xfrm>
          <a:prstGeom prst="rect">
            <a:avLst/>
          </a:prstGeom>
          <a:noFill/>
          <a:ln/>
        </p:spPr>
        <p:txBody>
          <a:bodyPr wrap="square" lIns="0" tIns="0" rIns="0" bIns="0" rtlCol="0" anchor="ctr"/>
          <a:lstStyle/>
          <a:p>
            <a:pPr indent="0" marL="0">
              <a:buNone/>
            </a:pPr>
            <a:r>
              <a:rPr lang="en-US" sz="1600" b="1" dirty="0">
                <a:solidFill>
                  <a:srgbClr val="1E2622"/>
                </a:solidFill>
                <a:latin typeface="Arial" pitchFamily="34" charset="0"/>
                <a:ea typeface="Arial" pitchFamily="34" charset="-122"/>
                <a:cs typeface="Arial" pitchFamily="34" charset="-120"/>
              </a:rPr>
              <a:t>10k–50k</a:t>
            </a:r>
            <a:endParaRPr lang="en-US" sz="1600" dirty="0"/>
          </a:p>
        </p:txBody>
      </p:sp>
      <p:sp>
        <p:nvSpPr>
          <p:cNvPr id="44" name="Text 41"/>
          <p:cNvSpPr/>
          <p:nvPr/>
        </p:nvSpPr>
        <p:spPr>
          <a:xfrm>
            <a:off x="640080" y="6217920"/>
            <a:ext cx="10911535" cy="365760"/>
          </a:xfrm>
          <a:prstGeom prst="rect">
            <a:avLst/>
          </a:prstGeom>
          <a:noFill/>
          <a:ln/>
        </p:spPr>
        <p:txBody>
          <a:bodyPr wrap="square" lIns="0" tIns="0" rIns="0" bIns="0" rtlCol="0" anchor="t"/>
          <a:lstStyle/>
          <a:p>
            <a:pPr indent="0" marL="0">
              <a:buNone/>
            </a:pPr>
            <a:r>
              <a:rPr lang="en-US" sz="1700" i="1" dirty="0">
                <a:solidFill>
                  <a:srgbClr val="5F6862"/>
                </a:solidFill>
                <a:latin typeface="Arial" pitchFamily="34" charset="0"/>
                <a:ea typeface="Arial" pitchFamily="34" charset="-122"/>
                <a:cs typeface="Arial" pitchFamily="34" charset="-120"/>
              </a:rPr>
              <a:t>Also: setup ~40 s per contract, a reserve ~10× lower, and keyless watchtowers.</a:t>
            </a:r>
            <a:endParaRPr lang="en-US" sz="17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BABE's price: setup, per contract</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Text 2"/>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estimates, from BABE's and Glock's designs</a:t>
            </a:r>
            <a:endParaRPr lang="en-US" sz="1600" dirty="0"/>
          </a:p>
        </p:txBody>
      </p:sp>
      <p:sp>
        <p:nvSpPr>
          <p:cNvPr id="6" name="Shape 3"/>
          <p:cNvSpPr/>
          <p:nvPr/>
        </p:nvSpPr>
        <p:spPr>
          <a:xfrm>
            <a:off x="640080" y="1737360"/>
            <a:ext cx="2522144" cy="2651760"/>
          </a:xfrm>
          <a:prstGeom prst="rect">
            <a:avLst/>
          </a:prstGeom>
          <a:solidFill>
            <a:srgbClr val="FFFFFF"/>
          </a:solidFill>
          <a:ln w="12700">
            <a:solidFill>
              <a:srgbClr val="CFC9B8"/>
            </a:solidFill>
            <a:prstDash val="solid"/>
          </a:ln>
        </p:spPr>
      </p:sp>
      <p:sp>
        <p:nvSpPr>
          <p:cNvPr id="7" name="Shape 4"/>
          <p:cNvSpPr/>
          <p:nvPr/>
        </p:nvSpPr>
        <p:spPr>
          <a:xfrm>
            <a:off x="640080" y="1737360"/>
            <a:ext cx="2522144" cy="73152"/>
          </a:xfrm>
          <a:prstGeom prst="rect">
            <a:avLst/>
          </a:prstGeom>
          <a:solidFill>
            <a:srgbClr val="3B6C91"/>
          </a:solidFill>
          <a:ln/>
        </p:spPr>
      </p:sp>
      <p:pic>
        <p:nvPicPr>
          <p:cNvPr id="8" name="Image 0" descr="/Users/waxwing/korea-pres/talk2/assets/icons/timer-3B6C91.png">    </p:cNvPr>
          <p:cNvPicPr>
            <a:picLocks noChangeAspect="1"/>
          </p:cNvPicPr>
          <p:nvPr/>
        </p:nvPicPr>
        <p:blipFill>
          <a:blip r:embed="rId1"/>
          <a:stretch>
            <a:fillRect/>
          </a:stretch>
        </p:blipFill>
        <p:spPr>
          <a:xfrm>
            <a:off x="1581112" y="2011680"/>
            <a:ext cx="640080" cy="640080"/>
          </a:xfrm>
          <a:prstGeom prst="rect">
            <a:avLst/>
          </a:prstGeom>
        </p:spPr>
      </p:pic>
      <p:sp>
        <p:nvSpPr>
          <p:cNvPr id="9" name="Text 5"/>
          <p:cNvSpPr/>
          <p:nvPr/>
        </p:nvSpPr>
        <p:spPr>
          <a:xfrm>
            <a:off x="841248" y="2788920"/>
            <a:ext cx="2119808" cy="1463040"/>
          </a:xfrm>
          <a:prstGeom prst="rect">
            <a:avLst/>
          </a:prstGeom>
          <a:noFill/>
          <a:ln/>
        </p:spPr>
        <p:txBody>
          <a:bodyPr wrap="square" lIns="0" tIns="0" rIns="0" bIns="0" rtlCol="0" anchor="t"/>
          <a:lstStyle/>
          <a:p>
            <a:pPr algn="ctr" indent="0" marL="0">
              <a:spcAft>
                <a:spcPts val="800"/>
              </a:spcAft>
              <a:buNone/>
            </a:pPr>
            <a:r>
              <a:rPr lang="en-US" sz="2200" b="1" dirty="0">
                <a:solidFill>
                  <a:srgbClr val="1E2622"/>
                </a:solidFill>
                <a:latin typeface="Georgia" pitchFamily="34" charset="0"/>
                <a:ea typeface="Georgia" pitchFamily="34" charset="-122"/>
                <a:cs typeface="Georgia" pitchFamily="34" charset="-120"/>
              </a:rPr>
              <a:t>Setup: ~40 s</a:t>
            </a:r>
            <a:endParaRPr lang="en-US" sz="2200" dirty="0"/>
          </a:p>
          <a:p>
            <a:pPr algn="ctr" indent="0" marL="0">
              <a:buNone/>
            </a:pPr>
            <a:r>
              <a:rPr lang="en-US" sz="1800" dirty="0">
                <a:solidFill>
                  <a:srgbClr val="5F6862"/>
                </a:solidFill>
                <a:latin typeface="Arial" pitchFamily="34" charset="0"/>
                <a:ea typeface="Arial" pitchFamily="34" charset="-122"/>
                <a:cs typeface="Arial" pitchFamily="34" charset="-120"/>
              </a:rPr>
              <a:t>per contract, both sides together</a:t>
            </a:r>
            <a:endParaRPr lang="en-US" sz="2200" dirty="0"/>
          </a:p>
        </p:txBody>
      </p:sp>
      <p:sp>
        <p:nvSpPr>
          <p:cNvPr id="10" name="Shape 6"/>
          <p:cNvSpPr/>
          <p:nvPr/>
        </p:nvSpPr>
        <p:spPr>
          <a:xfrm>
            <a:off x="3436544" y="1737360"/>
            <a:ext cx="2522144" cy="2651760"/>
          </a:xfrm>
          <a:prstGeom prst="rect">
            <a:avLst/>
          </a:prstGeom>
          <a:solidFill>
            <a:srgbClr val="FFFFFF"/>
          </a:solidFill>
          <a:ln w="12700">
            <a:solidFill>
              <a:srgbClr val="CFC9B8"/>
            </a:solidFill>
            <a:prstDash val="solid"/>
          </a:ln>
        </p:spPr>
      </p:sp>
      <p:sp>
        <p:nvSpPr>
          <p:cNvPr id="11" name="Shape 7"/>
          <p:cNvSpPr/>
          <p:nvPr/>
        </p:nvSpPr>
        <p:spPr>
          <a:xfrm>
            <a:off x="3436544" y="1737360"/>
            <a:ext cx="2522144" cy="73152"/>
          </a:xfrm>
          <a:prstGeom prst="rect">
            <a:avLst/>
          </a:prstGeom>
          <a:solidFill>
            <a:srgbClr val="B4462F"/>
          </a:solidFill>
          <a:ln/>
        </p:spPr>
      </p:sp>
      <p:pic>
        <p:nvPicPr>
          <p:cNvPr id="12" name="Image 1" descr="/Users/waxwing/korea-pres/talk2/assets/icons/hard-drive-B4462F.png">    </p:cNvPr>
          <p:cNvPicPr>
            <a:picLocks noChangeAspect="1"/>
          </p:cNvPicPr>
          <p:nvPr/>
        </p:nvPicPr>
        <p:blipFill>
          <a:blip r:embed="rId2"/>
          <a:stretch>
            <a:fillRect/>
          </a:stretch>
        </p:blipFill>
        <p:spPr>
          <a:xfrm>
            <a:off x="4377576" y="2011680"/>
            <a:ext cx="640080" cy="640080"/>
          </a:xfrm>
          <a:prstGeom prst="rect">
            <a:avLst/>
          </a:prstGeom>
        </p:spPr>
      </p:pic>
      <p:sp>
        <p:nvSpPr>
          <p:cNvPr id="13" name="Text 8"/>
          <p:cNvSpPr/>
          <p:nvPr/>
        </p:nvSpPr>
        <p:spPr>
          <a:xfrm>
            <a:off x="3637712" y="2788920"/>
            <a:ext cx="2119808" cy="1463040"/>
          </a:xfrm>
          <a:prstGeom prst="rect">
            <a:avLst/>
          </a:prstGeom>
          <a:noFill/>
          <a:ln/>
        </p:spPr>
        <p:txBody>
          <a:bodyPr wrap="square" lIns="0" tIns="0" rIns="0" bIns="0" rtlCol="0" anchor="t"/>
          <a:lstStyle/>
          <a:p>
            <a:pPr algn="ctr" indent="0" marL="0">
              <a:spcAft>
                <a:spcPts val="800"/>
              </a:spcAft>
              <a:buNone/>
            </a:pPr>
            <a:r>
              <a:rPr lang="en-US" sz="2200" b="1" dirty="0">
                <a:solidFill>
                  <a:srgbClr val="1E2622"/>
                </a:solidFill>
                <a:latin typeface="Georgia" pitchFamily="34" charset="0"/>
                <a:ea typeface="Georgia" pitchFamily="34" charset="-122"/>
                <a:cs typeface="Georgia" pitchFamily="34" charset="-120"/>
              </a:rPr>
              <a:t>Storage: ~220 MiB</a:t>
            </a:r>
            <a:endParaRPr lang="en-US" sz="2200" dirty="0"/>
          </a:p>
          <a:p>
            <a:pPr algn="ctr" indent="0" marL="0">
              <a:buNone/>
            </a:pPr>
            <a:r>
              <a:rPr lang="en-US" sz="1800" dirty="0">
                <a:solidFill>
                  <a:srgbClr val="5F6862"/>
                </a:solidFill>
                <a:latin typeface="Arial" pitchFamily="34" charset="0"/>
                <a:ea typeface="Arial" pitchFamily="34" charset="-122"/>
                <a:cs typeface="Arial" pitchFamily="34" charset="-120"/>
              </a:rPr>
              <a:t>kept by Alice; less with Duty-Free Bits</a:t>
            </a:r>
            <a:endParaRPr lang="en-US" sz="2200" dirty="0"/>
          </a:p>
        </p:txBody>
      </p:sp>
      <p:sp>
        <p:nvSpPr>
          <p:cNvPr id="14" name="Shape 9"/>
          <p:cNvSpPr/>
          <p:nvPr/>
        </p:nvSpPr>
        <p:spPr>
          <a:xfrm>
            <a:off x="6233008" y="1737360"/>
            <a:ext cx="2522144" cy="2651760"/>
          </a:xfrm>
          <a:prstGeom prst="rect">
            <a:avLst/>
          </a:prstGeom>
          <a:solidFill>
            <a:srgbClr val="FFFFFF"/>
          </a:solidFill>
          <a:ln w="12700">
            <a:solidFill>
              <a:srgbClr val="CFC9B8"/>
            </a:solidFill>
            <a:prstDash val="solid"/>
          </a:ln>
        </p:spPr>
      </p:sp>
      <p:sp>
        <p:nvSpPr>
          <p:cNvPr id="15" name="Shape 10"/>
          <p:cNvSpPr/>
          <p:nvPr/>
        </p:nvSpPr>
        <p:spPr>
          <a:xfrm>
            <a:off x="6233008" y="1737360"/>
            <a:ext cx="2522144" cy="73152"/>
          </a:xfrm>
          <a:prstGeom prst="rect">
            <a:avLst/>
          </a:prstGeom>
          <a:solidFill>
            <a:srgbClr val="D4862A"/>
          </a:solidFill>
          <a:ln/>
        </p:spPr>
      </p:sp>
      <p:pic>
        <p:nvPicPr>
          <p:cNvPr id="16" name="Image 2" descr="/Users/waxwing/korea-pres/talk2/assets/icons/layers-D4862A.png">    </p:cNvPr>
          <p:cNvPicPr>
            <a:picLocks noChangeAspect="1"/>
          </p:cNvPicPr>
          <p:nvPr/>
        </p:nvPicPr>
        <p:blipFill>
          <a:blip r:embed="rId3"/>
          <a:stretch>
            <a:fillRect/>
          </a:stretch>
        </p:blipFill>
        <p:spPr>
          <a:xfrm>
            <a:off x="7174040" y="2011680"/>
            <a:ext cx="640080" cy="640080"/>
          </a:xfrm>
          <a:prstGeom prst="rect">
            <a:avLst/>
          </a:prstGeom>
        </p:spPr>
      </p:pic>
      <p:sp>
        <p:nvSpPr>
          <p:cNvPr id="17" name="Text 11"/>
          <p:cNvSpPr/>
          <p:nvPr/>
        </p:nvSpPr>
        <p:spPr>
          <a:xfrm>
            <a:off x="6434176" y="2788920"/>
            <a:ext cx="2119808" cy="1463040"/>
          </a:xfrm>
          <a:prstGeom prst="rect">
            <a:avLst/>
          </a:prstGeom>
          <a:noFill/>
          <a:ln/>
        </p:spPr>
        <p:txBody>
          <a:bodyPr wrap="square" lIns="0" tIns="0" rIns="0" bIns="0" rtlCol="0" anchor="t"/>
          <a:lstStyle/>
          <a:p>
            <a:pPr algn="ctr" indent="0" marL="0">
              <a:spcAft>
                <a:spcPts val="800"/>
              </a:spcAft>
              <a:buNone/>
            </a:pPr>
            <a:r>
              <a:rPr lang="en-US" sz="2200" b="1" dirty="0">
                <a:solidFill>
                  <a:srgbClr val="1E2622"/>
                </a:solidFill>
                <a:latin typeface="Georgia" pitchFamily="34" charset="0"/>
                <a:ea typeface="Georgia" pitchFamily="34" charset="-122"/>
                <a:cs typeface="Georgia" pitchFamily="34" charset="-120"/>
              </a:rPr>
              <a:t>On chain: one set</a:t>
            </a:r>
            <a:endParaRPr lang="en-US" sz="2200" dirty="0"/>
          </a:p>
          <a:p>
            <a:pPr algn="ctr" indent="0" marL="0">
              <a:buNone/>
            </a:pPr>
            <a:r>
              <a:rPr lang="en-US" sz="1800" dirty="0">
                <a:solidFill>
                  <a:srgbClr val="5F6862"/>
                </a:solidFill>
                <a:latin typeface="Arial" pitchFamily="34" charset="0"/>
                <a:ea typeface="Arial" pitchFamily="34" charset="-122"/>
                <a:cs typeface="Arial" pitchFamily="34" charset="-120"/>
              </a:rPr>
              <a:t>of labels, however many tables are kept</a:t>
            </a:r>
            <a:endParaRPr lang="en-US" sz="2200" dirty="0"/>
          </a:p>
        </p:txBody>
      </p:sp>
      <p:sp>
        <p:nvSpPr>
          <p:cNvPr id="18" name="Shape 12"/>
          <p:cNvSpPr/>
          <p:nvPr/>
        </p:nvSpPr>
        <p:spPr>
          <a:xfrm>
            <a:off x="9029471" y="1737360"/>
            <a:ext cx="2522144" cy="2651760"/>
          </a:xfrm>
          <a:prstGeom prst="rect">
            <a:avLst/>
          </a:prstGeom>
          <a:solidFill>
            <a:srgbClr val="FFFFFF"/>
          </a:solidFill>
          <a:ln w="12700">
            <a:solidFill>
              <a:srgbClr val="CFC9B8"/>
            </a:solidFill>
            <a:prstDash val="solid"/>
          </a:ln>
        </p:spPr>
      </p:sp>
      <p:sp>
        <p:nvSpPr>
          <p:cNvPr id="19" name="Shape 13"/>
          <p:cNvSpPr/>
          <p:nvPr/>
        </p:nvSpPr>
        <p:spPr>
          <a:xfrm>
            <a:off x="9029471" y="1737360"/>
            <a:ext cx="2522144" cy="73152"/>
          </a:xfrm>
          <a:prstGeom prst="rect">
            <a:avLst/>
          </a:prstGeom>
          <a:solidFill>
            <a:srgbClr val="5E8C2F"/>
          </a:solidFill>
          <a:ln/>
        </p:spPr>
      </p:sp>
      <p:pic>
        <p:nvPicPr>
          <p:cNvPr id="20" name="Image 3" descr="/Users/waxwing/korea-pres/talk2/assets/icons/server-5E8C2F.png">    </p:cNvPr>
          <p:cNvPicPr>
            <a:picLocks noChangeAspect="1"/>
          </p:cNvPicPr>
          <p:nvPr/>
        </p:nvPicPr>
        <p:blipFill>
          <a:blip r:embed="rId4"/>
          <a:stretch>
            <a:fillRect/>
          </a:stretch>
        </p:blipFill>
        <p:spPr>
          <a:xfrm>
            <a:off x="9970503" y="2011680"/>
            <a:ext cx="640080" cy="640080"/>
          </a:xfrm>
          <a:prstGeom prst="rect">
            <a:avLst/>
          </a:prstGeom>
        </p:spPr>
      </p:pic>
      <p:sp>
        <p:nvSpPr>
          <p:cNvPr id="21" name="Text 14"/>
          <p:cNvSpPr/>
          <p:nvPr/>
        </p:nvSpPr>
        <p:spPr>
          <a:xfrm>
            <a:off x="9230639" y="2788920"/>
            <a:ext cx="2119808" cy="1463040"/>
          </a:xfrm>
          <a:prstGeom prst="rect">
            <a:avLst/>
          </a:prstGeom>
          <a:noFill/>
          <a:ln/>
        </p:spPr>
        <p:txBody>
          <a:bodyPr wrap="square" lIns="0" tIns="0" rIns="0" bIns="0" rtlCol="0" anchor="t"/>
          <a:lstStyle/>
          <a:p>
            <a:pPr algn="ctr" indent="0" marL="0">
              <a:spcAft>
                <a:spcPts val="800"/>
              </a:spcAft>
              <a:buNone/>
            </a:pPr>
            <a:r>
              <a:rPr lang="en-US" sz="2200" b="1" dirty="0">
                <a:solidFill>
                  <a:srgbClr val="1E2622"/>
                </a:solidFill>
                <a:latin typeface="Georgia" pitchFamily="34" charset="0"/>
                <a:ea typeface="Georgia" pitchFamily="34" charset="-122"/>
                <a:cs typeface="Georgia" pitchFamily="34" charset="-120"/>
              </a:rPr>
              <a:t>At scale</a:t>
            </a:r>
            <a:endParaRPr lang="en-US" sz="2200" dirty="0"/>
          </a:p>
          <a:p>
            <a:pPr algn="ctr" indent="0" marL="0">
              <a:buNone/>
            </a:pPr>
            <a:r>
              <a:rPr lang="en-US" sz="1800" dirty="0">
                <a:solidFill>
                  <a:srgbClr val="5F6862"/>
                </a:solidFill>
                <a:latin typeface="Arial" pitchFamily="34" charset="0"/>
                <a:ea typeface="Arial" pitchFamily="34" charset="-122"/>
                <a:cs typeface="Arial" pitchFamily="34" charset="-120"/>
              </a:rPr>
              <a:t>10,000 contracts: ~110 laptop-hours, in parallel</a:t>
            </a:r>
            <a:endParaRPr lang="en-US" sz="2200" dirty="0"/>
          </a:p>
        </p:txBody>
      </p:sp>
      <p:sp>
        <p:nvSpPr>
          <p:cNvPr id="22" name="Text 15"/>
          <p:cNvSpPr/>
          <p:nvPr/>
        </p:nvSpPr>
        <p:spPr>
          <a:xfrm>
            <a:off x="640080" y="4572000"/>
            <a:ext cx="10911535" cy="457200"/>
          </a:xfrm>
          <a:prstGeom prst="rect">
            <a:avLst/>
          </a:prstGeom>
          <a:noFill/>
          <a:ln/>
        </p:spPr>
        <p:txBody>
          <a:bodyPr wrap="square" lIns="0" tIns="0" rIns="0" bIns="0" rtlCol="0" anchor="t"/>
          <a:lstStyle/>
          <a:p>
            <a:pPr indent="0" marL="0">
              <a:buNone/>
            </a:pPr>
            <a:r>
              <a:rPr lang="en-US" sz="1800" dirty="0">
                <a:solidFill>
                  <a:srgbClr val="5F6862"/>
                </a:solidFill>
                <a:latin typeface="Arial" pitchFamily="34" charset="0"/>
                <a:ea typeface="Arial" pitchFamily="34" charset="-122"/>
                <a:cs typeface="Arial" pitchFamily="34" charset="-120"/>
              </a:rPr>
              <a:t>Fallback, if secret sharing can't be made to work on chain: soldering, +12 min per contract, ~90 MiB.</a:t>
            </a:r>
            <a:endParaRPr lang="en-US" sz="1800" dirty="0"/>
          </a:p>
        </p:txBody>
      </p:sp>
      <p:sp>
        <p:nvSpPr>
          <p:cNvPr id="23" name="Text 16"/>
          <p:cNvSpPr/>
          <p:nvPr/>
        </p:nvSpPr>
        <p:spPr>
          <a:xfrm>
            <a:off x="640080" y="5120640"/>
            <a:ext cx="10911535" cy="914400"/>
          </a:xfrm>
          <a:prstGeom prst="rect">
            <a:avLst/>
          </a:prstGeom>
          <a:noFill/>
          <a:ln/>
        </p:spPr>
        <p:txBody>
          <a:bodyPr wrap="square" lIns="0" tIns="0" rIns="0" bIns="0" rtlCol="0" anchor="t"/>
          <a:lstStyle/>
          <a:p>
            <a:pPr indent="0" marL="0">
              <a:buNone/>
            </a:pPr>
            <a:r>
              <a:rPr lang="en-US" sz="2400" i="1" dirty="0">
                <a:solidFill>
                  <a:srgbClr val="1E2622"/>
                </a:solidFill>
                <a:latin typeface="Georgia" pitchFamily="34" charset="0"/>
                <a:ea typeface="Georgia" pitchFamily="34" charset="-122"/>
                <a:cs typeface="Georgia" pitchFamily="34" charset="-120"/>
              </a:rPr>
              <a:t>The cost moves off chain and to opening time: the right place for a contract that is rarely disputed.</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5F2E9"/>
        </a:solidFill>
      </p:bgPr>
    </p:bg>
    <p:spTree>
      <p:nvGrpSpPr>
        <p:cNvPr id="1" name=""/>
        <p:cNvGrpSpPr/>
        <p:nvPr/>
      </p:nvGrpSpPr>
      <p:grpSpPr>
        <a:xfrm>
          <a:off x="0" y="0"/>
          <a:ext cx="0" cy="0"/>
          <a:chOff x="0" y="0"/>
          <a:chExt cx="0" cy="0"/>
        </a:xfrm>
      </p:grpSpPr>
      <p:pic>
        <p:nvPicPr>
          <p:cNvPr id="2" name="Image 0" descr="/Users/waxwing/korea-pres/talk2/assets/photos/strip-5.jpg">    </p:cNvPr>
          <p:cNvPicPr>
            <a:picLocks noChangeAspect="1"/>
          </p:cNvPicPr>
          <p:nvPr/>
        </p:nvPicPr>
        <p:blipFill>
          <a:blip r:embed="rId1"/>
          <a:stretch>
            <a:fillRect/>
          </a:stretch>
        </p:blipFill>
        <p:spPr>
          <a:xfrm>
            <a:off x="9082735" y="0"/>
            <a:ext cx="3108960" cy="6858000"/>
          </a:xfrm>
          <a:prstGeom prst="rect">
            <a:avLst/>
          </a:prstGeom>
        </p:spPr>
      </p:pic>
      <p:sp>
        <p:nvSpPr>
          <p:cNvPr id="3" name="Shape 0"/>
          <p:cNvSpPr/>
          <p:nvPr/>
        </p:nvSpPr>
        <p:spPr>
          <a:xfrm>
            <a:off x="9009583" y="0"/>
            <a:ext cx="73152" cy="6858000"/>
          </a:xfrm>
          <a:prstGeom prst="rect">
            <a:avLst/>
          </a:prstGeom>
          <a:solidFill>
            <a:srgbClr val="D4862A"/>
          </a:solidFill>
          <a:ln/>
        </p:spPr>
      </p:sp>
      <p:sp>
        <p:nvSpPr>
          <p:cNvPr id="4" name="Shape 1"/>
          <p:cNvSpPr/>
          <p:nvPr/>
        </p:nvSpPr>
        <p:spPr>
          <a:xfrm>
            <a:off x="640080" y="2240280"/>
            <a:ext cx="109728" cy="2011680"/>
          </a:xfrm>
          <a:prstGeom prst="rect">
            <a:avLst/>
          </a:prstGeom>
          <a:solidFill>
            <a:srgbClr val="5E8C2F"/>
          </a:solidFill>
          <a:ln/>
        </p:spPr>
      </p:sp>
      <p:sp>
        <p:nvSpPr>
          <p:cNvPr id="5" name="Text 2"/>
          <p:cNvSpPr/>
          <p:nvPr/>
        </p:nvSpPr>
        <p:spPr>
          <a:xfrm>
            <a:off x="1005840" y="2194560"/>
            <a:ext cx="7619695" cy="548640"/>
          </a:xfrm>
          <a:prstGeom prst="rect">
            <a:avLst/>
          </a:prstGeom>
          <a:noFill/>
          <a:ln/>
        </p:spPr>
        <p:txBody>
          <a:bodyPr wrap="square" lIns="0" tIns="0" rIns="0" bIns="0" rtlCol="0" anchor="ctr"/>
          <a:lstStyle/>
          <a:p>
            <a:pPr indent="0" marL="0">
              <a:buNone/>
            </a:pPr>
            <a:r>
              <a:rPr lang="en-US" sz="2000" b="1" spc="400" kern="0" dirty="0">
                <a:solidFill>
                  <a:srgbClr val="5E8C2F"/>
                </a:solidFill>
                <a:latin typeface="Arial" pitchFamily="34" charset="0"/>
                <a:ea typeface="Arial" pitchFamily="34" charset="-122"/>
                <a:cs typeface="Arial" pitchFamily="34" charset="-120"/>
              </a:rPr>
              <a:t>PART 5</a:t>
            </a:r>
            <a:endParaRPr lang="en-US" sz="2000" dirty="0"/>
          </a:p>
        </p:txBody>
      </p:sp>
      <p:sp>
        <p:nvSpPr>
          <p:cNvPr id="6" name="Text 3"/>
          <p:cNvSpPr/>
          <p:nvPr/>
        </p:nvSpPr>
        <p:spPr>
          <a:xfrm>
            <a:off x="1005840" y="2743200"/>
            <a:ext cx="76196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Trade-offs and comparisons</a:t>
            </a:r>
            <a:endParaRPr lang="en-US" sz="4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Scale: capital, and a mass exit</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691640"/>
            <a:ext cx="3454298" cy="2743200"/>
          </a:xfrm>
          <a:prstGeom prst="rect">
            <a:avLst/>
          </a:prstGeom>
          <a:solidFill>
            <a:srgbClr val="FFFFFF"/>
          </a:solidFill>
          <a:ln w="12700">
            <a:solidFill>
              <a:srgbClr val="CFC9B8"/>
            </a:solidFill>
            <a:prstDash val="solid"/>
          </a:ln>
        </p:spPr>
      </p:sp>
      <p:sp>
        <p:nvSpPr>
          <p:cNvPr id="6" name="Shape 3"/>
          <p:cNvSpPr/>
          <p:nvPr/>
        </p:nvSpPr>
        <p:spPr>
          <a:xfrm>
            <a:off x="640080" y="1691640"/>
            <a:ext cx="3454298" cy="73152"/>
          </a:xfrm>
          <a:prstGeom prst="rect">
            <a:avLst/>
          </a:prstGeom>
          <a:solidFill>
            <a:srgbClr val="D4862A"/>
          </a:solidFill>
          <a:ln/>
        </p:spPr>
      </p:sp>
      <p:pic>
        <p:nvPicPr>
          <p:cNvPr id="7" name="Image 0" descr="/Users/waxwing/korea-pres/talk2/assets/icons/lock-D4862A.png">    </p:cNvPr>
          <p:cNvPicPr>
            <a:picLocks noChangeAspect="1"/>
          </p:cNvPicPr>
          <p:nvPr/>
        </p:nvPicPr>
        <p:blipFill>
          <a:blip r:embed="rId1"/>
          <a:stretch>
            <a:fillRect/>
          </a:stretch>
        </p:blipFill>
        <p:spPr>
          <a:xfrm>
            <a:off x="841248" y="1965960"/>
            <a:ext cx="548640" cy="548640"/>
          </a:xfrm>
          <a:prstGeom prst="rect">
            <a:avLst/>
          </a:prstGeom>
        </p:spPr>
      </p:pic>
      <p:sp>
        <p:nvSpPr>
          <p:cNvPr id="8" name="Text 4"/>
          <p:cNvSpPr/>
          <p:nvPr/>
        </p:nvSpPr>
        <p:spPr>
          <a:xfrm>
            <a:off x="841248" y="2651760"/>
            <a:ext cx="3051962" cy="16459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Capital</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The hub locks V_max − d + r_H per user. The reserve's floor is set by the gadget: ~10× lower under BABE.</a:t>
            </a:r>
            <a:endParaRPr lang="en-US" sz="2200" dirty="0"/>
          </a:p>
        </p:txBody>
      </p:sp>
      <p:sp>
        <p:nvSpPr>
          <p:cNvPr id="9" name="Shape 5"/>
          <p:cNvSpPr/>
          <p:nvPr/>
        </p:nvSpPr>
        <p:spPr>
          <a:xfrm>
            <a:off x="4368698" y="1691640"/>
            <a:ext cx="3454298" cy="2743200"/>
          </a:xfrm>
          <a:prstGeom prst="rect">
            <a:avLst/>
          </a:prstGeom>
          <a:solidFill>
            <a:srgbClr val="FFFFFF"/>
          </a:solidFill>
          <a:ln w="12700">
            <a:solidFill>
              <a:srgbClr val="CFC9B8"/>
            </a:solidFill>
            <a:prstDash val="solid"/>
          </a:ln>
        </p:spPr>
      </p:sp>
      <p:sp>
        <p:nvSpPr>
          <p:cNvPr id="10" name="Shape 6"/>
          <p:cNvSpPr/>
          <p:nvPr/>
        </p:nvSpPr>
        <p:spPr>
          <a:xfrm>
            <a:off x="4368698" y="1691640"/>
            <a:ext cx="3454298" cy="73152"/>
          </a:xfrm>
          <a:prstGeom prst="rect">
            <a:avLst/>
          </a:prstGeom>
          <a:solidFill>
            <a:srgbClr val="5E8C2F"/>
          </a:solidFill>
          <a:ln/>
        </p:spPr>
      </p:sp>
      <p:pic>
        <p:nvPicPr>
          <p:cNvPr id="11" name="Image 1" descr="/Users/waxwing/korea-pres/talk2/assets/icons/ghost-5E8C2F.png">    </p:cNvPr>
          <p:cNvPicPr>
            <a:picLocks noChangeAspect="1"/>
          </p:cNvPicPr>
          <p:nvPr/>
        </p:nvPicPr>
        <p:blipFill>
          <a:blip r:embed="rId2"/>
          <a:stretch>
            <a:fillRect/>
          </a:stretch>
        </p:blipFill>
        <p:spPr>
          <a:xfrm>
            <a:off x="4569866" y="1965960"/>
            <a:ext cx="548640" cy="548640"/>
          </a:xfrm>
          <a:prstGeom prst="rect">
            <a:avLst/>
          </a:prstGeom>
        </p:spPr>
      </p:pic>
      <p:sp>
        <p:nvSpPr>
          <p:cNvPr id="12" name="Text 7"/>
          <p:cNvSpPr/>
          <p:nvPr/>
        </p:nvSpPr>
        <p:spPr>
          <a:xfrm>
            <a:off x="4569866" y="2651760"/>
            <a:ext cx="3051962" cy="16459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The hub gone</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No one hostile; each exit has until T_close. ~23 kvB each (BitVMX), ~4 kvB (BABE).</a:t>
            </a:r>
            <a:endParaRPr lang="en-US" sz="2200" dirty="0"/>
          </a:p>
        </p:txBody>
      </p:sp>
      <p:sp>
        <p:nvSpPr>
          <p:cNvPr id="13" name="Shape 8"/>
          <p:cNvSpPr/>
          <p:nvPr/>
        </p:nvSpPr>
        <p:spPr>
          <a:xfrm>
            <a:off x="8097317" y="1691640"/>
            <a:ext cx="3454298" cy="2743200"/>
          </a:xfrm>
          <a:prstGeom prst="rect">
            <a:avLst/>
          </a:prstGeom>
          <a:solidFill>
            <a:srgbClr val="FFFFFF"/>
          </a:solidFill>
          <a:ln w="12700">
            <a:solidFill>
              <a:srgbClr val="CFC9B8"/>
            </a:solidFill>
            <a:prstDash val="solid"/>
          </a:ln>
        </p:spPr>
      </p:sp>
      <p:sp>
        <p:nvSpPr>
          <p:cNvPr id="14" name="Shape 9"/>
          <p:cNvSpPr/>
          <p:nvPr/>
        </p:nvSpPr>
        <p:spPr>
          <a:xfrm>
            <a:off x="8097317" y="1691640"/>
            <a:ext cx="3454298" cy="73152"/>
          </a:xfrm>
          <a:prstGeom prst="rect">
            <a:avLst/>
          </a:prstGeom>
          <a:solidFill>
            <a:srgbClr val="B4462F"/>
          </a:solidFill>
          <a:ln/>
        </p:spPr>
      </p:sp>
      <p:pic>
        <p:nvPicPr>
          <p:cNvPr id="15" name="Image 2" descr="/Users/waxwing/korea-pres/talk2/assets/icons/waves-B4462F.png">    </p:cNvPr>
          <p:cNvPicPr>
            <a:picLocks noChangeAspect="1"/>
          </p:cNvPicPr>
          <p:nvPr/>
        </p:nvPicPr>
        <p:blipFill>
          <a:blip r:embed="rId3"/>
          <a:stretch>
            <a:fillRect/>
          </a:stretch>
        </p:blipFill>
        <p:spPr>
          <a:xfrm>
            <a:off x="8298485" y="1965960"/>
            <a:ext cx="548640" cy="548640"/>
          </a:xfrm>
          <a:prstGeom prst="rect">
            <a:avLst/>
          </a:prstGeom>
        </p:spPr>
      </p:pic>
      <p:sp>
        <p:nvSpPr>
          <p:cNvPr id="16" name="Text 10"/>
          <p:cNvSpPr/>
          <p:nvPr/>
        </p:nvSpPr>
        <p:spPr>
          <a:xfrm>
            <a:off x="8298485" y="2651760"/>
            <a:ext cx="3051962" cy="16459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Someone hostile</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Bunch every move into one window: Flood &amp; Loot. Safe while N·s ≤ w · 1 MvB.</a:t>
            </a:r>
            <a:endParaRPr lang="en-US" sz="2200" dirty="0"/>
          </a:p>
        </p:txBody>
      </p:sp>
      <p:sp>
        <p:nvSpPr>
          <p:cNvPr id="17" name="Shape 11"/>
          <p:cNvSpPr/>
          <p:nvPr/>
        </p:nvSpPr>
        <p:spPr>
          <a:xfrm>
            <a:off x="640080" y="4709160"/>
            <a:ext cx="10911535" cy="1005840"/>
          </a:xfrm>
          <a:prstGeom prst="rect">
            <a:avLst/>
          </a:prstGeom>
          <a:solidFill>
            <a:srgbClr val="FFFFFF"/>
          </a:solidFill>
          <a:ln w="12700">
            <a:solidFill>
              <a:srgbClr val="CFC9B8"/>
            </a:solidFill>
            <a:prstDash val="solid"/>
          </a:ln>
        </p:spPr>
      </p:sp>
      <p:sp>
        <p:nvSpPr>
          <p:cNvPr id="18" name="Text 12"/>
          <p:cNvSpPr/>
          <p:nvPr/>
        </p:nvSpPr>
        <p:spPr>
          <a:xfrm>
            <a:off x="914400" y="4709160"/>
            <a:ext cx="10362895" cy="1005840"/>
          </a:xfrm>
          <a:prstGeom prst="rect">
            <a:avLst/>
          </a:prstGeom>
          <a:noFill/>
          <a:ln/>
        </p:spPr>
        <p:txBody>
          <a:bodyPr wrap="square" lIns="0" tIns="0" rIns="0" bIns="0" rtlCol="0" anchor="ctr"/>
          <a:lstStyle/>
          <a:p>
            <a:pPr algn="ctr" indent="0" marL="0">
              <a:buNone/>
            </a:pPr>
            <a:r>
              <a:rPr lang="en-US" sz="2000" b="1" dirty="0">
                <a:solidFill>
                  <a:srgbClr val="1E2622"/>
                </a:solidFill>
                <a:latin typeface="Arial" pitchFamily="34" charset="0"/>
                <a:ea typeface="Arial" pitchFamily="34" charset="-122"/>
                <a:cs typeface="Arial" pitchFamily="34" charset="-120"/>
              </a:rPr>
              <a:t>Contracts per hub, week-long dispute:  </a:t>
            </a:r>
            <a:pPr algn="ctr" indent="0" marL="0">
              <a:buNone/>
            </a:pPr>
            <a:r>
              <a:rPr lang="en-US" sz="2000" b="1" dirty="0">
                <a:solidFill>
                  <a:srgbClr val="5E8C2F"/>
                </a:solidFill>
                <a:latin typeface="Arial" pitchFamily="34" charset="0"/>
                <a:ea typeface="Arial" pitchFamily="34" charset="-122"/>
                <a:cs typeface="Arial" pitchFamily="34" charset="-120"/>
              </a:rPr>
              <a:t>BitVMX 3,300–8,350 · BABE 10k–50k (est.)</a:t>
            </a:r>
            <a:endParaRPr lang="en-US" sz="2000" dirty="0"/>
          </a:p>
        </p:txBody>
      </p:sp>
      <p:sp>
        <p:nvSpPr>
          <p:cNvPr id="19" name="Text 13"/>
          <p:cNvSpPr/>
          <p:nvPr/>
        </p:nvSpPr>
        <p:spPr>
          <a:xfrm>
            <a:off x="640080" y="5852160"/>
            <a:ext cx="10911535" cy="457200"/>
          </a:xfrm>
          <a:prstGeom prst="rect">
            <a:avLst/>
          </a:prstGeom>
          <a:noFill/>
          <a:ln/>
        </p:spPr>
        <p:txBody>
          <a:bodyPr wrap="square" lIns="0" tIns="0" rIns="0" bIns="0" rtlCol="0" anchor="t"/>
          <a:lstStyle/>
          <a:p>
            <a:pPr indent="0" marL="0">
              <a:buNone/>
            </a:pPr>
            <a:r>
              <a:rPr lang="en-US" sz="1800" i="1" dirty="0">
                <a:solidFill>
                  <a:srgbClr val="5F6862"/>
                </a:solidFill>
                <a:latin typeface="Arial" pitchFamily="34" charset="0"/>
                <a:ea typeface="Arial" pitchFamily="34" charset="-122"/>
                <a:cs typeface="Arial" pitchFamily="34" charset="-120"/>
              </a:rPr>
              <a:t>Mitigations: staggered T_close, windows sized per move, many hubs.</a:t>
            </a:r>
            <a:endParaRPr lang="en-US" sz="18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The user's pain point: watchtowers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Text 2"/>
          <p:cNvSpPr/>
          <p:nvPr/>
        </p:nvSpPr>
        <p:spPr>
          <a:xfrm>
            <a:off x="640080" y="1600200"/>
            <a:ext cx="10911535" cy="731520"/>
          </a:xfrm>
          <a:prstGeom prst="rect">
            <a:avLst/>
          </a:prstGeom>
          <a:noFill/>
          <a:ln/>
        </p:spPr>
        <p:txBody>
          <a:bodyPr wrap="square" lIns="0" tIns="0" rIns="0" bIns="0" rtlCol="0" anchor="t"/>
          <a:lstStyle/>
          <a:p>
            <a:pPr indent="0" marL="0">
              <a:buNone/>
            </a:pPr>
            <a:r>
              <a:rPr lang="en-US" sz="2000" dirty="0">
                <a:solidFill>
                  <a:srgbClr val="5F6862"/>
                </a:solidFill>
                <a:latin typeface="Arial" pitchFamily="34" charset="0"/>
                <a:ea typeface="Arial" pitchFamily="34" charset="-122"/>
                <a:cs typeface="Arial" pitchFamily="34" charset="-120"/>
              </a:rPr>
              <a:t>Under BABE, Alice moves about 4 times, and only one is urgent: a 149 vB unlock, computed from data she already holds.</a:t>
            </a:r>
            <a:endParaRPr lang="en-US" sz="2000" dirty="0"/>
          </a:p>
        </p:txBody>
      </p:sp>
      <p:sp>
        <p:nvSpPr>
          <p:cNvPr id="6" name="Shape 3"/>
          <p:cNvSpPr/>
          <p:nvPr/>
        </p:nvSpPr>
        <p:spPr>
          <a:xfrm>
            <a:off x="640080" y="2423160"/>
            <a:ext cx="3454298" cy="3200400"/>
          </a:xfrm>
          <a:prstGeom prst="rect">
            <a:avLst/>
          </a:prstGeom>
          <a:solidFill>
            <a:srgbClr val="FFFFFF"/>
          </a:solidFill>
          <a:ln w="12700">
            <a:solidFill>
              <a:srgbClr val="CFC9B8"/>
            </a:solidFill>
            <a:prstDash val="solid"/>
          </a:ln>
        </p:spPr>
      </p:sp>
      <p:sp>
        <p:nvSpPr>
          <p:cNvPr id="7" name="Shape 4"/>
          <p:cNvSpPr/>
          <p:nvPr/>
        </p:nvSpPr>
        <p:spPr>
          <a:xfrm>
            <a:off x="640080" y="2423160"/>
            <a:ext cx="3454298" cy="73152"/>
          </a:xfrm>
          <a:prstGeom prst="rect">
            <a:avLst/>
          </a:prstGeom>
          <a:solidFill>
            <a:srgbClr val="3B6C91"/>
          </a:solidFill>
          <a:ln/>
        </p:spPr>
      </p:sp>
      <p:pic>
        <p:nvPicPr>
          <p:cNvPr id="8" name="Image 0" descr="/Users/waxwing/korea-pres/talk2/assets/icons/alarm-clock-3B6C91.png">    </p:cNvPr>
          <p:cNvPicPr>
            <a:picLocks noChangeAspect="1"/>
          </p:cNvPicPr>
          <p:nvPr/>
        </p:nvPicPr>
        <p:blipFill>
          <a:blip r:embed="rId1"/>
          <a:stretch>
            <a:fillRect/>
          </a:stretch>
        </p:blipFill>
        <p:spPr>
          <a:xfrm>
            <a:off x="841248" y="2697480"/>
            <a:ext cx="548640" cy="548640"/>
          </a:xfrm>
          <a:prstGeom prst="rect">
            <a:avLst/>
          </a:prstGeom>
        </p:spPr>
      </p:pic>
      <p:sp>
        <p:nvSpPr>
          <p:cNvPr id="9" name="Text 5"/>
          <p:cNvSpPr/>
          <p:nvPr/>
        </p:nvSpPr>
        <p:spPr>
          <a:xfrm>
            <a:off x="841248" y="3383280"/>
            <a:ext cx="3051962" cy="2103120"/>
          </a:xfrm>
          <a:prstGeom prst="rect">
            <a:avLst/>
          </a:prstGeom>
          <a:noFill/>
          <a:ln/>
        </p:spPr>
        <p:txBody>
          <a:bodyPr wrap="square" lIns="0" tIns="0" rIns="0" bIns="0" rtlCol="0" anchor="t"/>
          <a:lstStyle/>
          <a:p>
            <a:pPr algn="l" indent="0" marL="0">
              <a:spcAft>
                <a:spcPts val="800"/>
              </a:spcAft>
              <a:buNone/>
            </a:pPr>
            <a:r>
              <a:rPr lang="en-US" sz="2300" b="1" dirty="0">
                <a:solidFill>
                  <a:srgbClr val="1E2622"/>
                </a:solidFill>
                <a:latin typeface="Georgia" pitchFamily="34" charset="0"/>
                <a:ea typeface="Georgia" pitchFamily="34" charset="-122"/>
                <a:cs typeface="Georgia" pitchFamily="34" charset="-120"/>
              </a:rPr>
              <a:t>BABE: one urgent move</a:t>
            </a:r>
            <a:endParaRPr lang="en-US" sz="2300" dirty="0"/>
          </a:p>
          <a:p>
            <a:pPr algn="l" indent="0" marL="0">
              <a:buNone/>
            </a:pPr>
            <a:r>
              <a:rPr lang="en-US" sz="1900" dirty="0">
                <a:solidFill>
                  <a:srgbClr val="5F6862"/>
                </a:solidFill>
                <a:latin typeface="Arial" pitchFamily="34" charset="0"/>
                <a:ea typeface="Arial" pitchFamily="34" charset="-122"/>
                <a:cs typeface="Arial" pitchFamily="34" charset="-120"/>
              </a:rPr>
              <a:t>Request, assert (any time before T_close), unlock. Only the unlock races a window.</a:t>
            </a:r>
            <a:endParaRPr lang="en-US" sz="2300" dirty="0"/>
          </a:p>
        </p:txBody>
      </p:sp>
      <p:sp>
        <p:nvSpPr>
          <p:cNvPr id="10" name="Shape 6"/>
          <p:cNvSpPr/>
          <p:nvPr/>
        </p:nvSpPr>
        <p:spPr>
          <a:xfrm>
            <a:off x="4368698" y="2423160"/>
            <a:ext cx="3454298" cy="3200400"/>
          </a:xfrm>
          <a:prstGeom prst="rect">
            <a:avLst/>
          </a:prstGeom>
          <a:solidFill>
            <a:srgbClr val="E3EDD5"/>
          </a:solidFill>
          <a:ln w="12700">
            <a:solidFill>
              <a:srgbClr val="CFC9B8"/>
            </a:solidFill>
            <a:prstDash val="solid"/>
          </a:ln>
        </p:spPr>
      </p:sp>
      <p:sp>
        <p:nvSpPr>
          <p:cNvPr id="11" name="Shape 7"/>
          <p:cNvSpPr/>
          <p:nvPr/>
        </p:nvSpPr>
        <p:spPr>
          <a:xfrm>
            <a:off x="4368698" y="2423160"/>
            <a:ext cx="3454298" cy="73152"/>
          </a:xfrm>
          <a:prstGeom prst="rect">
            <a:avLst/>
          </a:prstGeom>
          <a:solidFill>
            <a:srgbClr val="5E8C2F"/>
          </a:solidFill>
          <a:ln/>
        </p:spPr>
      </p:sp>
      <p:pic>
        <p:nvPicPr>
          <p:cNvPr id="12" name="Image 1" descr="/Users/waxwing/korea-pres/talk2/assets/icons/tower-control-5E8C2F.png">    </p:cNvPr>
          <p:cNvPicPr>
            <a:picLocks noChangeAspect="1"/>
          </p:cNvPicPr>
          <p:nvPr/>
        </p:nvPicPr>
        <p:blipFill>
          <a:blip r:embed="rId2"/>
          <a:stretch>
            <a:fillRect/>
          </a:stretch>
        </p:blipFill>
        <p:spPr>
          <a:xfrm>
            <a:off x="4569866" y="2697480"/>
            <a:ext cx="548640" cy="548640"/>
          </a:xfrm>
          <a:prstGeom prst="rect">
            <a:avLst/>
          </a:prstGeom>
        </p:spPr>
      </p:pic>
      <p:sp>
        <p:nvSpPr>
          <p:cNvPr id="13" name="Text 8"/>
          <p:cNvSpPr/>
          <p:nvPr/>
        </p:nvSpPr>
        <p:spPr>
          <a:xfrm>
            <a:off x="4569866" y="3383280"/>
            <a:ext cx="3051962" cy="2103120"/>
          </a:xfrm>
          <a:prstGeom prst="rect">
            <a:avLst/>
          </a:prstGeom>
          <a:noFill/>
          <a:ln/>
        </p:spPr>
        <p:txBody>
          <a:bodyPr wrap="square" lIns="0" tIns="0" rIns="0" bIns="0" rtlCol="0" anchor="t"/>
          <a:lstStyle/>
          <a:p>
            <a:pPr algn="l" indent="0" marL="0">
              <a:spcAft>
                <a:spcPts val="800"/>
              </a:spcAft>
              <a:buNone/>
            </a:pPr>
            <a:r>
              <a:rPr lang="en-US" sz="2300" b="1" dirty="0">
                <a:solidFill>
                  <a:srgbClr val="1E2622"/>
                </a:solidFill>
                <a:latin typeface="Georgia" pitchFamily="34" charset="0"/>
                <a:ea typeface="Georgia" pitchFamily="34" charset="-122"/>
                <a:cs typeface="Georgia" pitchFamily="34" charset="-120"/>
              </a:rPr>
              <a:t>Keyless towers</a:t>
            </a:r>
            <a:endParaRPr lang="en-US" sz="2300" dirty="0"/>
          </a:p>
          <a:p>
            <a:pPr algn="l" indent="0" marL="0">
              <a:buNone/>
            </a:pPr>
            <a:r>
              <a:rPr lang="en-US" sz="1900" dirty="0">
                <a:solidFill>
                  <a:srgbClr val="5F6862"/>
                </a:solidFill>
                <a:latin typeface="Arial" pitchFamily="34" charset="0"/>
                <a:ea typeface="Arial" pitchFamily="34" charset="-122"/>
                <a:cs typeface="Arial" pitchFamily="34" charset="-120"/>
              </a:rPr>
              <a:t>Hand them the signed moves: no key, no way to cheat you. 1-of-n, no OP_CAT.</a:t>
            </a:r>
            <a:endParaRPr lang="en-US" sz="2300" dirty="0"/>
          </a:p>
        </p:txBody>
      </p:sp>
      <p:sp>
        <p:nvSpPr>
          <p:cNvPr id="14" name="Shape 9"/>
          <p:cNvSpPr/>
          <p:nvPr/>
        </p:nvSpPr>
        <p:spPr>
          <a:xfrm>
            <a:off x="8097317" y="2423160"/>
            <a:ext cx="3454298" cy="3200400"/>
          </a:xfrm>
          <a:prstGeom prst="rect">
            <a:avLst/>
          </a:prstGeom>
          <a:solidFill>
            <a:srgbClr val="FFFFFF"/>
          </a:solidFill>
          <a:ln w="12700">
            <a:solidFill>
              <a:srgbClr val="CFC9B8"/>
            </a:solidFill>
            <a:prstDash val="solid"/>
          </a:ln>
        </p:spPr>
      </p:sp>
      <p:sp>
        <p:nvSpPr>
          <p:cNvPr id="15" name="Shape 10"/>
          <p:cNvSpPr/>
          <p:nvPr/>
        </p:nvSpPr>
        <p:spPr>
          <a:xfrm>
            <a:off x="8097317" y="2423160"/>
            <a:ext cx="3454298" cy="73152"/>
          </a:xfrm>
          <a:prstGeom prst="rect">
            <a:avLst/>
          </a:prstGeom>
          <a:solidFill>
            <a:srgbClr val="D4862A"/>
          </a:solidFill>
          <a:ln/>
        </p:spPr>
      </p:sp>
      <p:pic>
        <p:nvPicPr>
          <p:cNvPr id="16" name="Image 2" descr="/Users/waxwing/korea-pres/talk2/assets/icons/hammer-D4862A.png">    </p:cNvPr>
          <p:cNvPicPr>
            <a:picLocks noChangeAspect="1"/>
          </p:cNvPicPr>
          <p:nvPr/>
        </p:nvPicPr>
        <p:blipFill>
          <a:blip r:embed="rId3"/>
          <a:stretch>
            <a:fillRect/>
          </a:stretch>
        </p:blipFill>
        <p:spPr>
          <a:xfrm>
            <a:off x="8298485" y="2697480"/>
            <a:ext cx="548640" cy="548640"/>
          </a:xfrm>
          <a:prstGeom prst="rect">
            <a:avLst/>
          </a:prstGeom>
        </p:spPr>
      </p:pic>
      <p:sp>
        <p:nvSpPr>
          <p:cNvPr id="17" name="Text 11"/>
          <p:cNvSpPr/>
          <p:nvPr/>
        </p:nvSpPr>
        <p:spPr>
          <a:xfrm>
            <a:off x="8298485" y="3383280"/>
            <a:ext cx="3051962" cy="2103120"/>
          </a:xfrm>
          <a:prstGeom prst="rect">
            <a:avLst/>
          </a:prstGeom>
          <a:noFill/>
          <a:ln/>
        </p:spPr>
        <p:txBody>
          <a:bodyPr wrap="square" lIns="0" tIns="0" rIns="0" bIns="0" rtlCol="0" anchor="t"/>
          <a:lstStyle/>
          <a:p>
            <a:pPr algn="l" indent="0" marL="0">
              <a:spcAft>
                <a:spcPts val="800"/>
              </a:spcAft>
              <a:buNone/>
            </a:pPr>
            <a:r>
              <a:rPr lang="en-US" sz="2300" b="1" dirty="0">
                <a:solidFill>
                  <a:srgbClr val="1E2622"/>
                </a:solidFill>
                <a:latin typeface="Georgia" pitchFamily="34" charset="0"/>
                <a:ea typeface="Georgia" pitchFamily="34" charset="-122"/>
                <a:cs typeface="Georgia" pitchFamily="34" charset="-120"/>
              </a:rPr>
              <a:t>Built today, for BitVMX</a:t>
            </a:r>
            <a:endParaRPr lang="en-US" sz="2300" dirty="0"/>
          </a:p>
          <a:p>
            <a:pPr algn="l" indent="0" marL="0">
              <a:buNone/>
            </a:pPr>
            <a:r>
              <a:rPr lang="en-US" sz="1900" dirty="0">
                <a:solidFill>
                  <a:srgbClr val="5F6862"/>
                </a:solidFill>
                <a:latin typeface="Arial" pitchFamily="34" charset="0"/>
                <a:ea typeface="Arial" pitchFamily="34" charset="-122"/>
                <a:cs typeface="Arial" pitchFamily="34" charset="-120"/>
              </a:rPr>
              <a:t>21 moves, each in a window. A rented machine with that contract's keys only: paid in 75 min on Mutinynet.</a:t>
            </a:r>
            <a:endParaRPr lang="en-US" sz="2300" dirty="0"/>
          </a:p>
        </p:txBody>
      </p:sp>
      <p:sp>
        <p:nvSpPr>
          <p:cNvPr id="18" name="Text 12"/>
          <p:cNvSpPr/>
          <p:nvPr/>
        </p:nvSpPr>
        <p:spPr>
          <a:xfrm>
            <a:off x="640080" y="5715000"/>
            <a:ext cx="10911535" cy="548640"/>
          </a:xfrm>
          <a:prstGeom prst="rect">
            <a:avLst/>
          </a:prstGeom>
          <a:noFill/>
          <a:ln/>
        </p:spPr>
        <p:txBody>
          <a:bodyPr wrap="square" lIns="0" tIns="0" rIns="0" bIns="0" rtlCol="0" anchor="t"/>
          <a:lstStyle/>
          <a:p>
            <a:pPr indent="0" marL="0">
              <a:buNone/>
            </a:pPr>
            <a:r>
              <a:rPr lang="en-US" sz="1800" i="1" dirty="0">
                <a:solidFill>
                  <a:srgbClr val="5F6862"/>
                </a:solidFill>
                <a:latin typeface="Arial" pitchFamily="34" charset="0"/>
                <a:ea typeface="Arial" pitchFamily="34" charset="-122"/>
                <a:cs typeface="Arial" pitchFamily="34" charset="-120"/>
              </a:rPr>
              <a:t>In a Lightning channel, revocation still needs watching all the time.</a:t>
            </a:r>
            <a:endParaRPr lang="en-US" sz="18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0"/>
            <a:ext cx="12191695" cy="82296"/>
          </a:xfrm>
          <a:prstGeom prst="rect">
            <a:avLst/>
          </a:prstGeom>
          <a:solidFill>
            <a:srgbClr val="6F5596"/>
          </a:solidFill>
          <a:ln/>
        </p:spPr>
      </p:sp>
      <p:sp>
        <p:nvSpPr>
          <p:cNvPr id="3" name="Text 1"/>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6F5596"/>
                </a:solidFill>
                <a:latin typeface="Arial" pitchFamily="34" charset="0"/>
                <a:ea typeface="Arial" pitchFamily="34" charset="-122"/>
                <a:cs typeface="Arial" pitchFamily="34" charset="-120"/>
              </a:rPr>
              <a:t>DEEP DIVE · faults</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When something goes wrong</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10911535" cy="914400"/>
        </p:xfrm>
        <a:graphic>
          <a:graphicData uri="http://schemas.openxmlformats.org/drawingml/2006/table">
            <a:tbl>
              <a:tblPr/>
              <a:tblGrid>
                <a:gridCol w="5120640"/>
                <a:gridCol w="5790895"/>
              </a:tblGrid>
              <a:tr h="0">
                <a:tc>
                  <a:txBody>
                    <a:bodyPr/>
                    <a:lstStyle/>
                    <a:p>
                      <a:pPr indent="0" marL="0">
                        <a:buNone/>
                      </a:pPr>
                      <a:r>
                        <a:rPr lang="en-US" sz="1800" b="1" dirty="0">
                          <a:solidFill>
                            <a:srgbClr val="F5F2E9"/>
                          </a:solidFill>
                          <a:latin typeface="Arial" pitchFamily="34" charset="0"/>
                          <a:ea typeface="Arial" pitchFamily="34" charset="-122"/>
                          <a:cs typeface="Arial" pitchFamily="34" charset="-120"/>
                        </a:rPr>
                        <a:t>scenario</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outcome</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the hub vanishes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Alice's claim stands by timeout: b and both reserves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the hub refuses a valid claim</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gadget upholds her proof: b and both reserves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a false claim: no return, or the wrong program, memo or L2</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no valid proof exists: the hub takes everything</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Alice probes, then gives up</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she loses by timeout: her reserve goes to the hub</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Alice vanishes until T_close</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default: her reserve back, her tokens stay as credit</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the sequencer censors, forks, vanishes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L2's problem: below the line</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bl>
          </a:graphicData>
        </a:graphic>
      </p:graphicFrame>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Against BitVM bridges</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640080" y="1645920"/>
          <a:ext cx="10911535" cy="914400"/>
        </p:xfrm>
        <a:graphic>
          <a:graphicData uri="http://schemas.openxmlformats.org/drawingml/2006/table">
            <a:tbl>
              <a:tblPr/>
              <a:tblGrid>
                <a:gridCol w="2286000"/>
                <a:gridCol w="2971800"/>
                <a:gridCol w="2743200"/>
                <a:gridCol w="2910535"/>
              </a:tblGrid>
              <a:tr h="0">
                <a:tc>
                  <a:txBody>
                    <a:bodyPr/>
                    <a:lstStyle/>
                    <a:p>
                      <a:pPr indent="0" marL="0">
                        <a:buNone/>
                      </a:pP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600" b="1" dirty="0">
                          <a:solidFill>
                            <a:srgbClr val="F5F2E9"/>
                          </a:solidFill>
                          <a:latin typeface="Arial" pitchFamily="34" charset="0"/>
                          <a:ea typeface="Arial" pitchFamily="34" charset="-122"/>
                          <a:cs typeface="Arial" pitchFamily="34" charset="-120"/>
                        </a:rPr>
                        <a:t>BitVM2 bridge</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600" b="1" dirty="0">
                          <a:solidFill>
                            <a:srgbClr val="F5F2E9"/>
                          </a:solidFill>
                          <a:latin typeface="Arial" pitchFamily="34" charset="0"/>
                          <a:ea typeface="Arial" pitchFamily="34" charset="-122"/>
                          <a:cs typeface="Arial" pitchFamily="34" charset="-120"/>
                        </a:rPr>
                        <a:t>Union</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600" b="1" dirty="0">
                          <a:solidFill>
                            <a:srgbClr val="F5F2E9"/>
                          </a:solidFill>
                          <a:latin typeface="Arial" pitchFamily="34" charset="0"/>
                          <a:ea typeface="Arial" pitchFamily="34" charset="-122"/>
                          <a:cs typeface="Arial" pitchFamily="34" charset="-120"/>
                        </a:rPr>
                        <a:t>Lichen</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1600" b="1" dirty="0">
                          <a:solidFill>
                            <a:srgbClr val="1E2622"/>
                          </a:solidFill>
                          <a:latin typeface="Arial" pitchFamily="34" charset="0"/>
                          <a:ea typeface="Arial" pitchFamily="34" charset="-122"/>
                          <a:cs typeface="Arial" pitchFamily="34" charset="-120"/>
                        </a:rPr>
                        <a:t>custody</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one pool</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one pool, fixed-size outputs</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a contract per user</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600" b="1" dirty="0">
                          <a:solidFill>
                            <a:srgbClr val="1E2622"/>
                          </a:solidFill>
                          <a:latin typeface="Arial" pitchFamily="34" charset="0"/>
                          <a:ea typeface="Arial" pitchFamily="34" charset="-122"/>
                          <a:cs typeface="Arial" pitchFamily="34" charset="-120"/>
                        </a:rPr>
                        <a:t>setup trust</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1 honest committee member</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1 honest functionary</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none</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600" b="1" dirty="0">
                          <a:solidFill>
                            <a:srgbClr val="1E2622"/>
                          </a:solidFill>
                          <a:latin typeface="Arial" pitchFamily="34" charset="0"/>
                          <a:ea typeface="Arial" pitchFamily="34" charset="-122"/>
                          <a:cs typeface="Arial" pitchFamily="34" charset="-120"/>
                        </a:rPr>
                        <a:t>claimant</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an operator (fronted the user)</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a functionary (likewise)</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the user herself</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600" b="1" dirty="0">
                          <a:solidFill>
                            <a:srgbClr val="1E2622"/>
                          </a:solidFill>
                          <a:latin typeface="Arial" pitchFamily="34" charset="0"/>
                          <a:ea typeface="Arial" pitchFamily="34" charset="-122"/>
                          <a:cs typeface="Arial" pitchFamily="34" charset="-120"/>
                        </a:rPr>
                        <a:t>challengers</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anyone; one honest one watching</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the other functionaries</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the hub alone</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600" b="1" dirty="0">
                          <a:solidFill>
                            <a:srgbClr val="1E2622"/>
                          </a:solidFill>
                          <a:latin typeface="Arial" pitchFamily="34" charset="0"/>
                          <a:ea typeface="Arial" pitchFamily="34" charset="-122"/>
                          <a:cs typeface="Arial" pitchFamily="34" charset="-120"/>
                        </a:rPr>
                        <a:t>refused withdrawal</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wait for a willing operator</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wait for a functionary</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enforce it on chain</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600" b="1" dirty="0">
                          <a:solidFill>
                            <a:srgbClr val="1E2622"/>
                          </a:solidFill>
                          <a:latin typeface="Arial" pitchFamily="34" charset="0"/>
                          <a:ea typeface="Arial" pitchFamily="34" charset="-122"/>
                          <a:cs typeface="Arial" pitchFamily="34" charset="-120"/>
                        </a:rPr>
                        <a:t>the user in a dispute</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absent</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absent</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a party (or her tower)</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600" b="1" dirty="0">
                          <a:solidFill>
                            <a:srgbClr val="1E2622"/>
                          </a:solidFill>
                          <a:latin typeface="Arial" pitchFamily="34" charset="0"/>
                          <a:ea typeface="Arial" pitchFamily="34" charset="-122"/>
                          <a:cs typeface="Arial" pitchFamily="34" charset="-120"/>
                        </a:rPr>
                        <a:t>liquidity</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operators front, until repaid</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functionaries, likewise</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600" dirty="0">
                          <a:solidFill>
                            <a:srgbClr val="1E2622"/>
                          </a:solidFill>
                          <a:latin typeface="Arial" pitchFamily="34" charset="0"/>
                          <a:ea typeface="Arial" pitchFamily="34" charset="-122"/>
                          <a:cs typeface="Arial" pitchFamily="34" charset="-120"/>
                        </a:rPr>
                        <a:t>hub locks V_max − d + r_H</a:t>
                      </a:r>
                      <a:endParaRPr lang="en-US" sz="16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bl>
          </a:graphicData>
        </a:graphic>
      </p:graphicFrame>
      <p:sp>
        <p:nvSpPr>
          <p:cNvPr id="6" name="Text 2"/>
          <p:cNvSpPr/>
          <p:nvPr/>
        </p:nvSpPr>
        <p:spPr>
          <a:xfrm>
            <a:off x="640080" y="5577840"/>
            <a:ext cx="10911535" cy="777240"/>
          </a:xfrm>
          <a:prstGeom prst="rect">
            <a:avLst/>
          </a:prstGeom>
          <a:noFill/>
          <a:ln/>
        </p:spPr>
        <p:txBody>
          <a:bodyPr wrap="square" lIns="0" tIns="0" rIns="0" bIns="0" rtlCol="0" anchor="t"/>
          <a:lstStyle/>
          <a:p>
            <a:pPr indent="0" marL="0">
              <a:buNone/>
            </a:pPr>
            <a:r>
              <a:rPr lang="en-US" sz="1900" i="1" dirty="0">
                <a:solidFill>
                  <a:srgbClr val="1E2622"/>
                </a:solidFill>
                <a:latin typeface="Georgia" pitchFamily="34" charset="0"/>
                <a:ea typeface="Georgia" pitchFamily="34" charset="-122"/>
                <a:cs typeface="Georgia" pitchFamily="34" charset="-120"/>
              </a:rPr>
              <a:t>Bridges: trust one signer at setup and one challenger after, and be present for none of it. Lichen: trust no one, but be present for your own disputes.</a:t>
            </a:r>
            <a:endParaRPr lang="en-US" sz="19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Against ecash and Ark</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640080" y="1691640"/>
          <a:ext cx="10911535" cy="914400"/>
        </p:xfrm>
        <a:graphic>
          <a:graphicData uri="http://schemas.openxmlformats.org/drawingml/2006/table">
            <a:tbl>
              <a:tblPr/>
              <a:tblGrid>
                <a:gridCol w="2743200"/>
                <a:gridCol w="2743200"/>
                <a:gridCol w="2651760"/>
                <a:gridCol w="2773375"/>
              </a:tblGrid>
              <a:tr h="0">
                <a:tc>
                  <a:txBody>
                    <a:bodyPr/>
                    <a:lstStyle/>
                    <a:p>
                      <a:pPr indent="0" marL="0">
                        <a:buNone/>
                      </a:pP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700" b="1" dirty="0">
                          <a:solidFill>
                            <a:srgbClr val="F5F2E9"/>
                          </a:solidFill>
                          <a:latin typeface="Arial" pitchFamily="34" charset="0"/>
                          <a:ea typeface="Arial" pitchFamily="34" charset="-122"/>
                          <a:cs typeface="Arial" pitchFamily="34" charset="-120"/>
                        </a:rPr>
                        <a:t>ecash mint</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700" b="1" dirty="0">
                          <a:solidFill>
                            <a:srgbClr val="F5F2E9"/>
                          </a:solidFill>
                          <a:latin typeface="Arial" pitchFamily="34" charset="0"/>
                          <a:ea typeface="Arial" pitchFamily="34" charset="-122"/>
                          <a:cs typeface="Arial" pitchFamily="34" charset="-120"/>
                        </a:rPr>
                        <a:t>Ark</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700" b="1" dirty="0">
                          <a:solidFill>
                            <a:srgbClr val="F5F2E9"/>
                          </a:solidFill>
                          <a:latin typeface="Arial" pitchFamily="34" charset="0"/>
                          <a:ea typeface="Arial" pitchFamily="34" charset="-122"/>
                          <a:cs typeface="Arial" pitchFamily="34" charset="-120"/>
                        </a:rPr>
                        <a:t>Lichen</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the operator can steal?</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yes: it holds the coins</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no: unilateral exit</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no, within each cap</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the operator can print?</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yes, unobservably</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no</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yes, but can't redeem it against others</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privacy</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strong: blind bearer notes</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an operator sees the tree</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shielded L2: linked only at the edges</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700" b="1" dirty="0">
                          <a:solidFill>
                            <a:srgbClr val="1E2622"/>
                          </a:solidFill>
                          <a:latin typeface="Arial" pitchFamily="34" charset="0"/>
                          <a:ea typeface="Arial" pitchFamily="34" charset="-122"/>
                          <a:cs typeface="Arial" pitchFamily="34" charset="-120"/>
                        </a:rPr>
                        <a:t>expiry</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none</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yes: refresh</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700" dirty="0">
                          <a:solidFill>
                            <a:srgbClr val="1E2622"/>
                          </a:solidFill>
                          <a:latin typeface="Arial" pitchFamily="34" charset="0"/>
                          <a:ea typeface="Arial" pitchFamily="34" charset="-122"/>
                          <a:cs typeface="Arial" pitchFamily="34" charset="-120"/>
                        </a:rPr>
                        <a:t>T_close: withdraw or renew</a:t>
                      </a:r>
                      <a:endParaRPr lang="en-US" sz="17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bl>
          </a:graphicData>
        </a:graphic>
      </p:graphicFrame>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502920"/>
            <a:ext cx="7315200" cy="411480"/>
          </a:xfrm>
          <a:prstGeom prst="rect">
            <a:avLst/>
          </a:prstGeom>
          <a:noFill/>
          <a:ln/>
        </p:spPr>
        <p:txBody>
          <a:bodyPr wrap="square" lIns="0" tIns="0" rIns="0" bIns="0" rtlCol="0" anchor="t"/>
          <a:lstStyle/>
          <a:p>
            <a:pPr indent="0" marL="0">
              <a:buNone/>
            </a:pPr>
            <a:r>
              <a:rPr lang="en-US" sz="1800" b="1" spc="300" kern="0" dirty="0">
                <a:solidFill>
                  <a:srgbClr val="5E8C2F"/>
                </a:solidFill>
                <a:latin typeface="Arial" pitchFamily="34" charset="0"/>
                <a:ea typeface="Arial" pitchFamily="34" charset="-122"/>
                <a:cs typeface="Arial" pitchFamily="34" charset="-120"/>
              </a:rPr>
              <a:t>ABOVE THE LINE: LICHEN</a:t>
            </a:r>
            <a:endParaRPr lang="en-US" sz="1800" dirty="0"/>
          </a:p>
        </p:txBody>
      </p:sp>
      <p:sp>
        <p:nvSpPr>
          <p:cNvPr id="4" name="Shape 1"/>
          <p:cNvSpPr/>
          <p:nvPr/>
        </p:nvSpPr>
        <p:spPr>
          <a:xfrm>
            <a:off x="640080" y="1097280"/>
            <a:ext cx="3454298" cy="1143000"/>
          </a:xfrm>
          <a:prstGeom prst="roundRect">
            <a:avLst>
              <a:gd name="adj" fmla="val 6400"/>
            </a:avLst>
          </a:prstGeom>
          <a:solidFill>
            <a:srgbClr val="E3EDD5"/>
          </a:solidFill>
          <a:ln w="15875">
            <a:solidFill>
              <a:srgbClr val="5E8C2F"/>
            </a:solidFill>
            <a:prstDash val="solid"/>
          </a:ln>
        </p:spPr>
      </p:sp>
      <p:sp>
        <p:nvSpPr>
          <p:cNvPr id="5" name="Text 2"/>
          <p:cNvSpPr/>
          <p:nvPr/>
        </p:nvSpPr>
        <p:spPr>
          <a:xfrm>
            <a:off x="640080" y="1097280"/>
            <a:ext cx="3454298" cy="114300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Arial" pitchFamily="34" charset="0"/>
                <a:ea typeface="Arial" pitchFamily="34" charset="-122"/>
                <a:cs typeface="Arial" pitchFamily="34" charset="-120"/>
              </a:rPr>
              <a:t>a contract per user,</a:t>
            </a:r>
            <a:endParaRPr lang="en-US" sz="1900" dirty="0"/>
          </a:p>
          <a:p>
            <a:pPr algn="ctr" indent="0" marL="0">
              <a:buNone/>
            </a:pPr>
            <a:r>
              <a:rPr lang="en-US" sz="1900" b="1" dirty="0">
                <a:solidFill>
                  <a:srgbClr val="1E2622"/>
                </a:solidFill>
                <a:latin typeface="Arial" pitchFamily="34" charset="0"/>
                <a:ea typeface="Arial" pitchFamily="34" charset="-122"/>
                <a:cs typeface="Arial" pitchFamily="34" charset="-120"/>
              </a:rPr>
              <a:t>with a cap</a:t>
            </a:r>
            <a:endParaRPr lang="en-US" sz="1900" dirty="0"/>
          </a:p>
        </p:txBody>
      </p:sp>
      <p:sp>
        <p:nvSpPr>
          <p:cNvPr id="6" name="Shape 3"/>
          <p:cNvSpPr/>
          <p:nvPr/>
        </p:nvSpPr>
        <p:spPr>
          <a:xfrm>
            <a:off x="4368698" y="1097280"/>
            <a:ext cx="3454298" cy="1143000"/>
          </a:xfrm>
          <a:prstGeom prst="roundRect">
            <a:avLst>
              <a:gd name="adj" fmla="val 6400"/>
            </a:avLst>
          </a:prstGeom>
          <a:solidFill>
            <a:srgbClr val="E3EDD5"/>
          </a:solidFill>
          <a:ln w="15875">
            <a:solidFill>
              <a:srgbClr val="5E8C2F"/>
            </a:solidFill>
            <a:prstDash val="solid"/>
          </a:ln>
        </p:spPr>
      </p:sp>
      <p:sp>
        <p:nvSpPr>
          <p:cNvPr id="7" name="Text 4"/>
          <p:cNvSpPr/>
          <p:nvPr/>
        </p:nvSpPr>
        <p:spPr>
          <a:xfrm>
            <a:off x="4368698" y="1097280"/>
            <a:ext cx="3454298" cy="114300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Arial" pitchFamily="34" charset="0"/>
                <a:ea typeface="Arial" pitchFamily="34" charset="-122"/>
                <a:cs typeface="Arial" pitchFamily="34" charset="-120"/>
              </a:rPr>
              <a:t>the hub's tokens:</a:t>
            </a:r>
            <a:endParaRPr lang="en-US" sz="1900" dirty="0"/>
          </a:p>
          <a:p>
            <a:pPr algn="ctr" indent="0" marL="0">
              <a:buNone/>
            </a:pPr>
            <a:r>
              <a:rPr lang="en-US" sz="1900" b="1" dirty="0">
                <a:solidFill>
                  <a:srgbClr val="1E2622"/>
                </a:solidFill>
                <a:latin typeface="Arial" pitchFamily="34" charset="0"/>
                <a:ea typeface="Arial" pitchFamily="34" charset="-122"/>
                <a:cs typeface="Arial" pitchFamily="34" charset="-120"/>
              </a:rPr>
              <a:t>bitcoin within your cap</a:t>
            </a:r>
            <a:endParaRPr lang="en-US" sz="1900" dirty="0"/>
          </a:p>
        </p:txBody>
      </p:sp>
      <p:sp>
        <p:nvSpPr>
          <p:cNvPr id="8" name="Shape 5"/>
          <p:cNvSpPr/>
          <p:nvPr/>
        </p:nvSpPr>
        <p:spPr>
          <a:xfrm>
            <a:off x="8097317" y="1097280"/>
            <a:ext cx="3454298" cy="1143000"/>
          </a:xfrm>
          <a:prstGeom prst="roundRect">
            <a:avLst>
              <a:gd name="adj" fmla="val 6400"/>
            </a:avLst>
          </a:prstGeom>
          <a:solidFill>
            <a:srgbClr val="E3EDD5"/>
          </a:solidFill>
          <a:ln w="15875">
            <a:solidFill>
              <a:srgbClr val="5E8C2F"/>
            </a:solidFill>
            <a:prstDash val="solid"/>
          </a:ln>
        </p:spPr>
      </p:sp>
      <p:sp>
        <p:nvSpPr>
          <p:cNvPr id="9" name="Text 6"/>
          <p:cNvSpPr/>
          <p:nvPr/>
        </p:nvSpPr>
        <p:spPr>
          <a:xfrm>
            <a:off x="8097317" y="1097280"/>
            <a:ext cx="3454298" cy="114300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Arial" pitchFamily="34" charset="0"/>
                <a:ea typeface="Arial" pitchFamily="34" charset="-122"/>
                <a:cs typeface="Arial" pitchFamily="34" charset="-120"/>
              </a:rPr>
              <a:t>the verification gadget:</a:t>
            </a:r>
            <a:endParaRPr lang="en-US" sz="1900" dirty="0"/>
          </a:p>
          <a:p>
            <a:pPr algn="ctr" indent="0" marL="0">
              <a:buNone/>
            </a:pPr>
            <a:r>
              <a:rPr lang="en-US" sz="1900" b="1" dirty="0">
                <a:solidFill>
                  <a:srgbClr val="1E2622"/>
                </a:solidFill>
                <a:latin typeface="Arial" pitchFamily="34" charset="0"/>
                <a:ea typeface="Arial" pitchFamily="34" charset="-122"/>
                <a:cs typeface="Arial" pitchFamily="34" charset="-120"/>
              </a:rPr>
              <a:t>BitVMX built, BABE designed</a:t>
            </a:r>
            <a:endParaRPr lang="en-US" sz="1900" dirty="0"/>
          </a:p>
        </p:txBody>
      </p:sp>
      <p:sp>
        <p:nvSpPr>
          <p:cNvPr id="10" name="Shape 7"/>
          <p:cNvSpPr/>
          <p:nvPr/>
        </p:nvSpPr>
        <p:spPr>
          <a:xfrm>
            <a:off x="228600" y="3520440"/>
            <a:ext cx="11734495" cy="0"/>
          </a:xfrm>
          <a:prstGeom prst="line">
            <a:avLst/>
          </a:prstGeom>
          <a:noFill/>
          <a:ln w="63500">
            <a:solidFill>
              <a:srgbClr val="1E2622"/>
            </a:solidFill>
            <a:prstDash val="solid"/>
          </a:ln>
        </p:spPr>
      </p:sp>
      <p:sp>
        <p:nvSpPr>
          <p:cNvPr id="11" name="Shape 8"/>
          <p:cNvSpPr/>
          <p:nvPr/>
        </p:nvSpPr>
        <p:spPr>
          <a:xfrm>
            <a:off x="3352648" y="3136392"/>
            <a:ext cx="5486400" cy="768096"/>
          </a:xfrm>
          <a:prstGeom prst="roundRect">
            <a:avLst>
              <a:gd name="adj" fmla="val 9524"/>
            </a:avLst>
          </a:prstGeom>
          <a:solidFill>
            <a:srgbClr val="F7E6CF"/>
          </a:solidFill>
          <a:ln w="15875">
            <a:solidFill>
              <a:srgbClr val="D4862A"/>
            </a:solidFill>
            <a:prstDash val="solid"/>
          </a:ln>
        </p:spPr>
      </p:sp>
      <p:sp>
        <p:nvSpPr>
          <p:cNvPr id="12" name="Text 9"/>
          <p:cNvSpPr/>
          <p:nvPr/>
        </p:nvSpPr>
        <p:spPr>
          <a:xfrm>
            <a:off x="3352648" y="3136392"/>
            <a:ext cx="5486400" cy="768096"/>
          </a:xfrm>
          <a:prstGeom prst="rect">
            <a:avLst/>
          </a:prstGeom>
          <a:noFill/>
          <a:ln/>
        </p:spPr>
        <p:txBody>
          <a:bodyPr wrap="square" lIns="76200" tIns="76200" rIns="76200" bIns="76200" rtlCol="0" anchor="ctr"/>
          <a:lstStyle/>
          <a:p>
            <a:pPr algn="ctr" indent="0" marL="0">
              <a:buNone/>
            </a:pPr>
            <a:r>
              <a:rPr lang="en-US" sz="2100" b="1" dirty="0">
                <a:solidFill>
                  <a:srgbClr val="1E2622"/>
                </a:solidFill>
                <a:latin typeface="Arial" pitchFamily="34" charset="0"/>
                <a:ea typeface="Arial" pitchFamily="34" charset="-122"/>
                <a:cs typeface="Arial" pitchFamily="34" charset="-120"/>
              </a:rPr>
              <a:t>the withdrawal statement:  b ‖ c ‖ D</a:t>
            </a:r>
            <a:endParaRPr lang="en-US" sz="2100" dirty="0"/>
          </a:p>
        </p:txBody>
      </p:sp>
      <p:sp>
        <p:nvSpPr>
          <p:cNvPr id="13" name="Text 10"/>
          <p:cNvSpPr/>
          <p:nvPr/>
        </p:nvSpPr>
        <p:spPr>
          <a:xfrm>
            <a:off x="640080" y="4297680"/>
            <a:ext cx="10911535" cy="411480"/>
          </a:xfrm>
          <a:prstGeom prst="rect">
            <a:avLst/>
          </a:prstGeom>
          <a:noFill/>
          <a:ln/>
        </p:spPr>
        <p:txBody>
          <a:bodyPr wrap="square" lIns="0" tIns="0" rIns="0" bIns="0" rtlCol="0" anchor="t"/>
          <a:lstStyle/>
          <a:p>
            <a:pPr indent="0" marL="0">
              <a:buNone/>
            </a:pPr>
            <a:r>
              <a:rPr lang="en-US" sz="1800" b="1" spc="300" kern="0" dirty="0">
                <a:solidFill>
                  <a:srgbClr val="3B6C91"/>
                </a:solidFill>
                <a:latin typeface="Arial" pitchFamily="34" charset="0"/>
                <a:ea typeface="Arial" pitchFamily="34" charset="-122"/>
                <a:cs typeface="Arial" pitchFamily="34" charset="-120"/>
              </a:rPr>
              <a:t>BELOW THE LINE: NOT LICHEN · one L2 you could put on it</a:t>
            </a:r>
            <a:endParaRPr lang="en-US" sz="1800" dirty="0"/>
          </a:p>
        </p:txBody>
      </p:sp>
      <p:sp>
        <p:nvSpPr>
          <p:cNvPr id="14" name="Shape 11"/>
          <p:cNvSpPr/>
          <p:nvPr/>
        </p:nvSpPr>
        <p:spPr>
          <a:xfrm>
            <a:off x="640080" y="4846320"/>
            <a:ext cx="2556434" cy="914400"/>
          </a:xfrm>
          <a:prstGeom prst="roundRect">
            <a:avLst>
              <a:gd name="adj" fmla="val 8000"/>
            </a:avLst>
          </a:prstGeom>
          <a:solidFill>
            <a:srgbClr val="DCE7F0"/>
          </a:solidFill>
          <a:ln w="15875">
            <a:solidFill>
              <a:srgbClr val="3B6C91"/>
            </a:solidFill>
            <a:prstDash val="solid"/>
          </a:ln>
        </p:spPr>
      </p:sp>
      <p:sp>
        <p:nvSpPr>
          <p:cNvPr id="15" name="Text 12"/>
          <p:cNvSpPr/>
          <p:nvPr/>
        </p:nvSpPr>
        <p:spPr>
          <a:xfrm>
            <a:off x="640080" y="4846320"/>
            <a:ext cx="2556434" cy="9144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shielded notes</a:t>
            </a:r>
            <a:endParaRPr lang="en-US" sz="1800" dirty="0"/>
          </a:p>
        </p:txBody>
      </p:sp>
      <p:sp>
        <p:nvSpPr>
          <p:cNvPr id="16" name="Shape 13"/>
          <p:cNvSpPr/>
          <p:nvPr/>
        </p:nvSpPr>
        <p:spPr>
          <a:xfrm>
            <a:off x="3425114" y="4846320"/>
            <a:ext cx="2556434" cy="914400"/>
          </a:xfrm>
          <a:prstGeom prst="roundRect">
            <a:avLst>
              <a:gd name="adj" fmla="val 8000"/>
            </a:avLst>
          </a:prstGeom>
          <a:solidFill>
            <a:srgbClr val="DCE7F0"/>
          </a:solidFill>
          <a:ln w="15875">
            <a:solidFill>
              <a:srgbClr val="3B6C91"/>
            </a:solidFill>
            <a:prstDash val="solid"/>
          </a:ln>
        </p:spPr>
      </p:sp>
      <p:sp>
        <p:nvSpPr>
          <p:cNvPr id="17" name="Text 14"/>
          <p:cNvSpPr/>
          <p:nvPr/>
        </p:nvSpPr>
        <p:spPr>
          <a:xfrm>
            <a:off x="3425114" y="4846320"/>
            <a:ext cx="2556434" cy="9144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validity proofs</a:t>
            </a:r>
            <a:endParaRPr lang="en-US" sz="1800" dirty="0"/>
          </a:p>
        </p:txBody>
      </p:sp>
      <p:sp>
        <p:nvSpPr>
          <p:cNvPr id="18" name="Shape 15"/>
          <p:cNvSpPr/>
          <p:nvPr/>
        </p:nvSpPr>
        <p:spPr>
          <a:xfrm>
            <a:off x="6210148" y="4846320"/>
            <a:ext cx="2556434" cy="914400"/>
          </a:xfrm>
          <a:prstGeom prst="roundRect">
            <a:avLst>
              <a:gd name="adj" fmla="val 8000"/>
            </a:avLst>
          </a:prstGeom>
          <a:solidFill>
            <a:srgbClr val="DCE7F0"/>
          </a:solidFill>
          <a:ln w="15875">
            <a:solidFill>
              <a:srgbClr val="3B6C91"/>
            </a:solidFill>
            <a:prstDash val="solid"/>
          </a:ln>
        </p:spPr>
      </p:sp>
      <p:sp>
        <p:nvSpPr>
          <p:cNvPr id="19" name="Text 16"/>
          <p:cNvSpPr/>
          <p:nvPr/>
        </p:nvSpPr>
        <p:spPr>
          <a:xfrm>
            <a:off x="6210148" y="4846320"/>
            <a:ext cx="2556434" cy="9144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anchoring on Bitcoin</a:t>
            </a:r>
            <a:endParaRPr lang="en-US" sz="1800" dirty="0"/>
          </a:p>
        </p:txBody>
      </p:sp>
      <p:sp>
        <p:nvSpPr>
          <p:cNvPr id="20" name="Shape 17"/>
          <p:cNvSpPr/>
          <p:nvPr/>
        </p:nvSpPr>
        <p:spPr>
          <a:xfrm>
            <a:off x="8995181" y="4846320"/>
            <a:ext cx="2556434" cy="914400"/>
          </a:xfrm>
          <a:prstGeom prst="roundRect">
            <a:avLst>
              <a:gd name="adj" fmla="val 8000"/>
            </a:avLst>
          </a:prstGeom>
          <a:solidFill>
            <a:srgbClr val="DCE7F0"/>
          </a:solidFill>
          <a:ln w="15875">
            <a:solidFill>
              <a:srgbClr val="3B6C91"/>
            </a:solidFill>
            <a:prstDash val="solid"/>
          </a:ln>
        </p:spPr>
      </p:sp>
      <p:sp>
        <p:nvSpPr>
          <p:cNvPr id="21" name="Text 18"/>
          <p:cNvSpPr/>
          <p:nvPr/>
        </p:nvSpPr>
        <p:spPr>
          <a:xfrm>
            <a:off x="8995181" y="4846320"/>
            <a:ext cx="2556434" cy="9144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exits from a hostile operator</a:t>
            </a:r>
            <a:endParaRPr lang="en-US" sz="1800" dirty="0"/>
          </a:p>
        </p:txBody>
      </p:sp>
      <p:sp>
        <p:nvSpPr>
          <p:cNvPr id="22" name="Text 19"/>
          <p:cNvSpPr/>
          <p:nvPr/>
        </p:nvSpPr>
        <p:spPr>
          <a:xfrm>
            <a:off x="640080" y="5943600"/>
            <a:ext cx="10911535" cy="457200"/>
          </a:xfrm>
          <a:prstGeom prst="rect">
            <a:avLst/>
          </a:prstGeom>
          <a:noFill/>
          <a:ln/>
        </p:spPr>
        <p:txBody>
          <a:bodyPr wrap="square" lIns="0" tIns="0" rIns="0" bIns="0" rtlCol="0" anchor="t"/>
          <a:lstStyle/>
          <a:p>
            <a:pPr algn="ctr" indent="0" marL="0">
              <a:buNone/>
            </a:pPr>
            <a:r>
              <a:rPr lang="en-US" sz="1800" i="1" dirty="0">
                <a:solidFill>
                  <a:srgbClr val="5F6862"/>
                </a:solidFill>
                <a:latin typeface="Arial" pitchFamily="34" charset="0"/>
                <a:ea typeface="Arial" pitchFamily="34" charset="-122"/>
                <a:cs typeface="Arial" pitchFamily="34" charset="-120"/>
              </a:rPr>
              <a:t>Lichen asks the L2 one question. How the L2 answers it is a separate design.</a:t>
            </a:r>
            <a:endParaRPr lang="en-US" sz="18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4" name="Shape 2"/>
          <p:cNvSpPr/>
          <p:nvPr/>
        </p:nvSpPr>
        <p:spPr>
          <a:xfrm>
            <a:off x="640080" y="2240280"/>
            <a:ext cx="109728" cy="2011680"/>
          </a:xfrm>
          <a:prstGeom prst="rect">
            <a:avLst/>
          </a:prstGeom>
          <a:solidFill>
            <a:srgbClr val="3B6C91"/>
          </a:solidFill>
          <a:ln/>
        </p:spPr>
      </p:sp>
      <p:sp>
        <p:nvSpPr>
          <p:cNvPr id="5" name="Text 3"/>
          <p:cNvSpPr/>
          <p:nvPr/>
        </p:nvSpPr>
        <p:spPr>
          <a:xfrm>
            <a:off x="1005840" y="2194560"/>
            <a:ext cx="10362895" cy="548640"/>
          </a:xfrm>
          <a:prstGeom prst="rect">
            <a:avLst/>
          </a:prstGeom>
          <a:noFill/>
          <a:ln/>
        </p:spPr>
        <p:txBody>
          <a:bodyPr wrap="square" lIns="0" tIns="0" rIns="0" bIns="0" rtlCol="0" anchor="ctr"/>
          <a:lstStyle/>
          <a:p>
            <a:pPr indent="0" marL="0">
              <a:buNone/>
            </a:pPr>
            <a:r>
              <a:rPr lang="en-US" sz="2000" b="1" spc="400" kern="0" dirty="0">
                <a:solidFill>
                  <a:srgbClr val="3B6C91"/>
                </a:solidFill>
                <a:latin typeface="Arial" pitchFamily="34" charset="0"/>
                <a:ea typeface="Arial" pitchFamily="34" charset="-122"/>
                <a:cs typeface="Arial" pitchFamily="34" charset="-120"/>
              </a:rPr>
              <a:t>PART 6 · BELOW THE LINE</a:t>
            </a:r>
            <a:endParaRPr lang="en-US" sz="2000" dirty="0"/>
          </a:p>
        </p:txBody>
      </p:sp>
      <p:sp>
        <p:nvSpPr>
          <p:cNvPr id="6" name="Text 4"/>
          <p:cNvSpPr/>
          <p:nvPr/>
        </p:nvSpPr>
        <p:spPr>
          <a:xfrm>
            <a:off x="1005840" y="2743200"/>
            <a:ext cx="103628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One L2 you could put on it</a:t>
            </a:r>
            <a:endParaRPr lang="en-US" sz="4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Our L2: a sequencer, shielded notes, three proofs</a:t>
            </a:r>
            <a:endParaRPr lang="en-US" sz="2800" dirty="0"/>
          </a:p>
        </p:txBody>
      </p:sp>
      <p:sp>
        <p:nvSpPr>
          <p:cNvPr id="6" name="Shape 3"/>
          <p:cNvSpPr/>
          <p:nvPr/>
        </p:nvSpPr>
        <p:spPr>
          <a:xfrm>
            <a:off x="640080" y="1298448"/>
            <a:ext cx="1097280" cy="0"/>
          </a:xfrm>
          <a:prstGeom prst="line">
            <a:avLst/>
          </a:prstGeom>
          <a:noFill/>
          <a:ln w="38100">
            <a:solidFill>
              <a:srgbClr val="5E8C2F"/>
            </a:solidFill>
            <a:prstDash val="solid"/>
          </a:ln>
        </p:spPr>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10911535" cy="914400"/>
        </p:xfrm>
        <a:graphic>
          <a:graphicData uri="http://schemas.openxmlformats.org/drawingml/2006/table">
            <a:tbl>
              <a:tblPr/>
              <a:tblGrid>
                <a:gridCol w="1645920"/>
                <a:gridCol w="3017520"/>
                <a:gridCol w="2651760"/>
                <a:gridCol w="3596335"/>
              </a:tblGrid>
              <a:tr h="0">
                <a:tc>
                  <a:txBody>
                    <a:bodyPr/>
                    <a:lstStyle/>
                    <a:p>
                      <a:pPr indent="0" marL="0">
                        <a:buNone/>
                      </a:pPr>
                      <a:r>
                        <a:rPr lang="en-US" sz="1800" b="1" dirty="0">
                          <a:solidFill>
                            <a:srgbClr val="F5F2E9"/>
                          </a:solidFill>
                          <a:latin typeface="Arial" pitchFamily="34" charset="0"/>
                          <a:ea typeface="Arial" pitchFamily="34" charset="-122"/>
                          <a:cs typeface="Arial" pitchFamily="34" charset="-120"/>
                        </a:rPr>
                        <a:t>proof</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made by</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when</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shows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spend</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sender, on her machine</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every shielded payment</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notes are hers and unspent; the amounts balance</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chain</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sequencer's prover</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every block</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this block is valid, and every one before it</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withdrawal</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user, or her tower</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only if the hub refuses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her return is in a valid, anchored history</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bl>
          </a:graphicData>
        </a:graphic>
      </p:graphicFrame>
      <p:sp>
        <p:nvSpPr>
          <p:cNvPr id="8" name="Text 4"/>
          <p:cNvSpPr/>
          <p:nvPr/>
        </p:nvSpPr>
        <p:spPr>
          <a:xfrm>
            <a:off x="640080" y="4572000"/>
            <a:ext cx="10911535" cy="822960"/>
          </a:xfrm>
          <a:prstGeom prst="rect">
            <a:avLst/>
          </a:prstGeom>
          <a:noFill/>
          <a:ln/>
        </p:spPr>
        <p:txBody>
          <a:bodyPr wrap="square" lIns="0" tIns="0" rIns="0" bIns="0" rtlCol="0" anchor="t"/>
          <a:lstStyle/>
          <a:p>
            <a:pPr indent="0" marL="0">
              <a:buNone/>
            </a:pPr>
            <a:r>
              <a:rPr lang="en-US" sz="2400" i="1" dirty="0">
                <a:solidFill>
                  <a:srgbClr val="1E2622"/>
                </a:solidFill>
                <a:latin typeface="Georgia" pitchFamily="34" charset="0"/>
                <a:ea typeface="Georgia" pitchFamily="34" charset="-122"/>
                <a:cs typeface="Georgia" pitchFamily="34" charset="-120"/>
              </a:rPr>
              <a:t>The sequencer: the hub's operator, one key. It orders transactions; it can't forge them.</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Shielded notes</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Text 4"/>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built</a:t>
            </a:r>
            <a:endParaRPr lang="en-US" sz="1600" dirty="0"/>
          </a:p>
        </p:txBody>
      </p:sp>
      <p:sp>
        <p:nvSpPr>
          <p:cNvPr id="8" name="Shape 5"/>
          <p:cNvSpPr/>
          <p:nvPr/>
        </p:nvSpPr>
        <p:spPr>
          <a:xfrm>
            <a:off x="640080" y="1737360"/>
            <a:ext cx="5272888" cy="2743200"/>
          </a:xfrm>
          <a:prstGeom prst="rect">
            <a:avLst/>
          </a:prstGeom>
          <a:solidFill>
            <a:srgbClr val="E3EDD5"/>
          </a:solidFill>
          <a:ln w="15875">
            <a:solidFill>
              <a:srgbClr val="5E8C2F"/>
            </a:solidFill>
            <a:prstDash val="solid"/>
          </a:ln>
        </p:spPr>
      </p:sp>
      <p:pic>
        <p:nvPicPr>
          <p:cNvPr id="9" name="Image 0" descr="/Users/waxwing/korea-pres/talk2/assets/icons/eye-off-5E8C2F.png">    </p:cNvPr>
          <p:cNvPicPr>
            <a:picLocks noChangeAspect="1"/>
          </p:cNvPicPr>
          <p:nvPr/>
        </p:nvPicPr>
        <p:blipFill>
          <a:blip r:embed="rId1"/>
          <a:stretch>
            <a:fillRect/>
          </a:stretch>
        </p:blipFill>
        <p:spPr>
          <a:xfrm>
            <a:off x="5044288" y="1920240"/>
            <a:ext cx="640080" cy="640080"/>
          </a:xfrm>
          <a:prstGeom prst="rect">
            <a:avLst/>
          </a:prstGeom>
        </p:spPr>
      </p:pic>
      <p:sp>
        <p:nvSpPr>
          <p:cNvPr id="10" name="Text 6"/>
          <p:cNvSpPr/>
          <p:nvPr/>
        </p:nvSpPr>
        <p:spPr>
          <a:xfrm>
            <a:off x="914400" y="1874520"/>
            <a:ext cx="4724248" cy="822960"/>
          </a:xfrm>
          <a:prstGeom prst="rect">
            <a:avLst/>
          </a:prstGeom>
          <a:noFill/>
          <a:ln/>
        </p:spPr>
        <p:txBody>
          <a:bodyPr wrap="square" lIns="0" tIns="0" rIns="0" bIns="0" rtlCol="0" anchor="t"/>
          <a:lstStyle/>
          <a:p>
            <a:pPr indent="0" marL="0">
              <a:buNone/>
            </a:pPr>
            <a:r>
              <a:rPr lang="en-US" sz="2500" b="1" dirty="0">
                <a:solidFill>
                  <a:srgbClr val="1E2622"/>
                </a:solidFill>
                <a:latin typeface="Georgia" pitchFamily="34" charset="0"/>
                <a:ea typeface="Georgia" pitchFamily="34" charset="-122"/>
                <a:cs typeface="Georgia" pitchFamily="34" charset="-120"/>
              </a:rPr>
              <a:t>Hidden from everyone</a:t>
            </a:r>
            <a:endParaRPr lang="en-US" sz="2000" dirty="0"/>
          </a:p>
          <a:p>
            <a:pPr indent="0" marL="0">
              <a:buNone/>
            </a:pPr>
            <a:r>
              <a:rPr lang="en-US" sz="1500" i="1" dirty="0">
                <a:solidFill>
                  <a:srgbClr val="5F6862"/>
                </a:solidFill>
                <a:latin typeface="Arial" pitchFamily="34" charset="0"/>
                <a:ea typeface="Arial" pitchFamily="34" charset="-122"/>
                <a:cs typeface="Arial" pitchFamily="34" charset="-120"/>
              </a:rPr>
              <a:t>the sequencer and the hub included</a:t>
            </a:r>
            <a:endParaRPr lang="en-US" sz="2000" dirty="0"/>
          </a:p>
        </p:txBody>
      </p:sp>
      <p:sp>
        <p:nvSpPr>
          <p:cNvPr id="11" name="Text 7"/>
          <p:cNvSpPr/>
          <p:nvPr/>
        </p:nvSpPr>
        <p:spPr>
          <a:xfrm>
            <a:off x="914400" y="2788920"/>
            <a:ext cx="4724248" cy="1600200"/>
          </a:xfrm>
          <a:prstGeom prst="rect">
            <a:avLst/>
          </a:prstGeom>
          <a:noFill/>
          <a:ln/>
        </p:spPr>
        <p:txBody>
          <a:bodyPr wrap="square" lIns="0" tIns="0" rIns="0" bIns="0" rtlCol="0" anchor="t"/>
          <a:lstStyle/>
          <a:p>
            <a:pPr marL="279400" indent="-279400">
              <a:spcAft>
                <a:spcPts val="800"/>
              </a:spcAft>
              <a:buSzPct val="100000"/>
              <a:buChar char="•"/>
            </a:pPr>
            <a:r>
              <a:rPr lang="en-US" sz="2100" dirty="0">
                <a:solidFill>
                  <a:srgbClr val="1E2622"/>
                </a:solidFill>
                <a:latin typeface="Arial" pitchFamily="34" charset="0"/>
                <a:ea typeface="Arial" pitchFamily="34" charset="-122"/>
                <a:cs typeface="Arial" pitchFamily="34" charset="-120"/>
              </a:rPr>
              <a:t>who pays whom, and how much</a:t>
            </a:r>
            <a:endParaRPr lang="en-US" sz="2100" dirty="0"/>
          </a:p>
          <a:p>
            <a:pPr marL="279400" indent="-279400">
              <a:spcAft>
                <a:spcPts val="800"/>
              </a:spcAft>
              <a:buSzPct val="100000"/>
              <a:buChar char="•"/>
            </a:pPr>
            <a:r>
              <a:rPr lang="en-US" sz="2100" dirty="0">
                <a:solidFill>
                  <a:srgbClr val="1E2622"/>
                </a:solidFill>
                <a:latin typeface="Arial" pitchFamily="34" charset="0"/>
                <a:ea typeface="Arial" pitchFamily="34" charset="-122"/>
                <a:cs typeface="Arial" pitchFamily="34" charset="-120"/>
              </a:rPr>
              <a:t>your balance</a:t>
            </a:r>
            <a:endParaRPr lang="en-US" sz="2100" dirty="0"/>
          </a:p>
          <a:p>
            <a:pPr marL="279400" indent="-279400">
              <a:spcAft>
                <a:spcPts val="800"/>
              </a:spcAft>
              <a:buSzPct val="100000"/>
              <a:buChar char="•"/>
            </a:pPr>
            <a:r>
              <a:rPr lang="en-US" sz="2100" dirty="0">
                <a:solidFill>
                  <a:srgbClr val="1E2622"/>
                </a:solidFill>
                <a:latin typeface="Arial" pitchFamily="34" charset="0"/>
                <a:ea typeface="Arial" pitchFamily="34" charset="-122"/>
                <a:cs typeface="Arial" pitchFamily="34" charset="-120"/>
              </a:rPr>
              <a:t>which note a spend uses</a:t>
            </a:r>
            <a:endParaRPr lang="en-US" sz="2100" dirty="0"/>
          </a:p>
        </p:txBody>
      </p:sp>
      <p:sp>
        <p:nvSpPr>
          <p:cNvPr id="12" name="Shape 8"/>
          <p:cNvSpPr/>
          <p:nvPr/>
        </p:nvSpPr>
        <p:spPr>
          <a:xfrm>
            <a:off x="6278728" y="1737360"/>
            <a:ext cx="5272888" cy="2743200"/>
          </a:xfrm>
          <a:prstGeom prst="rect">
            <a:avLst/>
          </a:prstGeom>
          <a:solidFill>
            <a:srgbClr val="F7E6CF"/>
          </a:solidFill>
          <a:ln w="15875">
            <a:solidFill>
              <a:srgbClr val="D4862A"/>
            </a:solidFill>
            <a:prstDash val="solid"/>
          </a:ln>
        </p:spPr>
      </p:sp>
      <p:pic>
        <p:nvPicPr>
          <p:cNvPr id="13" name="Image 1" descr="/Users/waxwing/korea-pres/talk2/assets/icons/eye-D4862A.png">    </p:cNvPr>
          <p:cNvPicPr>
            <a:picLocks noChangeAspect="1"/>
          </p:cNvPicPr>
          <p:nvPr/>
        </p:nvPicPr>
        <p:blipFill>
          <a:blip r:embed="rId2"/>
          <a:stretch>
            <a:fillRect/>
          </a:stretch>
        </p:blipFill>
        <p:spPr>
          <a:xfrm>
            <a:off x="10682935" y="1920240"/>
            <a:ext cx="640080" cy="640080"/>
          </a:xfrm>
          <a:prstGeom prst="rect">
            <a:avLst/>
          </a:prstGeom>
        </p:spPr>
      </p:pic>
      <p:sp>
        <p:nvSpPr>
          <p:cNvPr id="14" name="Text 9"/>
          <p:cNvSpPr/>
          <p:nvPr/>
        </p:nvSpPr>
        <p:spPr>
          <a:xfrm>
            <a:off x="6553048" y="1874520"/>
            <a:ext cx="4724248" cy="822960"/>
          </a:xfrm>
          <a:prstGeom prst="rect">
            <a:avLst/>
          </a:prstGeom>
          <a:noFill/>
          <a:ln/>
        </p:spPr>
        <p:txBody>
          <a:bodyPr wrap="square" lIns="0" tIns="0" rIns="0" bIns="0" rtlCol="0" anchor="t"/>
          <a:lstStyle/>
          <a:p>
            <a:pPr indent="0" marL="0">
              <a:buNone/>
            </a:pPr>
            <a:r>
              <a:rPr lang="en-US" sz="2500" b="1" dirty="0">
                <a:solidFill>
                  <a:srgbClr val="1E2622"/>
                </a:solidFill>
                <a:latin typeface="Georgia" pitchFamily="34" charset="0"/>
                <a:ea typeface="Georgia" pitchFamily="34" charset="-122"/>
                <a:cs typeface="Georgia" pitchFamily="34" charset="-120"/>
              </a:rPr>
              <a:t>Public</a:t>
            </a:r>
            <a:endParaRPr lang="en-US" sz="2000" dirty="0"/>
          </a:p>
          <a:p>
            <a:pPr indent="0" marL="0">
              <a:buNone/>
            </a:pPr>
            <a:r>
              <a:rPr lang="en-US" sz="1500" i="1" dirty="0">
                <a:solidFill>
                  <a:srgbClr val="5F6862"/>
                </a:solidFill>
                <a:latin typeface="Arial" pitchFamily="34" charset="0"/>
                <a:ea typeface="Arial" pitchFamily="34" charset="-122"/>
                <a:cs typeface="Arial" pitchFamily="34" charset="-120"/>
              </a:rPr>
              <a:t> </a:t>
            </a:r>
            <a:endParaRPr lang="en-US" sz="2000" dirty="0"/>
          </a:p>
        </p:txBody>
      </p:sp>
      <p:sp>
        <p:nvSpPr>
          <p:cNvPr id="15" name="Text 10"/>
          <p:cNvSpPr/>
          <p:nvPr/>
        </p:nvSpPr>
        <p:spPr>
          <a:xfrm>
            <a:off x="6553048" y="2788920"/>
            <a:ext cx="4724248" cy="1600200"/>
          </a:xfrm>
          <a:prstGeom prst="rect">
            <a:avLst/>
          </a:prstGeom>
          <a:noFill/>
          <a:ln/>
        </p:spPr>
        <p:txBody>
          <a:bodyPr wrap="square" lIns="0" tIns="0" rIns="0" bIns="0" rtlCol="0" anchor="t"/>
          <a:lstStyle/>
          <a:p>
            <a:pPr marL="279400" indent="-279400">
              <a:spcAft>
                <a:spcPts val="800"/>
              </a:spcAft>
              <a:buSzPct val="100000"/>
              <a:buChar char="•"/>
            </a:pPr>
            <a:r>
              <a:rPr lang="en-US" sz="2100" dirty="0">
                <a:solidFill>
                  <a:srgbClr val="1E2622"/>
                </a:solidFill>
                <a:latin typeface="Arial" pitchFamily="34" charset="0"/>
                <a:ea typeface="Arial" pitchFamily="34" charset="-122"/>
                <a:cs typeface="Arial" pitchFamily="34" charset="-120"/>
              </a:rPr>
              <a:t>a transaction's shape</a:t>
            </a:r>
            <a:endParaRPr lang="en-US" sz="2100" dirty="0"/>
          </a:p>
          <a:p>
            <a:pPr marL="279400" indent="-279400">
              <a:spcAft>
                <a:spcPts val="800"/>
              </a:spcAft>
              <a:buSzPct val="100000"/>
              <a:buChar char="•"/>
            </a:pPr>
            <a:r>
              <a:rPr lang="en-US" sz="2100" dirty="0">
                <a:solidFill>
                  <a:srgbClr val="1E2622"/>
                </a:solidFill>
                <a:latin typeface="Arial" pitchFamily="34" charset="0"/>
                <a:ea typeface="Arial" pitchFamily="34" charset="-122"/>
                <a:cs typeface="Arial" pitchFamily="34" charset="-120"/>
              </a:rPr>
              <a:t>timing, to the sequencer</a:t>
            </a:r>
            <a:endParaRPr lang="en-US" sz="2100" dirty="0"/>
          </a:p>
        </p:txBody>
      </p:sp>
      <p:sp>
        <p:nvSpPr>
          <p:cNvPr id="16" name="Shape 11"/>
          <p:cNvSpPr/>
          <p:nvPr/>
        </p:nvSpPr>
        <p:spPr>
          <a:xfrm>
            <a:off x="640080" y="4709160"/>
            <a:ext cx="5318608" cy="1417320"/>
          </a:xfrm>
          <a:prstGeom prst="rect">
            <a:avLst/>
          </a:prstGeom>
          <a:solidFill>
            <a:srgbClr val="FFFFFF"/>
          </a:solidFill>
          <a:ln w="12700">
            <a:solidFill>
              <a:srgbClr val="CFC9B8"/>
            </a:solidFill>
            <a:prstDash val="solid"/>
          </a:ln>
        </p:spPr>
      </p:sp>
      <p:sp>
        <p:nvSpPr>
          <p:cNvPr id="17" name="Shape 12"/>
          <p:cNvSpPr/>
          <p:nvPr/>
        </p:nvSpPr>
        <p:spPr>
          <a:xfrm>
            <a:off x="640080" y="4709160"/>
            <a:ext cx="5318608" cy="73152"/>
          </a:xfrm>
          <a:prstGeom prst="rect">
            <a:avLst/>
          </a:prstGeom>
          <a:solidFill>
            <a:srgbClr val="3B6C91"/>
          </a:solidFill>
          <a:ln/>
        </p:spPr>
      </p:sp>
      <p:sp>
        <p:nvSpPr>
          <p:cNvPr id="18" name="Text 13"/>
          <p:cNvSpPr/>
          <p:nvPr/>
        </p:nvSpPr>
        <p:spPr>
          <a:xfrm>
            <a:off x="841248" y="4937760"/>
            <a:ext cx="4916272" cy="1051560"/>
          </a:xfrm>
          <a:prstGeom prst="rect">
            <a:avLst/>
          </a:prstGeom>
          <a:noFill/>
          <a:ln/>
        </p:spPr>
        <p:txBody>
          <a:bodyPr wrap="square" lIns="0" tIns="0" rIns="0" bIns="0" rtlCol="0" anchor="t"/>
          <a:lstStyle/>
          <a:p>
            <a:pPr algn="l" indent="0" marL="0">
              <a:spcAft>
                <a:spcPts val="800"/>
              </a:spcAft>
              <a:buNone/>
            </a:pPr>
            <a:r>
              <a:rPr lang="en-US" sz="2100" b="1" dirty="0">
                <a:solidFill>
                  <a:srgbClr val="1E2622"/>
                </a:solidFill>
                <a:latin typeface="Georgia" pitchFamily="34" charset="0"/>
                <a:ea typeface="Georgia" pitchFamily="34" charset="-122"/>
                <a:cs typeface="Georgia" pitchFamily="34" charset="-120"/>
              </a:rPr>
              <a:t>Proved on your machine</a:t>
            </a:r>
            <a:endParaRPr lang="en-US" sz="2100" dirty="0"/>
          </a:p>
          <a:p>
            <a:pPr algn="l" indent="0" marL="0">
              <a:buNone/>
            </a:pPr>
            <a:r>
              <a:rPr lang="en-US" sz="1800" dirty="0">
                <a:solidFill>
                  <a:srgbClr val="5F6862"/>
                </a:solidFill>
                <a:latin typeface="Arial" pitchFamily="34" charset="0"/>
                <a:ea typeface="Arial" pitchFamily="34" charset="-122"/>
                <a:cs typeface="Arial" pitchFamily="34" charset="-120"/>
              </a:rPr>
              <a:t>shield ~6 s · pay ~13 s · return 15–30 s (Mac)</a:t>
            </a:r>
            <a:endParaRPr lang="en-US" sz="2100" dirty="0"/>
          </a:p>
        </p:txBody>
      </p:sp>
      <p:sp>
        <p:nvSpPr>
          <p:cNvPr id="19" name="Shape 14"/>
          <p:cNvSpPr/>
          <p:nvPr/>
        </p:nvSpPr>
        <p:spPr>
          <a:xfrm>
            <a:off x="6233008" y="4709160"/>
            <a:ext cx="5318608" cy="1417320"/>
          </a:xfrm>
          <a:prstGeom prst="rect">
            <a:avLst/>
          </a:prstGeom>
          <a:solidFill>
            <a:srgbClr val="FFFFFF"/>
          </a:solidFill>
          <a:ln w="12700">
            <a:solidFill>
              <a:srgbClr val="CFC9B8"/>
            </a:solidFill>
            <a:prstDash val="solid"/>
          </a:ln>
        </p:spPr>
      </p:sp>
      <p:sp>
        <p:nvSpPr>
          <p:cNvPr id="20" name="Shape 15"/>
          <p:cNvSpPr/>
          <p:nvPr/>
        </p:nvSpPr>
        <p:spPr>
          <a:xfrm>
            <a:off x="6233008" y="4709160"/>
            <a:ext cx="5318608" cy="73152"/>
          </a:xfrm>
          <a:prstGeom prst="rect">
            <a:avLst/>
          </a:prstGeom>
          <a:solidFill>
            <a:srgbClr val="5E8C2F"/>
          </a:solidFill>
          <a:ln/>
        </p:spPr>
      </p:sp>
      <p:sp>
        <p:nvSpPr>
          <p:cNvPr id="21" name="Text 16"/>
          <p:cNvSpPr/>
          <p:nvPr/>
        </p:nvSpPr>
        <p:spPr>
          <a:xfrm>
            <a:off x="6434176" y="4937760"/>
            <a:ext cx="4916272" cy="1051560"/>
          </a:xfrm>
          <a:prstGeom prst="rect">
            <a:avLst/>
          </a:prstGeom>
          <a:noFill/>
          <a:ln/>
        </p:spPr>
        <p:txBody>
          <a:bodyPr wrap="square" lIns="0" tIns="0" rIns="0" bIns="0" rtlCol="0" anchor="t"/>
          <a:lstStyle/>
          <a:p>
            <a:pPr algn="l" indent="0" marL="0">
              <a:spcAft>
                <a:spcPts val="800"/>
              </a:spcAft>
              <a:buNone/>
            </a:pPr>
            <a:r>
              <a:rPr lang="en-US" sz="2100" b="1" dirty="0">
                <a:solidFill>
                  <a:srgbClr val="1E2622"/>
                </a:solidFill>
                <a:latin typeface="Georgia" pitchFamily="34" charset="0"/>
                <a:ea typeface="Georgia" pitchFamily="34" charset="-122"/>
                <a:cs typeface="Georgia" pitchFamily="34" charset="-120"/>
              </a:rPr>
              <a:t>Your wallet scans</a:t>
            </a:r>
            <a:endParaRPr lang="en-US" sz="2100" dirty="0"/>
          </a:p>
          <a:p>
            <a:pPr algn="l" indent="0" marL="0">
              <a:buNone/>
            </a:pPr>
            <a:r>
              <a:rPr lang="en-US" sz="1800" dirty="0">
                <a:solidFill>
                  <a:srgbClr val="5F6862"/>
                </a:solidFill>
                <a:latin typeface="Arial" pitchFamily="34" charset="0"/>
                <a:ea typeface="Arial" pitchFamily="34" charset="-122"/>
                <a:cs typeface="Arial" pitchFamily="34" charset="-120"/>
              </a:rPr>
              <a:t>it decrypts outputs itself, never asks about its notes</a:t>
            </a:r>
            <a:endParaRPr lang="en-US" sz="21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Validity: every block proved, recursively</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Text 4"/>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built</a:t>
            </a:r>
            <a:endParaRPr lang="en-US" sz="1600" dirty="0"/>
          </a:p>
        </p:txBody>
      </p:sp>
      <p:sp>
        <p:nvSpPr>
          <p:cNvPr id="8" name="Shape 5"/>
          <p:cNvSpPr/>
          <p:nvPr/>
        </p:nvSpPr>
        <p:spPr>
          <a:xfrm>
            <a:off x="640080" y="1645920"/>
            <a:ext cx="10911535" cy="731520"/>
          </a:xfrm>
          <a:prstGeom prst="rect">
            <a:avLst/>
          </a:prstGeom>
          <a:solidFill>
            <a:srgbClr val="FFFFFF"/>
          </a:solidFill>
          <a:ln w="15875">
            <a:solidFill>
              <a:srgbClr val="3B6C91"/>
            </a:solidFill>
            <a:prstDash val="solid"/>
          </a:ln>
        </p:spPr>
      </p:sp>
      <p:sp>
        <p:nvSpPr>
          <p:cNvPr id="9" name="Text 6"/>
          <p:cNvSpPr/>
          <p:nvPr/>
        </p:nvSpPr>
        <p:spPr>
          <a:xfrm>
            <a:off x="640080" y="1645920"/>
            <a:ext cx="10911535" cy="731520"/>
          </a:xfrm>
          <a:prstGeom prst="rect">
            <a:avLst/>
          </a:prstGeom>
          <a:noFill/>
          <a:ln/>
        </p:spPr>
        <p:txBody>
          <a:bodyPr wrap="square" lIns="0" tIns="0" rIns="0" bIns="0" rtlCol="0" anchor="ctr"/>
          <a:lstStyle/>
          <a:p>
            <a:pPr algn="ctr" indent="0" marL="0">
              <a:buNone/>
            </a:pPr>
            <a:r>
              <a:rPr lang="en-US" sz="2500" b="1" dirty="0">
                <a:solidFill>
                  <a:srgbClr val="1E2622"/>
                </a:solidFill>
                <a:latin typeface="Georgia" pitchFamily="34" charset="0"/>
                <a:ea typeface="Georgia" pitchFamily="34" charset="-122"/>
                <a:cs typeface="Georgia" pitchFamily="34" charset="-120"/>
              </a:rPr>
              <a:t>proof(h) proves:   </a:t>
            </a:r>
            <a:pPr algn="ctr" indent="0" marL="0">
              <a:buNone/>
            </a:pPr>
            <a:r>
              <a:rPr lang="en-US" sz="2500" b="1" dirty="0">
                <a:solidFill>
                  <a:srgbClr val="3B6C91"/>
                </a:solidFill>
                <a:latin typeface="Georgia" pitchFamily="34" charset="0"/>
                <a:ea typeface="Georgia" pitchFamily="34" charset="-122"/>
                <a:cs typeface="Georgia" pitchFamily="34" charset="-120"/>
              </a:rPr>
              <a:t>proof(h−1) verifies</a:t>
            </a:r>
            <a:pPr algn="ctr" indent="0" marL="0">
              <a:buNone/>
            </a:pPr>
            <a:r>
              <a:rPr lang="en-US" sz="2500" dirty="0">
                <a:solidFill>
                  <a:srgbClr val="1E2622"/>
                </a:solidFill>
                <a:latin typeface="Georgia" pitchFamily="34" charset="0"/>
                <a:ea typeface="Georgia" pitchFamily="34" charset="-122"/>
                <a:cs typeface="Georgia" pitchFamily="34" charset="-120"/>
              </a:rPr>
              <a:t>   and   </a:t>
            </a:r>
            <a:pPr algn="ctr" indent="0" marL="0">
              <a:buNone/>
            </a:pPr>
            <a:r>
              <a:rPr lang="en-US" sz="2500" b="1" dirty="0">
                <a:solidFill>
                  <a:srgbClr val="5E8C2F"/>
                </a:solidFill>
                <a:latin typeface="Georgia" pitchFamily="34" charset="0"/>
                <a:ea typeface="Georgia" pitchFamily="34" charset="-122"/>
                <a:cs typeface="Georgia" pitchFamily="34" charset="-120"/>
              </a:rPr>
              <a:t>block h is valid</a:t>
            </a:r>
            <a:endParaRPr lang="en-US" sz="2500" dirty="0"/>
          </a:p>
        </p:txBody>
      </p:sp>
      <p:sp>
        <p:nvSpPr>
          <p:cNvPr id="10" name="Shape 7"/>
          <p:cNvSpPr/>
          <p:nvPr/>
        </p:nvSpPr>
        <p:spPr>
          <a:xfrm>
            <a:off x="640080" y="2697480"/>
            <a:ext cx="2103120" cy="1463040"/>
          </a:xfrm>
          <a:prstGeom prst="roundRect">
            <a:avLst>
              <a:gd name="adj" fmla="val 5000"/>
            </a:avLst>
          </a:prstGeom>
          <a:solidFill>
            <a:srgbClr val="FFFFFF"/>
          </a:solidFill>
          <a:ln w="15875">
            <a:solidFill>
              <a:srgbClr val="1E2622"/>
            </a:solidFill>
            <a:prstDash val="solid"/>
          </a:ln>
        </p:spPr>
      </p:sp>
      <p:sp>
        <p:nvSpPr>
          <p:cNvPr id="11" name="Shape 8"/>
          <p:cNvSpPr/>
          <p:nvPr/>
        </p:nvSpPr>
        <p:spPr>
          <a:xfrm>
            <a:off x="749808" y="2834640"/>
            <a:ext cx="1883664" cy="548640"/>
          </a:xfrm>
          <a:prstGeom prst="roundRect">
            <a:avLst>
              <a:gd name="adj" fmla="val 13333"/>
            </a:avLst>
          </a:prstGeom>
          <a:solidFill>
            <a:srgbClr val="DCE7F0"/>
          </a:solidFill>
          <a:ln w="15875">
            <a:solidFill>
              <a:srgbClr val="3B6C91"/>
            </a:solidFill>
            <a:prstDash val="solid"/>
          </a:ln>
        </p:spPr>
      </p:sp>
      <p:sp>
        <p:nvSpPr>
          <p:cNvPr id="12" name="Text 9"/>
          <p:cNvSpPr/>
          <p:nvPr/>
        </p:nvSpPr>
        <p:spPr>
          <a:xfrm>
            <a:off x="749808" y="2834640"/>
            <a:ext cx="1883664" cy="548640"/>
          </a:xfrm>
          <a:prstGeom prst="rect">
            <a:avLst/>
          </a:prstGeom>
          <a:noFill/>
          <a:ln/>
        </p:spPr>
        <p:txBody>
          <a:bodyPr wrap="square" lIns="76200" tIns="76200" rIns="76200" bIns="76200" rtlCol="0" anchor="ctr"/>
          <a:lstStyle/>
          <a:p>
            <a:pPr algn="ctr" indent="0" marL="0">
              <a:buNone/>
            </a:pPr>
            <a:r>
              <a:rPr lang="en-US" sz="1500" dirty="0">
                <a:solidFill>
                  <a:srgbClr val="1E2622"/>
                </a:solidFill>
                <a:latin typeface="Arial" pitchFamily="34" charset="0"/>
                <a:ea typeface="Arial" pitchFamily="34" charset="-122"/>
                <a:cs typeface="Arial" pitchFamily="34" charset="-120"/>
              </a:rPr>
              <a:t>genesis</a:t>
            </a:r>
            <a:endParaRPr lang="en-US" sz="1500" dirty="0"/>
          </a:p>
        </p:txBody>
      </p:sp>
      <p:sp>
        <p:nvSpPr>
          <p:cNvPr id="13" name="Shape 10"/>
          <p:cNvSpPr/>
          <p:nvPr/>
        </p:nvSpPr>
        <p:spPr>
          <a:xfrm>
            <a:off x="749808" y="3474720"/>
            <a:ext cx="1883664" cy="548640"/>
          </a:xfrm>
          <a:prstGeom prst="roundRect">
            <a:avLst>
              <a:gd name="adj" fmla="val 13333"/>
            </a:avLst>
          </a:prstGeom>
          <a:solidFill>
            <a:srgbClr val="E3EDD5"/>
          </a:solidFill>
          <a:ln w="15875">
            <a:solidFill>
              <a:srgbClr val="5E8C2F"/>
            </a:solidFill>
            <a:prstDash val="solid"/>
          </a:ln>
        </p:spPr>
      </p:sp>
      <p:sp>
        <p:nvSpPr>
          <p:cNvPr id="14" name="Text 11"/>
          <p:cNvSpPr/>
          <p:nvPr/>
        </p:nvSpPr>
        <p:spPr>
          <a:xfrm>
            <a:off x="749808" y="3474720"/>
            <a:ext cx="1883664" cy="548640"/>
          </a:xfrm>
          <a:prstGeom prst="rect">
            <a:avLst/>
          </a:prstGeom>
          <a:noFill/>
          <a:ln/>
        </p:spPr>
        <p:txBody>
          <a:bodyPr wrap="square" lIns="76200" tIns="76200" rIns="76200" bIns="76200" rtlCol="0" anchor="ctr"/>
          <a:lstStyle/>
          <a:p>
            <a:pPr algn="ctr" indent="0" marL="0">
              <a:buNone/>
            </a:pPr>
            <a:r>
              <a:rPr lang="en-US" sz="1500" dirty="0">
                <a:solidFill>
                  <a:srgbClr val="1E2622"/>
                </a:solidFill>
                <a:latin typeface="Arial" pitchFamily="34" charset="0"/>
                <a:ea typeface="Arial" pitchFamily="34" charset="-122"/>
                <a:cs typeface="Arial" pitchFamily="34" charset="-120"/>
              </a:rPr>
              <a:t>block 1</a:t>
            </a:r>
            <a:endParaRPr lang="en-US" sz="1500" dirty="0"/>
          </a:p>
        </p:txBody>
      </p:sp>
      <p:sp>
        <p:nvSpPr>
          <p:cNvPr id="15" name="Text 12"/>
          <p:cNvSpPr/>
          <p:nvPr/>
        </p:nvSpPr>
        <p:spPr>
          <a:xfrm>
            <a:off x="640080" y="4206240"/>
            <a:ext cx="2103120" cy="320040"/>
          </a:xfrm>
          <a:prstGeom prst="rect">
            <a:avLst/>
          </a:prstGeom>
          <a:noFill/>
          <a:ln/>
        </p:spPr>
        <p:txBody>
          <a:bodyPr wrap="square" lIns="0" tIns="0" rIns="0" bIns="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proof(1)</a:t>
            </a:r>
            <a:endParaRPr lang="en-US" sz="1500" dirty="0"/>
          </a:p>
        </p:txBody>
      </p:sp>
      <p:sp>
        <p:nvSpPr>
          <p:cNvPr id="16" name="Shape 13"/>
          <p:cNvSpPr/>
          <p:nvPr/>
        </p:nvSpPr>
        <p:spPr>
          <a:xfrm>
            <a:off x="3200400" y="2697480"/>
            <a:ext cx="2103120" cy="1463040"/>
          </a:xfrm>
          <a:prstGeom prst="roundRect">
            <a:avLst>
              <a:gd name="adj" fmla="val 5000"/>
            </a:avLst>
          </a:prstGeom>
          <a:solidFill>
            <a:srgbClr val="FFFFFF"/>
          </a:solidFill>
          <a:ln w="15875">
            <a:solidFill>
              <a:srgbClr val="1E2622"/>
            </a:solidFill>
            <a:prstDash val="solid"/>
          </a:ln>
        </p:spPr>
      </p:sp>
      <p:sp>
        <p:nvSpPr>
          <p:cNvPr id="17" name="Shape 14"/>
          <p:cNvSpPr/>
          <p:nvPr/>
        </p:nvSpPr>
        <p:spPr>
          <a:xfrm>
            <a:off x="3310128" y="2834640"/>
            <a:ext cx="1883664" cy="548640"/>
          </a:xfrm>
          <a:prstGeom prst="roundRect">
            <a:avLst>
              <a:gd name="adj" fmla="val 13333"/>
            </a:avLst>
          </a:prstGeom>
          <a:solidFill>
            <a:srgbClr val="DCE7F0"/>
          </a:solidFill>
          <a:ln w="15875">
            <a:solidFill>
              <a:srgbClr val="3B6C91"/>
            </a:solidFill>
            <a:prstDash val="solid"/>
          </a:ln>
        </p:spPr>
      </p:sp>
      <p:sp>
        <p:nvSpPr>
          <p:cNvPr id="18" name="Text 15"/>
          <p:cNvSpPr/>
          <p:nvPr/>
        </p:nvSpPr>
        <p:spPr>
          <a:xfrm>
            <a:off x="3310128" y="2834640"/>
            <a:ext cx="1883664" cy="548640"/>
          </a:xfrm>
          <a:prstGeom prst="rect">
            <a:avLst/>
          </a:prstGeom>
          <a:noFill/>
          <a:ln/>
        </p:spPr>
        <p:txBody>
          <a:bodyPr wrap="square" lIns="76200" tIns="76200" rIns="76200" bIns="76200" rtlCol="0" anchor="ctr"/>
          <a:lstStyle/>
          <a:p>
            <a:pPr algn="ctr" indent="0" marL="0">
              <a:buNone/>
            </a:pPr>
            <a:r>
              <a:rPr lang="en-US" sz="1500" dirty="0">
                <a:solidFill>
                  <a:srgbClr val="1E2622"/>
                </a:solidFill>
                <a:latin typeface="Arial" pitchFamily="34" charset="0"/>
                <a:ea typeface="Arial" pitchFamily="34" charset="-122"/>
                <a:cs typeface="Arial" pitchFamily="34" charset="-120"/>
              </a:rPr>
              <a:t>verify proof(1)</a:t>
            </a:r>
            <a:endParaRPr lang="en-US" sz="1500" dirty="0"/>
          </a:p>
        </p:txBody>
      </p:sp>
      <p:sp>
        <p:nvSpPr>
          <p:cNvPr id="19" name="Shape 16"/>
          <p:cNvSpPr/>
          <p:nvPr/>
        </p:nvSpPr>
        <p:spPr>
          <a:xfrm>
            <a:off x="3310128" y="3474720"/>
            <a:ext cx="1883664" cy="548640"/>
          </a:xfrm>
          <a:prstGeom prst="roundRect">
            <a:avLst>
              <a:gd name="adj" fmla="val 13333"/>
            </a:avLst>
          </a:prstGeom>
          <a:solidFill>
            <a:srgbClr val="E3EDD5"/>
          </a:solidFill>
          <a:ln w="15875">
            <a:solidFill>
              <a:srgbClr val="5E8C2F"/>
            </a:solidFill>
            <a:prstDash val="solid"/>
          </a:ln>
        </p:spPr>
      </p:sp>
      <p:sp>
        <p:nvSpPr>
          <p:cNvPr id="20" name="Text 17"/>
          <p:cNvSpPr/>
          <p:nvPr/>
        </p:nvSpPr>
        <p:spPr>
          <a:xfrm>
            <a:off x="3310128" y="3474720"/>
            <a:ext cx="1883664" cy="548640"/>
          </a:xfrm>
          <a:prstGeom prst="rect">
            <a:avLst/>
          </a:prstGeom>
          <a:noFill/>
          <a:ln/>
        </p:spPr>
        <p:txBody>
          <a:bodyPr wrap="square" lIns="76200" tIns="76200" rIns="76200" bIns="76200" rtlCol="0" anchor="ctr"/>
          <a:lstStyle/>
          <a:p>
            <a:pPr algn="ctr" indent="0" marL="0">
              <a:buNone/>
            </a:pPr>
            <a:r>
              <a:rPr lang="en-US" sz="1500" dirty="0">
                <a:solidFill>
                  <a:srgbClr val="1E2622"/>
                </a:solidFill>
                <a:latin typeface="Arial" pitchFamily="34" charset="0"/>
                <a:ea typeface="Arial" pitchFamily="34" charset="-122"/>
                <a:cs typeface="Arial" pitchFamily="34" charset="-120"/>
              </a:rPr>
              <a:t>block 2</a:t>
            </a:r>
            <a:endParaRPr lang="en-US" sz="1500" dirty="0"/>
          </a:p>
        </p:txBody>
      </p:sp>
      <p:sp>
        <p:nvSpPr>
          <p:cNvPr id="21" name="Text 18"/>
          <p:cNvSpPr/>
          <p:nvPr/>
        </p:nvSpPr>
        <p:spPr>
          <a:xfrm>
            <a:off x="3200400" y="4206240"/>
            <a:ext cx="2103120" cy="320040"/>
          </a:xfrm>
          <a:prstGeom prst="rect">
            <a:avLst/>
          </a:prstGeom>
          <a:noFill/>
          <a:ln/>
        </p:spPr>
        <p:txBody>
          <a:bodyPr wrap="square" lIns="0" tIns="0" rIns="0" bIns="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proof(2)</a:t>
            </a:r>
            <a:endParaRPr lang="en-US" sz="1500" dirty="0"/>
          </a:p>
        </p:txBody>
      </p:sp>
      <p:sp>
        <p:nvSpPr>
          <p:cNvPr id="22" name="Shape 19"/>
          <p:cNvSpPr/>
          <p:nvPr/>
        </p:nvSpPr>
        <p:spPr>
          <a:xfrm>
            <a:off x="6492240" y="2697480"/>
            <a:ext cx="2103120" cy="1463040"/>
          </a:xfrm>
          <a:prstGeom prst="roundRect">
            <a:avLst>
              <a:gd name="adj" fmla="val 5000"/>
            </a:avLst>
          </a:prstGeom>
          <a:solidFill>
            <a:srgbClr val="FFFFFF"/>
          </a:solidFill>
          <a:ln w="15875">
            <a:solidFill>
              <a:srgbClr val="1E2622"/>
            </a:solidFill>
            <a:prstDash val="solid"/>
          </a:ln>
        </p:spPr>
      </p:sp>
      <p:sp>
        <p:nvSpPr>
          <p:cNvPr id="23" name="Shape 20"/>
          <p:cNvSpPr/>
          <p:nvPr/>
        </p:nvSpPr>
        <p:spPr>
          <a:xfrm>
            <a:off x="6601968" y="2834640"/>
            <a:ext cx="1883664" cy="548640"/>
          </a:xfrm>
          <a:prstGeom prst="roundRect">
            <a:avLst>
              <a:gd name="adj" fmla="val 13333"/>
            </a:avLst>
          </a:prstGeom>
          <a:solidFill>
            <a:srgbClr val="DCE7F0"/>
          </a:solidFill>
          <a:ln w="15875">
            <a:solidFill>
              <a:srgbClr val="3B6C91"/>
            </a:solidFill>
            <a:prstDash val="solid"/>
          </a:ln>
        </p:spPr>
      </p:sp>
      <p:sp>
        <p:nvSpPr>
          <p:cNvPr id="24" name="Text 21"/>
          <p:cNvSpPr/>
          <p:nvPr/>
        </p:nvSpPr>
        <p:spPr>
          <a:xfrm>
            <a:off x="6601968" y="2834640"/>
            <a:ext cx="1883664" cy="548640"/>
          </a:xfrm>
          <a:prstGeom prst="rect">
            <a:avLst/>
          </a:prstGeom>
          <a:noFill/>
          <a:ln/>
        </p:spPr>
        <p:txBody>
          <a:bodyPr wrap="square" lIns="76200" tIns="76200" rIns="76200" bIns="76200" rtlCol="0" anchor="ctr"/>
          <a:lstStyle/>
          <a:p>
            <a:pPr algn="ctr" indent="0" marL="0">
              <a:buNone/>
            </a:pPr>
            <a:r>
              <a:rPr lang="en-US" sz="1500" dirty="0">
                <a:solidFill>
                  <a:srgbClr val="1E2622"/>
                </a:solidFill>
                <a:latin typeface="Arial" pitchFamily="34" charset="0"/>
                <a:ea typeface="Arial" pitchFamily="34" charset="-122"/>
                <a:cs typeface="Arial" pitchFamily="34" charset="-120"/>
              </a:rPr>
              <a:t>verify proof(h−1)</a:t>
            </a:r>
            <a:endParaRPr lang="en-US" sz="1500" dirty="0"/>
          </a:p>
        </p:txBody>
      </p:sp>
      <p:sp>
        <p:nvSpPr>
          <p:cNvPr id="25" name="Shape 22"/>
          <p:cNvSpPr/>
          <p:nvPr/>
        </p:nvSpPr>
        <p:spPr>
          <a:xfrm>
            <a:off x="6601968" y="3474720"/>
            <a:ext cx="1883664" cy="548640"/>
          </a:xfrm>
          <a:prstGeom prst="roundRect">
            <a:avLst>
              <a:gd name="adj" fmla="val 13333"/>
            </a:avLst>
          </a:prstGeom>
          <a:solidFill>
            <a:srgbClr val="E3EDD5"/>
          </a:solidFill>
          <a:ln w="15875">
            <a:solidFill>
              <a:srgbClr val="5E8C2F"/>
            </a:solidFill>
            <a:prstDash val="solid"/>
          </a:ln>
        </p:spPr>
      </p:sp>
      <p:sp>
        <p:nvSpPr>
          <p:cNvPr id="26" name="Text 23"/>
          <p:cNvSpPr/>
          <p:nvPr/>
        </p:nvSpPr>
        <p:spPr>
          <a:xfrm>
            <a:off x="6601968" y="3474720"/>
            <a:ext cx="1883664" cy="548640"/>
          </a:xfrm>
          <a:prstGeom prst="rect">
            <a:avLst/>
          </a:prstGeom>
          <a:noFill/>
          <a:ln/>
        </p:spPr>
        <p:txBody>
          <a:bodyPr wrap="square" lIns="76200" tIns="76200" rIns="76200" bIns="76200" rtlCol="0" anchor="ctr"/>
          <a:lstStyle/>
          <a:p>
            <a:pPr algn="ctr" indent="0" marL="0">
              <a:buNone/>
            </a:pPr>
            <a:r>
              <a:rPr lang="en-US" sz="1500" dirty="0">
                <a:solidFill>
                  <a:srgbClr val="1E2622"/>
                </a:solidFill>
                <a:latin typeface="Arial" pitchFamily="34" charset="0"/>
                <a:ea typeface="Arial" pitchFamily="34" charset="-122"/>
                <a:cs typeface="Arial" pitchFamily="34" charset="-120"/>
              </a:rPr>
              <a:t>block h</a:t>
            </a:r>
            <a:endParaRPr lang="en-US" sz="1500" dirty="0"/>
          </a:p>
        </p:txBody>
      </p:sp>
      <p:sp>
        <p:nvSpPr>
          <p:cNvPr id="27" name="Text 24"/>
          <p:cNvSpPr/>
          <p:nvPr/>
        </p:nvSpPr>
        <p:spPr>
          <a:xfrm>
            <a:off x="6492240" y="4206240"/>
            <a:ext cx="2103120" cy="320040"/>
          </a:xfrm>
          <a:prstGeom prst="rect">
            <a:avLst/>
          </a:prstGeom>
          <a:noFill/>
          <a:ln/>
        </p:spPr>
        <p:txBody>
          <a:bodyPr wrap="square" lIns="0" tIns="0" rIns="0" bIns="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proof(h)</a:t>
            </a:r>
            <a:endParaRPr lang="en-US" sz="1500" dirty="0"/>
          </a:p>
        </p:txBody>
      </p:sp>
      <p:sp>
        <p:nvSpPr>
          <p:cNvPr id="28" name="Shape 25"/>
          <p:cNvSpPr/>
          <p:nvPr/>
        </p:nvSpPr>
        <p:spPr>
          <a:xfrm>
            <a:off x="2743200" y="3108960"/>
            <a:ext cx="457200" cy="914"/>
          </a:xfrm>
          <a:prstGeom prst="line">
            <a:avLst/>
          </a:prstGeom>
          <a:noFill/>
          <a:ln w="25400">
            <a:solidFill>
              <a:srgbClr val="3B6C91"/>
            </a:solidFill>
            <a:prstDash val="solid"/>
            <a:tailEnd type="triangle"/>
          </a:ln>
        </p:spPr>
      </p:sp>
      <p:sp>
        <p:nvSpPr>
          <p:cNvPr id="29" name="Shape 26"/>
          <p:cNvSpPr/>
          <p:nvPr/>
        </p:nvSpPr>
        <p:spPr>
          <a:xfrm>
            <a:off x="5303520" y="3108960"/>
            <a:ext cx="1188720" cy="914"/>
          </a:xfrm>
          <a:prstGeom prst="line">
            <a:avLst/>
          </a:prstGeom>
          <a:noFill/>
          <a:ln w="25400">
            <a:solidFill>
              <a:srgbClr val="3B6C91"/>
            </a:solidFill>
            <a:prstDash val="solid"/>
            <a:tailEnd type="triangle"/>
          </a:ln>
        </p:spPr>
      </p:sp>
      <p:sp>
        <p:nvSpPr>
          <p:cNvPr id="30" name="Text 27"/>
          <p:cNvSpPr/>
          <p:nvPr/>
        </p:nvSpPr>
        <p:spPr>
          <a:xfrm>
            <a:off x="5303520" y="2651760"/>
            <a:ext cx="1188720" cy="411480"/>
          </a:xfrm>
          <a:prstGeom prst="rect">
            <a:avLst/>
          </a:prstGeom>
          <a:noFill/>
          <a:ln/>
        </p:spPr>
        <p:txBody>
          <a:bodyPr wrap="square" lIns="0" tIns="0" rIns="0" bIns="0" rtlCol="0" anchor="t"/>
          <a:lstStyle/>
          <a:p>
            <a:pPr algn="ctr" indent="0" marL="0">
              <a:buNone/>
            </a:pPr>
            <a:r>
              <a:rPr lang="en-US" sz="2600" dirty="0">
                <a:solidFill>
                  <a:srgbClr val="5F6862"/>
                </a:solidFill>
                <a:latin typeface="Arial" pitchFamily="34" charset="0"/>
                <a:ea typeface="Arial" pitchFamily="34" charset="-122"/>
                <a:cs typeface="Arial" pitchFamily="34" charset="-120"/>
              </a:rPr>
              <a:t>…</a:t>
            </a:r>
            <a:endParaRPr lang="en-US" sz="2600" dirty="0"/>
          </a:p>
        </p:txBody>
      </p:sp>
      <p:sp>
        <p:nvSpPr>
          <p:cNvPr id="31" name="Shape 28"/>
          <p:cNvSpPr/>
          <p:nvPr/>
        </p:nvSpPr>
        <p:spPr>
          <a:xfrm>
            <a:off x="9052560" y="2697480"/>
            <a:ext cx="2499055" cy="1463040"/>
          </a:xfrm>
          <a:prstGeom prst="roundRect">
            <a:avLst>
              <a:gd name="adj" fmla="val 5000"/>
            </a:avLst>
          </a:prstGeom>
          <a:solidFill>
            <a:srgbClr val="F7E6CF"/>
          </a:solidFill>
          <a:ln w="15875">
            <a:solidFill>
              <a:srgbClr val="D4862A"/>
            </a:solidFill>
            <a:prstDash val="solid"/>
          </a:ln>
        </p:spPr>
      </p:sp>
      <p:sp>
        <p:nvSpPr>
          <p:cNvPr id="32" name="Text 29"/>
          <p:cNvSpPr/>
          <p:nvPr/>
        </p:nvSpPr>
        <p:spPr>
          <a:xfrm>
            <a:off x="9052560" y="2697480"/>
            <a:ext cx="2499055" cy="1463040"/>
          </a:xfrm>
          <a:prstGeom prst="rect">
            <a:avLst/>
          </a:prstGeom>
          <a:noFill/>
          <a:ln/>
        </p:spPr>
        <p:txBody>
          <a:bodyPr wrap="square" lIns="76200" tIns="76200" rIns="76200" bIns="76200" rtlCol="0" anchor="ctr"/>
          <a:lstStyle/>
          <a:p>
            <a:pPr algn="ctr" indent="0" marL="0">
              <a:buNone/>
            </a:pPr>
            <a:r>
              <a:rPr lang="en-US" sz="1500" b="1" dirty="0">
                <a:solidFill>
                  <a:srgbClr val="1E2622"/>
                </a:solidFill>
                <a:latin typeface="Arial" pitchFamily="34" charset="0"/>
                <a:ea typeface="Arial" pitchFamily="34" charset="-122"/>
                <a:cs typeface="Arial" pitchFamily="34" charset="-120"/>
              </a:rPr>
              <a:t>withdrawal proof</a:t>
            </a:r>
            <a:endParaRPr lang="en-US" sz="1500" dirty="0"/>
          </a:p>
          <a:p>
            <a:pPr algn="ctr" indent="0" marL="0">
              <a:buNone/>
            </a:pPr>
            <a:r>
              <a:rPr lang="en-US" sz="1500" b="1" dirty="0">
                <a:solidFill>
                  <a:srgbClr val="1E2622"/>
                </a:solidFill>
                <a:latin typeface="Arial" pitchFamily="34" charset="0"/>
                <a:ea typeface="Arial" pitchFamily="34" charset="-122"/>
                <a:cs typeface="Arial" pitchFamily="34" charset="-120"/>
              </a:rPr>
              <a:t>verifies one proof,</a:t>
            </a:r>
            <a:endParaRPr lang="en-US" sz="1500" dirty="0"/>
          </a:p>
          <a:p>
            <a:pPr algn="ctr" indent="0" marL="0">
              <a:buNone/>
            </a:pPr>
            <a:r>
              <a:rPr lang="en-US" sz="1500" b="1" dirty="0">
                <a:solidFill>
                  <a:srgbClr val="1E2622"/>
                </a:solidFill>
                <a:latin typeface="Arial" pitchFamily="34" charset="0"/>
                <a:ea typeface="Arial" pitchFamily="34" charset="-122"/>
                <a:cs typeface="Arial" pitchFamily="34" charset="-120"/>
              </a:rPr>
              <a:t>however long the history</a:t>
            </a:r>
            <a:endParaRPr lang="en-US" sz="1500" dirty="0"/>
          </a:p>
        </p:txBody>
      </p:sp>
      <p:sp>
        <p:nvSpPr>
          <p:cNvPr id="33" name="Shape 30"/>
          <p:cNvSpPr/>
          <p:nvPr/>
        </p:nvSpPr>
        <p:spPr>
          <a:xfrm>
            <a:off x="8595360" y="3429000"/>
            <a:ext cx="457200" cy="914"/>
          </a:xfrm>
          <a:prstGeom prst="line">
            <a:avLst/>
          </a:prstGeom>
          <a:noFill/>
          <a:ln w="25400">
            <a:solidFill>
              <a:srgbClr val="D4862A"/>
            </a:solidFill>
            <a:prstDash val="solid"/>
            <a:tailEnd type="triangle"/>
          </a:ln>
        </p:spPr>
      </p:sp>
      <p:sp>
        <p:nvSpPr>
          <p:cNvPr id="34" name="Text 31"/>
          <p:cNvSpPr/>
          <p:nvPr/>
        </p:nvSpPr>
        <p:spPr>
          <a:xfrm>
            <a:off x="640080" y="4526280"/>
            <a:ext cx="10911535" cy="411480"/>
          </a:xfrm>
          <a:prstGeom prst="rect">
            <a:avLst/>
          </a:prstGeom>
          <a:noFill/>
          <a:ln/>
        </p:spPr>
        <p:txBody>
          <a:bodyPr wrap="square" lIns="0" tIns="0" rIns="0" bIns="0" rtlCol="0" anchor="t"/>
          <a:lstStyle/>
          <a:p>
            <a:pPr indent="0" marL="0">
              <a:buNone/>
            </a:pPr>
            <a:r>
              <a:rPr lang="en-US" sz="1800" i="1" dirty="0">
                <a:solidFill>
                  <a:srgbClr val="5F6862"/>
                </a:solidFill>
                <a:latin typeface="Arial" pitchFamily="34" charset="0"/>
                <a:ea typeface="Arial" pitchFamily="34" charset="-122"/>
                <a:cs typeface="Arial" pitchFamily="34" charset="-120"/>
              </a:rPr>
              <a:t>Every proof the same size, and as cheap to check, at block 10 or block 10 million.</a:t>
            </a:r>
            <a:endParaRPr lang="en-US" sz="1800" dirty="0"/>
          </a:p>
        </p:txBody>
      </p:sp>
      <p:sp>
        <p:nvSpPr>
          <p:cNvPr id="35" name="Shape 32"/>
          <p:cNvSpPr/>
          <p:nvPr/>
        </p:nvSpPr>
        <p:spPr>
          <a:xfrm>
            <a:off x="640080" y="5029200"/>
            <a:ext cx="3484778" cy="1371600"/>
          </a:xfrm>
          <a:prstGeom prst="rect">
            <a:avLst/>
          </a:prstGeom>
          <a:solidFill>
            <a:srgbClr val="FFFFFF"/>
          </a:solidFill>
          <a:ln w="12700">
            <a:solidFill>
              <a:srgbClr val="CFC9B8"/>
            </a:solidFill>
            <a:prstDash val="solid"/>
          </a:ln>
        </p:spPr>
      </p:sp>
      <p:sp>
        <p:nvSpPr>
          <p:cNvPr id="36" name="Shape 33"/>
          <p:cNvSpPr/>
          <p:nvPr/>
        </p:nvSpPr>
        <p:spPr>
          <a:xfrm>
            <a:off x="640080" y="5029200"/>
            <a:ext cx="3484778" cy="73152"/>
          </a:xfrm>
          <a:prstGeom prst="rect">
            <a:avLst/>
          </a:prstGeom>
          <a:solidFill>
            <a:srgbClr val="3B6C91"/>
          </a:solidFill>
          <a:ln/>
        </p:spPr>
      </p:sp>
      <p:sp>
        <p:nvSpPr>
          <p:cNvPr id="37" name="Text 34"/>
          <p:cNvSpPr/>
          <p:nvPr/>
        </p:nvSpPr>
        <p:spPr>
          <a:xfrm>
            <a:off x="841248" y="5257800"/>
            <a:ext cx="3082442" cy="100584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Why</a:t>
            </a:r>
            <a:endParaRPr lang="en-US" sz="1900" dirty="0"/>
          </a:p>
          <a:p>
            <a:pPr algn="l" indent="0" marL="0">
              <a:buNone/>
            </a:pPr>
            <a:r>
              <a:rPr lang="en-US" sz="1600" dirty="0">
                <a:solidFill>
                  <a:srgbClr val="5F6862"/>
                </a:solidFill>
                <a:latin typeface="Arial" pitchFamily="34" charset="0"/>
                <a:ea typeface="Arial" pitchFamily="34" charset="-122"/>
                <a:cs typeface="Arial" pitchFamily="34" charset="-120"/>
              </a:rPr>
              <a:t>Shielded notes can't be audited: every block proves itself.</a:t>
            </a:r>
            <a:endParaRPr lang="en-US" sz="1900" dirty="0"/>
          </a:p>
        </p:txBody>
      </p:sp>
      <p:sp>
        <p:nvSpPr>
          <p:cNvPr id="38" name="Shape 35"/>
          <p:cNvSpPr/>
          <p:nvPr/>
        </p:nvSpPr>
        <p:spPr>
          <a:xfrm>
            <a:off x="4353458" y="5029200"/>
            <a:ext cx="3484778" cy="1371600"/>
          </a:xfrm>
          <a:prstGeom prst="rect">
            <a:avLst/>
          </a:prstGeom>
          <a:solidFill>
            <a:srgbClr val="FFFFFF"/>
          </a:solidFill>
          <a:ln w="12700">
            <a:solidFill>
              <a:srgbClr val="CFC9B8"/>
            </a:solidFill>
            <a:prstDash val="solid"/>
          </a:ln>
        </p:spPr>
      </p:sp>
      <p:sp>
        <p:nvSpPr>
          <p:cNvPr id="39" name="Shape 36"/>
          <p:cNvSpPr/>
          <p:nvPr/>
        </p:nvSpPr>
        <p:spPr>
          <a:xfrm>
            <a:off x="4353458" y="5029200"/>
            <a:ext cx="3484778" cy="73152"/>
          </a:xfrm>
          <a:prstGeom prst="rect">
            <a:avLst/>
          </a:prstGeom>
          <a:solidFill>
            <a:srgbClr val="5E8C2F"/>
          </a:solidFill>
          <a:ln/>
        </p:spPr>
      </p:sp>
      <p:sp>
        <p:nvSpPr>
          <p:cNvPr id="40" name="Text 37"/>
          <p:cNvSpPr/>
          <p:nvPr/>
        </p:nvSpPr>
        <p:spPr>
          <a:xfrm>
            <a:off x="4554626" y="5257800"/>
            <a:ext cx="3082442" cy="100584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What it buys</a:t>
            </a:r>
            <a:endParaRPr lang="en-US" sz="1900" dirty="0"/>
          </a:p>
          <a:p>
            <a:pPr algn="l" indent="0" marL="0">
              <a:buNone/>
            </a:pPr>
            <a:r>
              <a:rPr lang="en-US" sz="1600" dirty="0">
                <a:solidFill>
                  <a:srgbClr val="5F6862"/>
                </a:solidFill>
                <a:latin typeface="Arial" pitchFamily="34" charset="0"/>
                <a:ea typeface="Arial" pitchFamily="34" charset="-122"/>
                <a:cs typeface="Arial" pitchFamily="34" charset="-120"/>
              </a:rPr>
              <a:t>No one withdraws a note no one paid for, the sequencer included.</a:t>
            </a:r>
            <a:endParaRPr lang="en-US" sz="1900" dirty="0"/>
          </a:p>
        </p:txBody>
      </p:sp>
      <p:sp>
        <p:nvSpPr>
          <p:cNvPr id="41" name="Shape 38"/>
          <p:cNvSpPr/>
          <p:nvPr/>
        </p:nvSpPr>
        <p:spPr>
          <a:xfrm>
            <a:off x="8066837" y="5029200"/>
            <a:ext cx="3484778" cy="1371600"/>
          </a:xfrm>
          <a:prstGeom prst="rect">
            <a:avLst/>
          </a:prstGeom>
          <a:solidFill>
            <a:srgbClr val="FFFFFF"/>
          </a:solidFill>
          <a:ln w="12700">
            <a:solidFill>
              <a:srgbClr val="CFC9B8"/>
            </a:solidFill>
            <a:prstDash val="solid"/>
          </a:ln>
        </p:spPr>
      </p:sp>
      <p:sp>
        <p:nvSpPr>
          <p:cNvPr id="42" name="Shape 39"/>
          <p:cNvSpPr/>
          <p:nvPr/>
        </p:nvSpPr>
        <p:spPr>
          <a:xfrm>
            <a:off x="8066837" y="5029200"/>
            <a:ext cx="3484778" cy="73152"/>
          </a:xfrm>
          <a:prstGeom prst="rect">
            <a:avLst/>
          </a:prstGeom>
          <a:solidFill>
            <a:srgbClr val="B4462F"/>
          </a:solidFill>
          <a:ln/>
        </p:spPr>
      </p:sp>
      <p:sp>
        <p:nvSpPr>
          <p:cNvPr id="43" name="Text 40"/>
          <p:cNvSpPr/>
          <p:nvPr/>
        </p:nvSpPr>
        <p:spPr>
          <a:xfrm>
            <a:off x="8268005" y="5257800"/>
            <a:ext cx="3082442" cy="1005840"/>
          </a:xfrm>
          <a:prstGeom prst="rect">
            <a:avLst/>
          </a:prstGeom>
          <a:noFill/>
          <a:ln/>
        </p:spPr>
        <p:txBody>
          <a:bodyPr wrap="square" lIns="0" tIns="0" rIns="0" bIns="0" rtlCol="0" anchor="t"/>
          <a:lstStyle/>
          <a:p>
            <a:pPr algn="l" indent="0" marL="0">
              <a:spcAft>
                <a:spcPts val="800"/>
              </a:spcAft>
              <a:buNone/>
            </a:pPr>
            <a:r>
              <a:rPr lang="en-US" sz="1900" b="1" dirty="0">
                <a:solidFill>
                  <a:srgbClr val="1E2622"/>
                </a:solidFill>
                <a:latin typeface="Georgia" pitchFamily="34" charset="0"/>
                <a:ea typeface="Georgia" pitchFamily="34" charset="-122"/>
                <a:cs typeface="Georgia" pitchFamily="34" charset="-120"/>
              </a:rPr>
              <a:t>The cost</a:t>
            </a:r>
            <a:endParaRPr lang="en-US" sz="1900" dirty="0"/>
          </a:p>
          <a:p>
            <a:pPr algn="l" indent="0" marL="0">
              <a:buNone/>
            </a:pPr>
            <a:r>
              <a:rPr lang="en-US" sz="1600" dirty="0">
                <a:solidFill>
                  <a:srgbClr val="5F6862"/>
                </a:solidFill>
                <a:latin typeface="Arial" pitchFamily="34" charset="0"/>
                <a:ea typeface="Arial" pitchFamily="34" charset="-122"/>
                <a:cs typeface="Arial" pitchFamily="34" charset="-120"/>
              </a:rPr>
              <a:t>The sequencer's: each tx proved once, blocks in parallel. Today: a laptop CPU, untuned.</a:t>
            </a:r>
            <a:endParaRPr lang="en-US" sz="19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Valid isn't unique: two histories under one key</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Shape 4"/>
          <p:cNvSpPr/>
          <p:nvPr/>
        </p:nvSpPr>
        <p:spPr>
          <a:xfrm>
            <a:off x="640080" y="2606040"/>
            <a:ext cx="2743200" cy="822960"/>
          </a:xfrm>
          <a:prstGeom prst="roundRect">
            <a:avLst>
              <a:gd name="adj" fmla="val 8889"/>
            </a:avLst>
          </a:prstGeom>
          <a:solidFill>
            <a:srgbClr val="FFFFFF"/>
          </a:solidFill>
          <a:ln w="15875">
            <a:solidFill>
              <a:srgbClr val="1E2622"/>
            </a:solidFill>
            <a:prstDash val="solid"/>
          </a:ln>
        </p:spPr>
      </p:sp>
      <p:sp>
        <p:nvSpPr>
          <p:cNvPr id="8" name="Text 5"/>
          <p:cNvSpPr/>
          <p:nvPr/>
        </p:nvSpPr>
        <p:spPr>
          <a:xfrm>
            <a:off x="640080" y="2606040"/>
            <a:ext cx="2743200" cy="82296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Arial" pitchFamily="34" charset="0"/>
                <a:ea typeface="Arial" pitchFamily="34" charset="-122"/>
                <a:cs typeface="Arial" pitchFamily="34" charset="-120"/>
              </a:rPr>
              <a:t>the shared history</a:t>
            </a:r>
            <a:endParaRPr lang="en-US" sz="1900" dirty="0"/>
          </a:p>
        </p:txBody>
      </p:sp>
      <p:sp>
        <p:nvSpPr>
          <p:cNvPr id="9" name="Shape 6"/>
          <p:cNvSpPr/>
          <p:nvPr/>
        </p:nvSpPr>
        <p:spPr>
          <a:xfrm>
            <a:off x="4389120" y="2011680"/>
            <a:ext cx="3108960" cy="777240"/>
          </a:xfrm>
          <a:prstGeom prst="roundRect">
            <a:avLst>
              <a:gd name="adj" fmla="val 9412"/>
            </a:avLst>
          </a:prstGeom>
          <a:solidFill>
            <a:srgbClr val="E3EDD5"/>
          </a:solidFill>
          <a:ln w="15875">
            <a:solidFill>
              <a:srgbClr val="5E8C2F"/>
            </a:solidFill>
            <a:prstDash val="solid"/>
          </a:ln>
        </p:spPr>
      </p:sp>
      <p:sp>
        <p:nvSpPr>
          <p:cNvPr id="10" name="Text 7"/>
          <p:cNvSpPr/>
          <p:nvPr/>
        </p:nvSpPr>
        <p:spPr>
          <a:xfrm>
            <a:off x="4389120" y="2011680"/>
            <a:ext cx="3108960" cy="777240"/>
          </a:xfrm>
          <a:prstGeom prst="rect">
            <a:avLst/>
          </a:prstGeom>
          <a:noFill/>
          <a:ln/>
        </p:spPr>
        <p:txBody>
          <a:bodyPr wrap="square" lIns="76200" tIns="76200" rIns="76200" bIns="76200" rtlCol="0" anchor="ctr"/>
          <a:lstStyle/>
          <a:p>
            <a:pPr algn="ctr" indent="0" marL="0">
              <a:buNone/>
            </a:pPr>
            <a:r>
              <a:rPr lang="en-US" sz="1900" dirty="0">
                <a:solidFill>
                  <a:srgbClr val="1E2622"/>
                </a:solidFill>
                <a:latin typeface="Arial" pitchFamily="34" charset="0"/>
                <a:ea typeface="Arial" pitchFamily="34" charset="-122"/>
                <a:cs typeface="Arial" pitchFamily="34" charset="-120"/>
              </a:rPr>
              <a:t>A: Alice pays Bob</a:t>
            </a:r>
            <a:endParaRPr lang="en-US" sz="1900" dirty="0"/>
          </a:p>
        </p:txBody>
      </p:sp>
      <p:sp>
        <p:nvSpPr>
          <p:cNvPr id="11" name="Shape 8"/>
          <p:cNvSpPr/>
          <p:nvPr/>
        </p:nvSpPr>
        <p:spPr>
          <a:xfrm>
            <a:off x="4389120" y="3246120"/>
            <a:ext cx="3108960" cy="777240"/>
          </a:xfrm>
          <a:prstGeom prst="roundRect">
            <a:avLst>
              <a:gd name="adj" fmla="val 9412"/>
            </a:avLst>
          </a:prstGeom>
          <a:solidFill>
            <a:srgbClr val="F7E6CF"/>
          </a:solidFill>
          <a:ln w="15875">
            <a:solidFill>
              <a:srgbClr val="D4862A"/>
            </a:solidFill>
            <a:prstDash val="solid"/>
          </a:ln>
        </p:spPr>
      </p:sp>
      <p:sp>
        <p:nvSpPr>
          <p:cNvPr id="12" name="Text 9"/>
          <p:cNvSpPr/>
          <p:nvPr/>
        </p:nvSpPr>
        <p:spPr>
          <a:xfrm>
            <a:off x="4389120" y="3246120"/>
            <a:ext cx="3108960" cy="777240"/>
          </a:xfrm>
          <a:prstGeom prst="rect">
            <a:avLst/>
          </a:prstGeom>
          <a:noFill/>
          <a:ln/>
        </p:spPr>
        <p:txBody>
          <a:bodyPr wrap="square" lIns="76200" tIns="76200" rIns="76200" bIns="7620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B: Alice returns the same money to the hub</a:t>
            </a:r>
            <a:endParaRPr lang="en-US" sz="1700" dirty="0"/>
          </a:p>
        </p:txBody>
      </p:sp>
      <p:sp>
        <p:nvSpPr>
          <p:cNvPr id="13" name="Shape 10"/>
          <p:cNvSpPr/>
          <p:nvPr/>
        </p:nvSpPr>
        <p:spPr>
          <a:xfrm flipV="1">
            <a:off x="3383280" y="2395728"/>
            <a:ext cx="1005840" cy="484632"/>
          </a:xfrm>
          <a:prstGeom prst="line">
            <a:avLst/>
          </a:prstGeom>
          <a:noFill/>
          <a:ln w="25400">
            <a:solidFill>
              <a:srgbClr val="1E2622"/>
            </a:solidFill>
            <a:prstDash val="solid"/>
            <a:tailEnd type="triangle"/>
          </a:ln>
        </p:spPr>
      </p:sp>
      <p:sp>
        <p:nvSpPr>
          <p:cNvPr id="14" name="Shape 11"/>
          <p:cNvSpPr/>
          <p:nvPr/>
        </p:nvSpPr>
        <p:spPr>
          <a:xfrm>
            <a:off x="3383280" y="3154680"/>
            <a:ext cx="1005840" cy="475488"/>
          </a:xfrm>
          <a:prstGeom prst="line">
            <a:avLst/>
          </a:prstGeom>
          <a:noFill/>
          <a:ln w="25400">
            <a:solidFill>
              <a:srgbClr val="1E2622"/>
            </a:solidFill>
            <a:prstDash val="solid"/>
            <a:tailEnd type="triangle"/>
          </a:ln>
        </p:spPr>
      </p:sp>
      <p:sp>
        <p:nvSpPr>
          <p:cNvPr id="15" name="Text 12"/>
          <p:cNvSpPr/>
          <p:nvPr/>
        </p:nvSpPr>
        <p:spPr>
          <a:xfrm>
            <a:off x="7863840" y="2423160"/>
            <a:ext cx="3474720" cy="1097280"/>
          </a:xfrm>
          <a:prstGeom prst="rect">
            <a:avLst/>
          </a:prstGeom>
          <a:noFill/>
          <a:ln/>
        </p:spPr>
        <p:txBody>
          <a:bodyPr wrap="square" lIns="0" tIns="0" rIns="0" bIns="0" rtlCol="0" anchor="ctr"/>
          <a:lstStyle/>
          <a:p>
            <a:pPr indent="0" marL="0">
              <a:buNone/>
            </a:pPr>
            <a:r>
              <a:rPr lang="en-US" sz="2800" b="1" dirty="0">
                <a:solidFill>
                  <a:srgbClr val="B4462F"/>
                </a:solidFill>
                <a:latin typeface="Georgia" pitchFamily="34" charset="0"/>
                <a:ea typeface="Georgia" pitchFamily="34" charset="-122"/>
                <a:cs typeface="Georgia" pitchFamily="34" charset="-120"/>
              </a:rPr>
              <a:t>both valid,</a:t>
            </a:r>
            <a:endParaRPr lang="en-US" sz="2800" dirty="0"/>
          </a:p>
          <a:p>
            <a:pPr indent="0" marL="0">
              <a:buNone/>
            </a:pPr>
            <a:r>
              <a:rPr lang="en-US" sz="2800" b="1" dirty="0">
                <a:solidFill>
                  <a:srgbClr val="B4462F"/>
                </a:solidFill>
                <a:latin typeface="Georgia" pitchFamily="34" charset="0"/>
                <a:ea typeface="Georgia" pitchFamily="34" charset="-122"/>
                <a:cs typeface="Georgia" pitchFamily="34" charset="-120"/>
              </a:rPr>
              <a:t>both signed</a:t>
            </a:r>
            <a:endParaRPr lang="en-US" sz="2800" dirty="0"/>
          </a:p>
        </p:txBody>
      </p:sp>
      <p:sp>
        <p:nvSpPr>
          <p:cNvPr id="16" name="Shape 13"/>
          <p:cNvSpPr/>
          <p:nvPr/>
        </p:nvSpPr>
        <p:spPr>
          <a:xfrm>
            <a:off x="640080" y="4343400"/>
            <a:ext cx="5318608" cy="1828800"/>
          </a:xfrm>
          <a:prstGeom prst="rect">
            <a:avLst/>
          </a:prstGeom>
          <a:solidFill>
            <a:srgbClr val="FFFFFF"/>
          </a:solidFill>
          <a:ln w="12700">
            <a:solidFill>
              <a:srgbClr val="CFC9B8"/>
            </a:solidFill>
            <a:prstDash val="solid"/>
          </a:ln>
        </p:spPr>
      </p:sp>
      <p:sp>
        <p:nvSpPr>
          <p:cNvPr id="17" name="Shape 14"/>
          <p:cNvSpPr/>
          <p:nvPr/>
        </p:nvSpPr>
        <p:spPr>
          <a:xfrm>
            <a:off x="640080" y="4343400"/>
            <a:ext cx="5318608" cy="73152"/>
          </a:xfrm>
          <a:prstGeom prst="rect">
            <a:avLst/>
          </a:prstGeom>
          <a:solidFill>
            <a:srgbClr val="5E8C2F"/>
          </a:solidFill>
          <a:ln/>
        </p:spPr>
      </p:sp>
      <p:pic>
        <p:nvPicPr>
          <p:cNvPr id="18" name="Image 0" descr="/Users/waxwing/korea-pres/talk2/assets/icons/user-x-5E8C2F.png">    </p:cNvPr>
          <p:cNvPicPr>
            <a:picLocks noChangeAspect="1"/>
          </p:cNvPicPr>
          <p:nvPr/>
        </p:nvPicPr>
        <p:blipFill>
          <a:blip r:embed="rId1"/>
          <a:stretch>
            <a:fillRect/>
          </a:stretch>
        </p:blipFill>
        <p:spPr>
          <a:xfrm>
            <a:off x="841248" y="4617720"/>
            <a:ext cx="411480" cy="411480"/>
          </a:xfrm>
          <a:prstGeom prst="rect">
            <a:avLst/>
          </a:prstGeom>
        </p:spPr>
      </p:pic>
      <p:sp>
        <p:nvSpPr>
          <p:cNvPr id="19" name="Text 15"/>
          <p:cNvSpPr/>
          <p:nvPr/>
        </p:nvSpPr>
        <p:spPr>
          <a:xfrm>
            <a:off x="841248" y="5166360"/>
            <a:ext cx="4916272" cy="868680"/>
          </a:xfrm>
          <a:prstGeom prst="rect">
            <a:avLst/>
          </a:prstGeom>
          <a:noFill/>
          <a:ln/>
        </p:spPr>
        <p:txBody>
          <a:bodyPr wrap="square" lIns="0" tIns="0" rIns="0" bIns="0" rtlCol="0" anchor="t"/>
          <a:lstStyle/>
          <a:p>
            <a:pPr algn="l" indent="0" marL="0">
              <a:spcAft>
                <a:spcPts val="800"/>
              </a:spcAft>
              <a:buNone/>
            </a:pPr>
            <a:r>
              <a:rPr lang="en-US" sz="2100" b="1" dirty="0">
                <a:solidFill>
                  <a:srgbClr val="1E2622"/>
                </a:solidFill>
                <a:latin typeface="Georgia" pitchFamily="34" charset="0"/>
                <a:ea typeface="Georgia" pitchFamily="34" charset="-122"/>
                <a:cs typeface="Georgia" pitchFamily="34" charset="-120"/>
              </a:rPr>
              <a:t>The receiver robbed</a:t>
            </a:r>
            <a:endParaRPr lang="en-US" sz="2100" dirty="0"/>
          </a:p>
          <a:p>
            <a:pPr algn="l" indent="0" marL="0">
              <a:buNone/>
            </a:pPr>
            <a:r>
              <a:rPr lang="en-US" sz="1800" dirty="0">
                <a:solidFill>
                  <a:srgbClr val="5F6862"/>
                </a:solidFill>
                <a:latin typeface="Arial" pitchFamily="34" charset="0"/>
                <a:ea typeface="Arial" pitchFamily="34" charset="-122"/>
                <a:cs typeface="Arial" pitchFamily="34" charset="-120"/>
              </a:rPr>
              <a:t>The sequencer continues only B: Bob's payment vanishes.</a:t>
            </a:r>
            <a:endParaRPr lang="en-US" sz="2100" dirty="0"/>
          </a:p>
        </p:txBody>
      </p:sp>
      <p:sp>
        <p:nvSpPr>
          <p:cNvPr id="20" name="Shape 16"/>
          <p:cNvSpPr/>
          <p:nvPr/>
        </p:nvSpPr>
        <p:spPr>
          <a:xfrm>
            <a:off x="6233008" y="4343400"/>
            <a:ext cx="5318608" cy="1828800"/>
          </a:xfrm>
          <a:prstGeom prst="rect">
            <a:avLst/>
          </a:prstGeom>
          <a:solidFill>
            <a:srgbClr val="FFFFFF"/>
          </a:solidFill>
          <a:ln w="12700">
            <a:solidFill>
              <a:srgbClr val="CFC9B8"/>
            </a:solidFill>
            <a:prstDash val="solid"/>
          </a:ln>
        </p:spPr>
      </p:sp>
      <p:sp>
        <p:nvSpPr>
          <p:cNvPr id="21" name="Shape 17"/>
          <p:cNvSpPr/>
          <p:nvPr/>
        </p:nvSpPr>
        <p:spPr>
          <a:xfrm>
            <a:off x="6233008" y="4343400"/>
            <a:ext cx="5318608" cy="73152"/>
          </a:xfrm>
          <a:prstGeom prst="rect">
            <a:avLst/>
          </a:prstGeom>
          <a:solidFill>
            <a:srgbClr val="D4862A"/>
          </a:solidFill>
          <a:ln/>
        </p:spPr>
      </p:sp>
      <p:pic>
        <p:nvPicPr>
          <p:cNvPr id="22" name="Image 1" descr="/Users/waxwing/korea-pres/talk2/assets/icons/landmark-D4862A.png">    </p:cNvPr>
          <p:cNvPicPr>
            <a:picLocks noChangeAspect="1"/>
          </p:cNvPicPr>
          <p:nvPr/>
        </p:nvPicPr>
        <p:blipFill>
          <a:blip r:embed="rId2"/>
          <a:stretch>
            <a:fillRect/>
          </a:stretch>
        </p:blipFill>
        <p:spPr>
          <a:xfrm>
            <a:off x="6434176" y="4617720"/>
            <a:ext cx="411480" cy="411480"/>
          </a:xfrm>
          <a:prstGeom prst="rect">
            <a:avLst/>
          </a:prstGeom>
        </p:spPr>
      </p:pic>
      <p:sp>
        <p:nvSpPr>
          <p:cNvPr id="23" name="Text 18"/>
          <p:cNvSpPr/>
          <p:nvPr/>
        </p:nvSpPr>
        <p:spPr>
          <a:xfrm>
            <a:off x="6434176" y="5166360"/>
            <a:ext cx="4916272" cy="868680"/>
          </a:xfrm>
          <a:prstGeom prst="rect">
            <a:avLst/>
          </a:prstGeom>
          <a:noFill/>
          <a:ln/>
        </p:spPr>
        <p:txBody>
          <a:bodyPr wrap="square" lIns="0" tIns="0" rIns="0" bIns="0" rtlCol="0" anchor="t"/>
          <a:lstStyle/>
          <a:p>
            <a:pPr algn="l" indent="0" marL="0">
              <a:spcAft>
                <a:spcPts val="800"/>
              </a:spcAft>
              <a:buNone/>
            </a:pPr>
            <a:r>
              <a:rPr lang="en-US" sz="2100" b="1" dirty="0">
                <a:solidFill>
                  <a:srgbClr val="1E2622"/>
                </a:solidFill>
                <a:latin typeface="Georgia" pitchFamily="34" charset="0"/>
                <a:ea typeface="Georgia" pitchFamily="34" charset="-122"/>
                <a:cs typeface="Georgia" pitchFamily="34" charset="-120"/>
              </a:rPr>
              <a:t>The hub robbed</a:t>
            </a:r>
            <a:endParaRPr lang="en-US" sz="2100" dirty="0"/>
          </a:p>
          <a:p>
            <a:pPr algn="l" indent="0" marL="0">
              <a:buNone/>
            </a:pPr>
            <a:r>
              <a:rPr lang="en-US" sz="1800" dirty="0">
                <a:solidFill>
                  <a:srgbClr val="5F6862"/>
                </a:solidFill>
                <a:latin typeface="Arial" pitchFamily="34" charset="0"/>
                <a:ea typeface="Arial" pitchFamily="34" charset="-122"/>
                <a:cs typeface="Arial" pitchFamily="34" charset="-120"/>
              </a:rPr>
              <a:t>Serve both: Alice withdraws from B, Bob from A. Each contract pays its own cap.</a:t>
            </a:r>
            <a:endParaRPr lang="en-US" sz="21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Finality: anchor the history on Bitcoin</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Text 4"/>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built; trialled on Mutinynet</a:t>
            </a:r>
            <a:endParaRPr lang="en-US" sz="1600" dirty="0"/>
          </a:p>
        </p:txBody>
      </p:sp>
      <p:sp>
        <p:nvSpPr>
          <p:cNvPr id="8" name="Shape 5"/>
          <p:cNvSpPr/>
          <p:nvPr/>
        </p:nvSpPr>
        <p:spPr>
          <a:xfrm>
            <a:off x="640080" y="1783080"/>
            <a:ext cx="2350694" cy="914400"/>
          </a:xfrm>
          <a:prstGeom prst="roundRect">
            <a:avLst>
              <a:gd name="adj" fmla="val 8000"/>
            </a:avLst>
          </a:prstGeom>
          <a:solidFill>
            <a:srgbClr val="F7E6CF"/>
          </a:solidFill>
          <a:ln w="15875">
            <a:solidFill>
              <a:srgbClr val="D4862A"/>
            </a:solidFill>
            <a:prstDash val="solid"/>
          </a:ln>
        </p:spPr>
      </p:sp>
      <p:sp>
        <p:nvSpPr>
          <p:cNvPr id="9" name="Text 6"/>
          <p:cNvSpPr/>
          <p:nvPr/>
        </p:nvSpPr>
        <p:spPr>
          <a:xfrm>
            <a:off x="640080" y="1783080"/>
            <a:ext cx="2350694" cy="914400"/>
          </a:xfrm>
          <a:prstGeom prst="rect">
            <a:avLst/>
          </a:prstGeom>
          <a:noFill/>
          <a:ln/>
        </p:spPr>
        <p:txBody>
          <a:bodyPr wrap="square" lIns="76200" tIns="76200" rIns="76200" bIns="76200" rtlCol="0" anchor="ctr"/>
          <a:lstStyle/>
          <a:p>
            <a:pPr algn="ctr" indent="0" marL="0">
              <a:buNone/>
            </a:pPr>
            <a:r>
              <a:rPr lang="en-US" sz="1800" b="1" dirty="0">
                <a:solidFill>
                  <a:srgbClr val="1E2622"/>
                </a:solidFill>
                <a:latin typeface="Arial" pitchFamily="34" charset="0"/>
                <a:ea typeface="Arial" pitchFamily="34" charset="-122"/>
                <a:cs typeface="Arial" pitchFamily="34" charset="-120"/>
              </a:rPr>
              <a:t>genesis seal</a:t>
            </a:r>
            <a:endParaRPr lang="en-US" sz="1800" dirty="0"/>
          </a:p>
        </p:txBody>
      </p:sp>
      <p:sp>
        <p:nvSpPr>
          <p:cNvPr id="10" name="Shape 7"/>
          <p:cNvSpPr/>
          <p:nvPr/>
        </p:nvSpPr>
        <p:spPr>
          <a:xfrm>
            <a:off x="2990774" y="2240280"/>
            <a:ext cx="502920" cy="914"/>
          </a:xfrm>
          <a:prstGeom prst="line">
            <a:avLst/>
          </a:prstGeom>
          <a:noFill/>
          <a:ln w="31750">
            <a:solidFill>
              <a:srgbClr val="D4862A"/>
            </a:solidFill>
            <a:prstDash val="solid"/>
            <a:tailEnd type="triangle"/>
          </a:ln>
        </p:spPr>
      </p:sp>
      <p:sp>
        <p:nvSpPr>
          <p:cNvPr id="11" name="Shape 8"/>
          <p:cNvSpPr/>
          <p:nvPr/>
        </p:nvSpPr>
        <p:spPr>
          <a:xfrm>
            <a:off x="3493694" y="1783080"/>
            <a:ext cx="2350694" cy="914400"/>
          </a:xfrm>
          <a:prstGeom prst="roundRect">
            <a:avLst>
              <a:gd name="adj" fmla="val 8000"/>
            </a:avLst>
          </a:prstGeom>
          <a:solidFill>
            <a:srgbClr val="F7E6CF"/>
          </a:solidFill>
          <a:ln w="15875">
            <a:solidFill>
              <a:srgbClr val="D4862A"/>
            </a:solidFill>
            <a:prstDash val="solid"/>
          </a:ln>
        </p:spPr>
      </p:sp>
      <p:sp>
        <p:nvSpPr>
          <p:cNvPr id="12" name="Text 9"/>
          <p:cNvSpPr/>
          <p:nvPr/>
        </p:nvSpPr>
        <p:spPr>
          <a:xfrm>
            <a:off x="3493694" y="1783080"/>
            <a:ext cx="2350694" cy="9144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anchor 1</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commits hist(h1)</a:t>
            </a:r>
            <a:endParaRPr lang="en-US" sz="1800" dirty="0"/>
          </a:p>
        </p:txBody>
      </p:sp>
      <p:sp>
        <p:nvSpPr>
          <p:cNvPr id="13" name="Shape 10"/>
          <p:cNvSpPr/>
          <p:nvPr/>
        </p:nvSpPr>
        <p:spPr>
          <a:xfrm>
            <a:off x="5844388" y="2240280"/>
            <a:ext cx="502920" cy="914"/>
          </a:xfrm>
          <a:prstGeom prst="line">
            <a:avLst/>
          </a:prstGeom>
          <a:noFill/>
          <a:ln w="31750">
            <a:solidFill>
              <a:srgbClr val="D4862A"/>
            </a:solidFill>
            <a:prstDash val="solid"/>
            <a:tailEnd type="triangle"/>
          </a:ln>
        </p:spPr>
      </p:sp>
      <p:sp>
        <p:nvSpPr>
          <p:cNvPr id="14" name="Shape 11"/>
          <p:cNvSpPr/>
          <p:nvPr/>
        </p:nvSpPr>
        <p:spPr>
          <a:xfrm>
            <a:off x="6347308" y="1783080"/>
            <a:ext cx="2350694" cy="914400"/>
          </a:xfrm>
          <a:prstGeom prst="roundRect">
            <a:avLst>
              <a:gd name="adj" fmla="val 8000"/>
            </a:avLst>
          </a:prstGeom>
          <a:solidFill>
            <a:srgbClr val="F7E6CF"/>
          </a:solidFill>
          <a:ln w="15875">
            <a:solidFill>
              <a:srgbClr val="D4862A"/>
            </a:solidFill>
            <a:prstDash val="solid"/>
          </a:ln>
        </p:spPr>
      </p:sp>
      <p:sp>
        <p:nvSpPr>
          <p:cNvPr id="15" name="Text 12"/>
          <p:cNvSpPr/>
          <p:nvPr/>
        </p:nvSpPr>
        <p:spPr>
          <a:xfrm>
            <a:off x="6347308" y="1783080"/>
            <a:ext cx="2350694" cy="9144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anchor 2</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commits hist(h2)</a:t>
            </a:r>
            <a:endParaRPr lang="en-US" sz="1800" dirty="0"/>
          </a:p>
        </p:txBody>
      </p:sp>
      <p:sp>
        <p:nvSpPr>
          <p:cNvPr id="16" name="Shape 13"/>
          <p:cNvSpPr/>
          <p:nvPr/>
        </p:nvSpPr>
        <p:spPr>
          <a:xfrm>
            <a:off x="8698001" y="2240280"/>
            <a:ext cx="502920" cy="914"/>
          </a:xfrm>
          <a:prstGeom prst="line">
            <a:avLst/>
          </a:prstGeom>
          <a:noFill/>
          <a:ln w="31750">
            <a:solidFill>
              <a:srgbClr val="D4862A"/>
            </a:solidFill>
            <a:prstDash val="solid"/>
            <a:tailEnd type="triangle"/>
          </a:ln>
        </p:spPr>
      </p:sp>
      <p:sp>
        <p:nvSpPr>
          <p:cNvPr id="17" name="Shape 14"/>
          <p:cNvSpPr/>
          <p:nvPr/>
        </p:nvSpPr>
        <p:spPr>
          <a:xfrm>
            <a:off x="9200921" y="1783080"/>
            <a:ext cx="2350694" cy="914400"/>
          </a:xfrm>
          <a:prstGeom prst="roundRect">
            <a:avLst>
              <a:gd name="adj" fmla="val 8000"/>
            </a:avLst>
          </a:prstGeom>
          <a:solidFill>
            <a:srgbClr val="F7E6CF"/>
          </a:solidFill>
          <a:ln w="15875">
            <a:solidFill>
              <a:srgbClr val="D4862A"/>
            </a:solidFill>
            <a:prstDash val="solid"/>
          </a:ln>
        </p:spPr>
      </p:sp>
      <p:sp>
        <p:nvSpPr>
          <p:cNvPr id="18" name="Text 15"/>
          <p:cNvSpPr/>
          <p:nvPr/>
        </p:nvSpPr>
        <p:spPr>
          <a:xfrm>
            <a:off x="9200921" y="1783080"/>
            <a:ext cx="2350694" cy="91440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anchor 3</a:t>
            </a:r>
            <a:endParaRPr lang="en-US" sz="1800" dirty="0"/>
          </a:p>
          <a:p>
            <a:pPr algn="ctr" indent="0" marL="0">
              <a:buNone/>
            </a:pPr>
            <a:r>
              <a:rPr lang="en-US" sz="1800" dirty="0">
                <a:solidFill>
                  <a:srgbClr val="1E2622"/>
                </a:solidFill>
                <a:latin typeface="Arial" pitchFamily="34" charset="0"/>
                <a:ea typeface="Arial" pitchFamily="34" charset="-122"/>
                <a:cs typeface="Arial" pitchFamily="34" charset="-120"/>
              </a:rPr>
              <a:t>commits hist(h3)</a:t>
            </a:r>
            <a:endParaRPr lang="en-US" sz="1800" dirty="0"/>
          </a:p>
        </p:txBody>
      </p:sp>
      <p:sp>
        <p:nvSpPr>
          <p:cNvPr id="19" name="Text 16"/>
          <p:cNvSpPr/>
          <p:nvPr/>
        </p:nvSpPr>
        <p:spPr>
          <a:xfrm>
            <a:off x="640080" y="2770632"/>
            <a:ext cx="10911535" cy="365760"/>
          </a:xfrm>
          <a:prstGeom prst="rect">
            <a:avLst/>
          </a:prstGeom>
          <a:noFill/>
          <a:ln/>
        </p:spPr>
        <p:txBody>
          <a:bodyPr wrap="square" lIns="0" tIns="0" rIns="0" bIns="0" rtlCol="0" anchor="ctr"/>
          <a:lstStyle/>
          <a:p>
            <a:pPr algn="ctr" indent="0" marL="0">
              <a:buNone/>
            </a:pPr>
            <a:r>
              <a:rPr lang="en-US" sz="1700" dirty="0">
                <a:solidFill>
                  <a:srgbClr val="5F6862"/>
                </a:solidFill>
                <a:latin typeface="Arial" pitchFamily="34" charset="0"/>
                <a:ea typeface="Arial" pitchFamily="34" charset="-122"/>
                <a:cs typeface="Arial" pitchFamily="34" charset="-120"/>
              </a:rPr>
              <a:t>each spends the previous one's seal: one anchored history, enforced by Bitcoin</a:t>
            </a:r>
            <a:endParaRPr lang="en-US" sz="1700" dirty="0"/>
          </a:p>
        </p:txBody>
      </p:sp>
      <p:sp>
        <p:nvSpPr>
          <p:cNvPr id="20" name="Shape 17"/>
          <p:cNvSpPr/>
          <p:nvPr/>
        </p:nvSpPr>
        <p:spPr>
          <a:xfrm>
            <a:off x="640080" y="3429000"/>
            <a:ext cx="3454298" cy="2148840"/>
          </a:xfrm>
          <a:prstGeom prst="rect">
            <a:avLst/>
          </a:prstGeom>
          <a:solidFill>
            <a:srgbClr val="FFFFFF"/>
          </a:solidFill>
          <a:ln w="12700">
            <a:solidFill>
              <a:srgbClr val="CFC9B8"/>
            </a:solidFill>
            <a:prstDash val="solid"/>
          </a:ln>
        </p:spPr>
      </p:sp>
      <p:sp>
        <p:nvSpPr>
          <p:cNvPr id="21" name="Shape 18"/>
          <p:cNvSpPr/>
          <p:nvPr/>
        </p:nvSpPr>
        <p:spPr>
          <a:xfrm>
            <a:off x="640080" y="3429000"/>
            <a:ext cx="3454298" cy="73152"/>
          </a:xfrm>
          <a:prstGeom prst="rect">
            <a:avLst/>
          </a:prstGeom>
          <a:solidFill>
            <a:srgbClr val="3B6C91"/>
          </a:solidFill>
          <a:ln/>
        </p:spPr>
      </p:sp>
      <p:pic>
        <p:nvPicPr>
          <p:cNvPr id="22" name="Image 0" descr="/Users/waxwing/korea-pres/talk2/assets/icons/file-check-3B6C91.png">    </p:cNvPr>
          <p:cNvPicPr>
            <a:picLocks noChangeAspect="1"/>
          </p:cNvPicPr>
          <p:nvPr/>
        </p:nvPicPr>
        <p:blipFill>
          <a:blip r:embed="rId1"/>
          <a:stretch>
            <a:fillRect/>
          </a:stretch>
        </p:blipFill>
        <p:spPr>
          <a:xfrm>
            <a:off x="841248" y="3703320"/>
            <a:ext cx="411480" cy="411480"/>
          </a:xfrm>
          <a:prstGeom prst="rect">
            <a:avLst/>
          </a:prstGeom>
        </p:spPr>
      </p:pic>
      <p:sp>
        <p:nvSpPr>
          <p:cNvPr id="23" name="Text 19"/>
          <p:cNvSpPr/>
          <p:nvPr/>
        </p:nvSpPr>
        <p:spPr>
          <a:xfrm>
            <a:off x="841248" y="4251960"/>
            <a:ext cx="3051962" cy="11887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Inside the proof</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Anchors are recorded on the L2 and checked by the chain proof: a fork holds none.</a:t>
            </a:r>
            <a:endParaRPr lang="en-US" sz="2200" dirty="0"/>
          </a:p>
        </p:txBody>
      </p:sp>
      <p:sp>
        <p:nvSpPr>
          <p:cNvPr id="24" name="Shape 20"/>
          <p:cNvSpPr/>
          <p:nvPr/>
        </p:nvSpPr>
        <p:spPr>
          <a:xfrm>
            <a:off x="4368698" y="3429000"/>
            <a:ext cx="3454298" cy="2148840"/>
          </a:xfrm>
          <a:prstGeom prst="rect">
            <a:avLst/>
          </a:prstGeom>
          <a:solidFill>
            <a:srgbClr val="FFFFFF"/>
          </a:solidFill>
          <a:ln w="12700">
            <a:solidFill>
              <a:srgbClr val="CFC9B8"/>
            </a:solidFill>
            <a:prstDash val="solid"/>
          </a:ln>
        </p:spPr>
      </p:sp>
      <p:sp>
        <p:nvSpPr>
          <p:cNvPr id="25" name="Shape 21"/>
          <p:cNvSpPr/>
          <p:nvPr/>
        </p:nvSpPr>
        <p:spPr>
          <a:xfrm>
            <a:off x="4368698" y="3429000"/>
            <a:ext cx="3454298" cy="73152"/>
          </a:xfrm>
          <a:prstGeom prst="rect">
            <a:avLst/>
          </a:prstGeom>
          <a:solidFill>
            <a:srgbClr val="B4462F"/>
          </a:solidFill>
          <a:ln/>
        </p:spPr>
      </p:sp>
      <p:pic>
        <p:nvPicPr>
          <p:cNvPr id="26" name="Image 1" descr="/Users/waxwing/korea-pres/talk2/assets/icons/pickaxe-B4462F.png">    </p:cNvPr>
          <p:cNvPicPr>
            <a:picLocks noChangeAspect="1"/>
          </p:cNvPicPr>
          <p:nvPr/>
        </p:nvPicPr>
        <p:blipFill>
          <a:blip r:embed="rId2"/>
          <a:stretch>
            <a:fillRect/>
          </a:stretch>
        </p:blipFill>
        <p:spPr>
          <a:xfrm>
            <a:off x="4569866" y="3703320"/>
            <a:ext cx="411480" cy="411480"/>
          </a:xfrm>
          <a:prstGeom prst="rect">
            <a:avLst/>
          </a:prstGeom>
        </p:spPr>
      </p:pic>
      <p:sp>
        <p:nvSpPr>
          <p:cNvPr id="27" name="Text 22"/>
          <p:cNvSpPr/>
          <p:nvPr/>
        </p:nvSpPr>
        <p:spPr>
          <a:xfrm>
            <a:off x="4569866" y="4251960"/>
            <a:ext cx="3051962" cy="11887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10 blocks' work</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A withdrawal needs its return under an anchor with 10 blocks' work on top.</a:t>
            </a:r>
            <a:endParaRPr lang="en-US" sz="2200" dirty="0"/>
          </a:p>
        </p:txBody>
      </p:sp>
      <p:sp>
        <p:nvSpPr>
          <p:cNvPr id="28" name="Shape 23"/>
          <p:cNvSpPr/>
          <p:nvPr/>
        </p:nvSpPr>
        <p:spPr>
          <a:xfrm>
            <a:off x="8097317" y="3429000"/>
            <a:ext cx="3454298" cy="2148840"/>
          </a:xfrm>
          <a:prstGeom prst="rect">
            <a:avLst/>
          </a:prstGeom>
          <a:solidFill>
            <a:srgbClr val="FFFFFF"/>
          </a:solidFill>
          <a:ln w="12700">
            <a:solidFill>
              <a:srgbClr val="CFC9B8"/>
            </a:solidFill>
            <a:prstDash val="solid"/>
          </a:ln>
        </p:spPr>
      </p:sp>
      <p:sp>
        <p:nvSpPr>
          <p:cNvPr id="29" name="Shape 24"/>
          <p:cNvSpPr/>
          <p:nvPr/>
        </p:nvSpPr>
        <p:spPr>
          <a:xfrm>
            <a:off x="8097317" y="3429000"/>
            <a:ext cx="3454298" cy="73152"/>
          </a:xfrm>
          <a:prstGeom prst="rect">
            <a:avLst/>
          </a:prstGeom>
          <a:solidFill>
            <a:srgbClr val="5E8C2F"/>
          </a:solidFill>
          <a:ln/>
        </p:spPr>
      </p:sp>
      <p:pic>
        <p:nvPicPr>
          <p:cNvPr id="30" name="Image 2" descr="/Users/waxwing/korea-pres/talk2/assets/icons/feather-5E8C2F.png">    </p:cNvPr>
          <p:cNvPicPr>
            <a:picLocks noChangeAspect="1"/>
          </p:cNvPicPr>
          <p:nvPr/>
        </p:nvPicPr>
        <p:blipFill>
          <a:blip r:embed="rId3"/>
          <a:stretch>
            <a:fillRect/>
          </a:stretch>
        </p:blipFill>
        <p:spPr>
          <a:xfrm>
            <a:off x="8298485" y="3703320"/>
            <a:ext cx="411480" cy="411480"/>
          </a:xfrm>
          <a:prstGeom prst="rect">
            <a:avLst/>
          </a:prstGeom>
        </p:spPr>
      </p:pic>
      <p:sp>
        <p:nvSpPr>
          <p:cNvPr id="31" name="Text 25"/>
          <p:cNvSpPr/>
          <p:nvPr/>
        </p:nvSpPr>
        <p:spPr>
          <a:xfrm>
            <a:off x="8298485" y="4251960"/>
            <a:ext cx="3051962" cy="11887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Cheap</a:t>
            </a:r>
            <a:endParaRPr lang="en-US" sz="2200" dirty="0"/>
          </a:p>
          <a:p>
            <a:pPr algn="l" indent="0" marL="0">
              <a:buNone/>
            </a:pPr>
            <a:r>
              <a:rPr lang="en-US" sz="1800" dirty="0">
                <a:solidFill>
                  <a:srgbClr val="5F6862"/>
                </a:solidFill>
                <a:latin typeface="Arial" pitchFamily="34" charset="0"/>
                <a:ea typeface="Arial" pitchFamily="34" charset="-122"/>
                <a:cs typeface="Arial" pitchFamily="34" charset="-120"/>
              </a:rPr>
              <a:t>269 vB an anchor, one a block at most. Final in ~2 hours.</a:t>
            </a:r>
            <a:endParaRPr lang="en-US" sz="2200" dirty="0"/>
          </a:p>
        </p:txBody>
      </p:sp>
      <p:sp>
        <p:nvSpPr>
          <p:cNvPr id="32" name="Text 26"/>
          <p:cNvSpPr/>
          <p:nvPr/>
        </p:nvSpPr>
        <p:spPr>
          <a:xfrm>
            <a:off x="640080" y="5760720"/>
            <a:ext cx="10911535" cy="457200"/>
          </a:xfrm>
          <a:prstGeom prst="rect">
            <a:avLst/>
          </a:prstGeom>
          <a:noFill/>
          <a:ln/>
        </p:spPr>
        <p:txBody>
          <a:bodyPr wrap="square" lIns="0" tIns="0" rIns="0" bIns="0" rtlCol="0" anchor="t"/>
          <a:lstStyle/>
          <a:p>
            <a:pPr indent="0" marL="0">
              <a:buNone/>
            </a:pPr>
            <a:r>
              <a:rPr lang="en-US" sz="1900" i="1" dirty="0">
                <a:solidFill>
                  <a:srgbClr val="5F6862"/>
                </a:solidFill>
                <a:latin typeface="Arial" pitchFamily="34" charset="0"/>
                <a:ea typeface="Arial" pitchFamily="34" charset="-122"/>
                <a:cs typeface="Arial" pitchFamily="34" charset="-120"/>
              </a:rPr>
              <a:t>Wallets show each payment as sealed → anchored → final.</a:t>
            </a:r>
            <a:endParaRPr lang="en-US" sz="19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What's left: a hostile operator</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Text 4"/>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designed, not built</a:t>
            </a:r>
            <a:endParaRPr lang="en-US" sz="1600" dirty="0"/>
          </a:p>
        </p:txBody>
      </p:sp>
      <p:sp>
        <p:nvSpPr>
          <p:cNvPr id="8" name="Text 5"/>
          <p:cNvSpPr/>
          <p:nvPr/>
        </p:nvSpPr>
        <p:spPr>
          <a:xfrm>
            <a:off x="640080" y="1645920"/>
            <a:ext cx="10911535" cy="914400"/>
          </a:xfrm>
          <a:prstGeom prst="rect">
            <a:avLst/>
          </a:prstGeom>
          <a:noFill/>
          <a:ln/>
        </p:spPr>
        <p:txBody>
          <a:bodyPr wrap="square" lIns="0" tIns="0" rIns="0" bIns="0" rtlCol="0" anchor="t"/>
          <a:lstStyle/>
          <a:p>
            <a:pPr indent="0" marL="0">
              <a:buNone/>
            </a:pPr>
            <a:r>
              <a:rPr lang="en-US" sz="2200" dirty="0">
                <a:solidFill>
                  <a:srgbClr val="1E2622"/>
                </a:solidFill>
                <a:latin typeface="Arial" pitchFamily="34" charset="0"/>
                <a:ea typeface="Arial" pitchFamily="34" charset="-122"/>
                <a:cs typeface="Arial" pitchFamily="34" charset="-120"/>
              </a:rPr>
              <a:t>Hub and sequencer as one operator. Whatever isn't withdrawn by T_close goes to the hub, so it profits from blocking your return.</a:t>
            </a:r>
            <a:endParaRPr lang="en-US" sz="2200" dirty="0"/>
          </a:p>
        </p:txBody>
      </p:sp>
      <p:sp>
        <p:nvSpPr>
          <p:cNvPr id="9" name="Shape 6"/>
          <p:cNvSpPr/>
          <p:nvPr/>
        </p:nvSpPr>
        <p:spPr>
          <a:xfrm>
            <a:off x="640080" y="2788920"/>
            <a:ext cx="2522144" cy="3063240"/>
          </a:xfrm>
          <a:prstGeom prst="rect">
            <a:avLst/>
          </a:prstGeom>
          <a:solidFill>
            <a:srgbClr val="FFFFFF"/>
          </a:solidFill>
          <a:ln w="12700">
            <a:solidFill>
              <a:srgbClr val="CFC9B8"/>
            </a:solidFill>
            <a:prstDash val="solid"/>
          </a:ln>
        </p:spPr>
      </p:sp>
      <p:sp>
        <p:nvSpPr>
          <p:cNvPr id="10" name="Shape 7"/>
          <p:cNvSpPr/>
          <p:nvPr/>
        </p:nvSpPr>
        <p:spPr>
          <a:xfrm>
            <a:off x="640080" y="2788920"/>
            <a:ext cx="2522144" cy="73152"/>
          </a:xfrm>
          <a:prstGeom prst="rect">
            <a:avLst/>
          </a:prstGeom>
          <a:solidFill>
            <a:srgbClr val="B4462F"/>
          </a:solidFill>
          <a:ln/>
        </p:spPr>
      </p:sp>
      <p:pic>
        <p:nvPicPr>
          <p:cNvPr id="11" name="Image 0" descr="/Users/waxwing/korea-pres/talk2/assets/icons/ban-B4462F.png">    </p:cNvPr>
          <p:cNvPicPr>
            <a:picLocks noChangeAspect="1"/>
          </p:cNvPicPr>
          <p:nvPr/>
        </p:nvPicPr>
        <p:blipFill>
          <a:blip r:embed="rId1"/>
          <a:stretch>
            <a:fillRect/>
          </a:stretch>
        </p:blipFill>
        <p:spPr>
          <a:xfrm>
            <a:off x="1398232" y="3063240"/>
            <a:ext cx="1005840" cy="1005840"/>
          </a:xfrm>
          <a:prstGeom prst="rect">
            <a:avLst/>
          </a:prstGeom>
        </p:spPr>
      </p:pic>
      <p:sp>
        <p:nvSpPr>
          <p:cNvPr id="12" name="Text 8"/>
          <p:cNvSpPr/>
          <p:nvPr/>
        </p:nvSpPr>
        <p:spPr>
          <a:xfrm>
            <a:off x="841248" y="4206240"/>
            <a:ext cx="2119808" cy="1508760"/>
          </a:xfrm>
          <a:prstGeom prst="rect">
            <a:avLst/>
          </a:prstGeom>
          <a:noFill/>
          <a:ln/>
        </p:spPr>
        <p:txBody>
          <a:bodyPr wrap="square" lIns="0" tIns="0" rIns="0" bIns="0" rtlCol="0" anchor="t"/>
          <a:lstStyle/>
          <a:p>
            <a:pPr algn="ctr" indent="0" marL="0">
              <a:spcAft>
                <a:spcPts val="800"/>
              </a:spcAft>
              <a:buNone/>
            </a:pPr>
            <a:r>
              <a:rPr lang="en-US" sz="2600" b="1" dirty="0">
                <a:solidFill>
                  <a:srgbClr val="1E2622"/>
                </a:solidFill>
                <a:latin typeface="Georgia" pitchFamily="34" charset="0"/>
                <a:ea typeface="Georgia" pitchFamily="34" charset="-122"/>
                <a:cs typeface="Georgia" pitchFamily="34" charset="-120"/>
              </a:rPr>
              <a:t>Censor</a:t>
            </a:r>
            <a:endParaRPr lang="en-US" sz="2600" dirty="0"/>
          </a:p>
          <a:p>
            <a:pPr algn="ctr" indent="0" marL="0">
              <a:buNone/>
            </a:pPr>
            <a:r>
              <a:rPr lang="en-US" sz="2000" dirty="0">
                <a:solidFill>
                  <a:srgbClr val="5F6862"/>
                </a:solidFill>
                <a:latin typeface="Arial" pitchFamily="34" charset="0"/>
                <a:ea typeface="Arial" pitchFamily="34" charset="-122"/>
                <a:cs typeface="Arial" pitchFamily="34" charset="-120"/>
              </a:rPr>
              <a:t>your return never gets in</a:t>
            </a:r>
            <a:endParaRPr lang="en-US" sz="2600" dirty="0"/>
          </a:p>
        </p:txBody>
      </p:sp>
      <p:sp>
        <p:nvSpPr>
          <p:cNvPr id="13" name="Shape 9"/>
          <p:cNvSpPr/>
          <p:nvPr/>
        </p:nvSpPr>
        <p:spPr>
          <a:xfrm>
            <a:off x="3436544" y="2788920"/>
            <a:ext cx="2522144" cy="3063240"/>
          </a:xfrm>
          <a:prstGeom prst="rect">
            <a:avLst/>
          </a:prstGeom>
          <a:solidFill>
            <a:srgbClr val="FFFFFF"/>
          </a:solidFill>
          <a:ln w="12700">
            <a:solidFill>
              <a:srgbClr val="CFC9B8"/>
            </a:solidFill>
            <a:prstDash val="solid"/>
          </a:ln>
        </p:spPr>
      </p:sp>
      <p:sp>
        <p:nvSpPr>
          <p:cNvPr id="14" name="Shape 10"/>
          <p:cNvSpPr/>
          <p:nvPr/>
        </p:nvSpPr>
        <p:spPr>
          <a:xfrm>
            <a:off x="3436544" y="2788920"/>
            <a:ext cx="2522144" cy="73152"/>
          </a:xfrm>
          <a:prstGeom prst="rect">
            <a:avLst/>
          </a:prstGeom>
          <a:solidFill>
            <a:srgbClr val="B4462F"/>
          </a:solidFill>
          <a:ln/>
        </p:spPr>
      </p:sp>
      <p:pic>
        <p:nvPicPr>
          <p:cNvPr id="15" name="Image 1" descr="/Users/waxwing/korea-pres/talk2/assets/icons/octagon-pause-B4462F.png">    </p:cNvPr>
          <p:cNvPicPr>
            <a:picLocks noChangeAspect="1"/>
          </p:cNvPicPr>
          <p:nvPr/>
        </p:nvPicPr>
        <p:blipFill>
          <a:blip r:embed="rId2"/>
          <a:stretch>
            <a:fillRect/>
          </a:stretch>
        </p:blipFill>
        <p:spPr>
          <a:xfrm>
            <a:off x="4194696" y="3063240"/>
            <a:ext cx="1005840" cy="1005840"/>
          </a:xfrm>
          <a:prstGeom prst="rect">
            <a:avLst/>
          </a:prstGeom>
        </p:spPr>
      </p:pic>
      <p:sp>
        <p:nvSpPr>
          <p:cNvPr id="16" name="Text 11"/>
          <p:cNvSpPr/>
          <p:nvPr/>
        </p:nvSpPr>
        <p:spPr>
          <a:xfrm>
            <a:off x="3637712" y="4206240"/>
            <a:ext cx="2119808" cy="1508760"/>
          </a:xfrm>
          <a:prstGeom prst="rect">
            <a:avLst/>
          </a:prstGeom>
          <a:noFill/>
          <a:ln/>
        </p:spPr>
        <p:txBody>
          <a:bodyPr wrap="square" lIns="0" tIns="0" rIns="0" bIns="0" rtlCol="0" anchor="t"/>
          <a:lstStyle/>
          <a:p>
            <a:pPr algn="ctr" indent="0" marL="0">
              <a:spcAft>
                <a:spcPts val="800"/>
              </a:spcAft>
              <a:buNone/>
            </a:pPr>
            <a:r>
              <a:rPr lang="en-US" sz="2600" b="1" dirty="0">
                <a:solidFill>
                  <a:srgbClr val="1E2622"/>
                </a:solidFill>
                <a:latin typeface="Georgia" pitchFamily="34" charset="0"/>
                <a:ea typeface="Georgia" pitchFamily="34" charset="-122"/>
                <a:cs typeface="Georgia" pitchFamily="34" charset="-120"/>
              </a:rPr>
              <a:t>Stop</a:t>
            </a:r>
            <a:endParaRPr lang="en-US" sz="2600" dirty="0"/>
          </a:p>
          <a:p>
            <a:pPr algn="ctr" indent="0" marL="0">
              <a:buNone/>
            </a:pPr>
            <a:r>
              <a:rPr lang="en-US" sz="2000" dirty="0">
                <a:solidFill>
                  <a:srgbClr val="5F6862"/>
                </a:solidFill>
                <a:latin typeface="Arial" pitchFamily="34" charset="0"/>
                <a:ea typeface="Arial" pitchFamily="34" charset="-122"/>
                <a:cs typeface="Arial" pitchFamily="34" charset="-120"/>
              </a:rPr>
              <a:t>no more seals or anchors</a:t>
            </a:r>
            <a:endParaRPr lang="en-US" sz="2600" dirty="0"/>
          </a:p>
        </p:txBody>
      </p:sp>
      <p:sp>
        <p:nvSpPr>
          <p:cNvPr id="17" name="Shape 12"/>
          <p:cNvSpPr/>
          <p:nvPr/>
        </p:nvSpPr>
        <p:spPr>
          <a:xfrm>
            <a:off x="6233008" y="2788920"/>
            <a:ext cx="2522144" cy="3063240"/>
          </a:xfrm>
          <a:prstGeom prst="rect">
            <a:avLst/>
          </a:prstGeom>
          <a:solidFill>
            <a:srgbClr val="FFFFFF"/>
          </a:solidFill>
          <a:ln w="12700">
            <a:solidFill>
              <a:srgbClr val="CFC9B8"/>
            </a:solidFill>
            <a:prstDash val="solid"/>
          </a:ln>
        </p:spPr>
      </p:sp>
      <p:sp>
        <p:nvSpPr>
          <p:cNvPr id="18" name="Shape 13"/>
          <p:cNvSpPr/>
          <p:nvPr/>
        </p:nvSpPr>
        <p:spPr>
          <a:xfrm>
            <a:off x="6233008" y="2788920"/>
            <a:ext cx="2522144" cy="73152"/>
          </a:xfrm>
          <a:prstGeom prst="rect">
            <a:avLst/>
          </a:prstGeom>
          <a:solidFill>
            <a:srgbClr val="B4462F"/>
          </a:solidFill>
          <a:ln/>
        </p:spPr>
      </p:sp>
      <p:pic>
        <p:nvPicPr>
          <p:cNvPr id="19" name="Image 2" descr="/Users/waxwing/korea-pres/talk2/assets/icons/eye-off-B4462F.png">    </p:cNvPr>
          <p:cNvPicPr>
            <a:picLocks noChangeAspect="1"/>
          </p:cNvPicPr>
          <p:nvPr/>
        </p:nvPicPr>
        <p:blipFill>
          <a:blip r:embed="rId3"/>
          <a:stretch>
            <a:fillRect/>
          </a:stretch>
        </p:blipFill>
        <p:spPr>
          <a:xfrm>
            <a:off x="6991159" y="3063240"/>
            <a:ext cx="1005840" cy="1005840"/>
          </a:xfrm>
          <a:prstGeom prst="rect">
            <a:avLst/>
          </a:prstGeom>
        </p:spPr>
      </p:pic>
      <p:sp>
        <p:nvSpPr>
          <p:cNvPr id="20" name="Text 14"/>
          <p:cNvSpPr/>
          <p:nvPr/>
        </p:nvSpPr>
        <p:spPr>
          <a:xfrm>
            <a:off x="6434176" y="4206240"/>
            <a:ext cx="2119808" cy="1508760"/>
          </a:xfrm>
          <a:prstGeom prst="rect">
            <a:avLst/>
          </a:prstGeom>
          <a:noFill/>
          <a:ln/>
        </p:spPr>
        <p:txBody>
          <a:bodyPr wrap="square" lIns="0" tIns="0" rIns="0" bIns="0" rtlCol="0" anchor="t"/>
          <a:lstStyle/>
          <a:p>
            <a:pPr algn="ctr" indent="0" marL="0">
              <a:spcAft>
                <a:spcPts val="800"/>
              </a:spcAft>
              <a:buNone/>
            </a:pPr>
            <a:r>
              <a:rPr lang="en-US" sz="2600" b="1" dirty="0">
                <a:solidFill>
                  <a:srgbClr val="1E2622"/>
                </a:solidFill>
                <a:latin typeface="Georgia" pitchFamily="34" charset="0"/>
                <a:ea typeface="Georgia" pitchFamily="34" charset="-122"/>
                <a:cs typeface="Georgia" pitchFamily="34" charset="-120"/>
              </a:rPr>
              <a:t>Withhold</a:t>
            </a:r>
            <a:endParaRPr lang="en-US" sz="2600" dirty="0"/>
          </a:p>
          <a:p>
            <a:pPr algn="ctr" indent="0" marL="0">
              <a:buNone/>
            </a:pPr>
            <a:r>
              <a:rPr lang="en-US" sz="2000" dirty="0">
                <a:solidFill>
                  <a:srgbClr val="5F6862"/>
                </a:solidFill>
                <a:latin typeface="Arial" pitchFamily="34" charset="0"/>
                <a:ea typeface="Arial" pitchFamily="34" charset="-122"/>
                <a:cs typeface="Arial" pitchFamily="34" charset="-120"/>
              </a:rPr>
              <a:t>the data you need for a proof</a:t>
            </a:r>
            <a:endParaRPr lang="en-US" sz="2600" dirty="0"/>
          </a:p>
        </p:txBody>
      </p:sp>
      <p:sp>
        <p:nvSpPr>
          <p:cNvPr id="21" name="Shape 15"/>
          <p:cNvSpPr/>
          <p:nvPr/>
        </p:nvSpPr>
        <p:spPr>
          <a:xfrm>
            <a:off x="9029471" y="2788920"/>
            <a:ext cx="2522144" cy="3063240"/>
          </a:xfrm>
          <a:prstGeom prst="rect">
            <a:avLst/>
          </a:prstGeom>
          <a:solidFill>
            <a:srgbClr val="FFFFFF"/>
          </a:solidFill>
          <a:ln w="12700">
            <a:solidFill>
              <a:srgbClr val="CFC9B8"/>
            </a:solidFill>
            <a:prstDash val="solid"/>
          </a:ln>
        </p:spPr>
      </p:sp>
      <p:sp>
        <p:nvSpPr>
          <p:cNvPr id="22" name="Shape 16"/>
          <p:cNvSpPr/>
          <p:nvPr/>
        </p:nvSpPr>
        <p:spPr>
          <a:xfrm>
            <a:off x="9029471" y="2788920"/>
            <a:ext cx="2522144" cy="73152"/>
          </a:xfrm>
          <a:prstGeom prst="rect">
            <a:avLst/>
          </a:prstGeom>
          <a:solidFill>
            <a:srgbClr val="B4462F"/>
          </a:solidFill>
          <a:ln/>
        </p:spPr>
      </p:sp>
      <p:pic>
        <p:nvPicPr>
          <p:cNvPr id="23" name="Image 3" descr="/Users/waxwing/korea-pres/talk2/assets/icons/ghost-B4462F.png">    </p:cNvPr>
          <p:cNvPicPr>
            <a:picLocks noChangeAspect="1"/>
          </p:cNvPicPr>
          <p:nvPr/>
        </p:nvPicPr>
        <p:blipFill>
          <a:blip r:embed="rId4"/>
          <a:stretch>
            <a:fillRect/>
          </a:stretch>
        </p:blipFill>
        <p:spPr>
          <a:xfrm>
            <a:off x="9787623" y="3063240"/>
            <a:ext cx="1005840" cy="1005840"/>
          </a:xfrm>
          <a:prstGeom prst="rect">
            <a:avLst/>
          </a:prstGeom>
        </p:spPr>
      </p:pic>
      <p:sp>
        <p:nvSpPr>
          <p:cNvPr id="24" name="Text 17"/>
          <p:cNvSpPr/>
          <p:nvPr/>
        </p:nvSpPr>
        <p:spPr>
          <a:xfrm>
            <a:off x="9230639" y="4206240"/>
            <a:ext cx="2119808" cy="1508760"/>
          </a:xfrm>
          <a:prstGeom prst="rect">
            <a:avLst/>
          </a:prstGeom>
          <a:noFill/>
          <a:ln/>
        </p:spPr>
        <p:txBody>
          <a:bodyPr wrap="square" lIns="0" tIns="0" rIns="0" bIns="0" rtlCol="0" anchor="t"/>
          <a:lstStyle/>
          <a:p>
            <a:pPr algn="ctr" indent="0" marL="0">
              <a:spcAft>
                <a:spcPts val="800"/>
              </a:spcAft>
              <a:buNone/>
            </a:pPr>
            <a:r>
              <a:rPr lang="en-US" sz="2600" b="1" dirty="0">
                <a:solidFill>
                  <a:srgbClr val="1E2622"/>
                </a:solidFill>
                <a:latin typeface="Georgia" pitchFamily="34" charset="0"/>
                <a:ea typeface="Georgia" pitchFamily="34" charset="-122"/>
                <a:cs typeface="Georgia" pitchFamily="34" charset="-120"/>
              </a:rPr>
              <a:t>Vanish</a:t>
            </a:r>
            <a:endParaRPr lang="en-US" sz="2600" dirty="0"/>
          </a:p>
          <a:p>
            <a:pPr algn="ctr" indent="0" marL="0">
              <a:buNone/>
            </a:pPr>
            <a:r>
              <a:rPr lang="en-US" sz="2000" dirty="0">
                <a:solidFill>
                  <a:srgbClr val="5F6862"/>
                </a:solidFill>
                <a:latin typeface="Arial" pitchFamily="34" charset="0"/>
                <a:ea typeface="Arial" pitchFamily="34" charset="-122"/>
                <a:cs typeface="Arial" pitchFamily="34" charset="-120"/>
              </a:rPr>
              <a:t>and wait out T_close</a:t>
            </a:r>
            <a:endParaRPr lang="en-US" sz="26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The exit: claim from the past, answer with something real</a:t>
            </a:r>
            <a:endParaRPr lang="en-US" sz="28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Shape 4"/>
          <p:cNvSpPr/>
          <p:nvPr/>
        </p:nvSpPr>
        <p:spPr>
          <a:xfrm>
            <a:off x="941832" y="1783080"/>
            <a:ext cx="768096" cy="768096"/>
          </a:xfrm>
          <a:prstGeom prst="ellipse">
            <a:avLst/>
          </a:prstGeom>
          <a:solidFill>
            <a:srgbClr val="5E8C2F"/>
          </a:solidFill>
          <a:ln/>
        </p:spPr>
      </p:sp>
      <p:sp>
        <p:nvSpPr>
          <p:cNvPr id="8" name="Shape 5"/>
          <p:cNvSpPr/>
          <p:nvPr/>
        </p:nvSpPr>
        <p:spPr>
          <a:xfrm>
            <a:off x="667512" y="2624328"/>
            <a:ext cx="1316736" cy="685800"/>
          </a:xfrm>
          <a:prstGeom prst="roundRect">
            <a:avLst>
              <a:gd name="adj" fmla="val 46667"/>
            </a:avLst>
          </a:prstGeom>
          <a:solidFill>
            <a:srgbClr val="5E8C2F"/>
          </a:solidFill>
          <a:ln/>
        </p:spPr>
      </p:sp>
      <p:sp>
        <p:nvSpPr>
          <p:cNvPr id="9" name="Text 6"/>
          <p:cNvSpPr/>
          <p:nvPr/>
        </p:nvSpPr>
        <p:spPr>
          <a:xfrm>
            <a:off x="411480" y="3355848"/>
            <a:ext cx="1828800" cy="365760"/>
          </a:xfrm>
          <a:prstGeom prst="rect">
            <a:avLst/>
          </a:prstGeom>
          <a:noFill/>
          <a:ln/>
        </p:spPr>
        <p:txBody>
          <a:bodyPr wrap="square" lIns="0" tIns="0" rIns="0" bIns="0" rtlCol="0" anchor="ctr"/>
          <a:lstStyle/>
          <a:p>
            <a:pPr algn="ctr" indent="0" marL="0">
              <a:buNone/>
            </a:pPr>
            <a:r>
              <a:rPr lang="en-US" sz="1700" b="1" dirty="0">
                <a:solidFill>
                  <a:srgbClr val="5E8C2F"/>
                </a:solidFill>
                <a:latin typeface="Arial" pitchFamily="34" charset="0"/>
                <a:ea typeface="Arial" pitchFamily="34" charset="-122"/>
                <a:cs typeface="Arial" pitchFamily="34" charset="-120"/>
              </a:rPr>
              <a:t>Alice</a:t>
            </a:r>
            <a:endParaRPr lang="en-US" sz="1700" dirty="0"/>
          </a:p>
        </p:txBody>
      </p:sp>
      <p:sp>
        <p:nvSpPr>
          <p:cNvPr id="10" name="Shape 7"/>
          <p:cNvSpPr/>
          <p:nvPr/>
        </p:nvSpPr>
        <p:spPr>
          <a:xfrm>
            <a:off x="2331720" y="1691640"/>
            <a:ext cx="6400800" cy="1234440"/>
          </a:xfrm>
          <a:prstGeom prst="roundRect">
            <a:avLst>
              <a:gd name="adj" fmla="val 18519"/>
            </a:avLst>
          </a:prstGeom>
          <a:solidFill>
            <a:srgbClr val="E3EDD5"/>
          </a:solidFill>
          <a:ln/>
        </p:spPr>
      </p:sp>
      <p:sp>
        <p:nvSpPr>
          <p:cNvPr id="11" name="Shape 8"/>
          <p:cNvSpPr/>
          <p:nvPr/>
        </p:nvSpPr>
        <p:spPr>
          <a:xfrm rot="16200000">
            <a:off x="2057400" y="2107692"/>
            <a:ext cx="402336" cy="402336"/>
          </a:xfrm>
          <a:prstGeom prst="triangle">
            <a:avLst/>
          </a:prstGeom>
          <a:solidFill>
            <a:srgbClr val="E3EDD5"/>
          </a:solidFill>
          <a:ln/>
        </p:spPr>
      </p:sp>
      <p:sp>
        <p:nvSpPr>
          <p:cNvPr id="12" name="Text 9"/>
          <p:cNvSpPr/>
          <p:nvPr/>
        </p:nvSpPr>
        <p:spPr>
          <a:xfrm>
            <a:off x="2606040" y="1691640"/>
            <a:ext cx="5852160" cy="1234440"/>
          </a:xfrm>
          <a:prstGeom prst="rect">
            <a:avLst/>
          </a:prstGeom>
          <a:noFill/>
          <a:ln/>
        </p:spPr>
        <p:txBody>
          <a:bodyPr wrap="square" lIns="0" tIns="0" rIns="0" bIns="0" rtlCol="0" anchor="ctr"/>
          <a:lstStyle/>
          <a:p>
            <a:pPr indent="0" marL="0">
              <a:buNone/>
            </a:pPr>
            <a:r>
              <a:rPr lang="en-US" sz="2300" i="1" dirty="0">
                <a:solidFill>
                  <a:srgbClr val="1E2622"/>
                </a:solidFill>
                <a:latin typeface="Georgia" pitchFamily="34" charset="0"/>
                <a:ea typeface="Georgia" pitchFamily="34" charset="-122"/>
                <a:cs typeface="Georgia" pitchFamily="34" charset="-120"/>
              </a:rPr>
              <a:t>“At anchored state S, these notes of mine were unspent: pay me b.”</a:t>
            </a:r>
            <a:endParaRPr lang="en-US" sz="2300" dirty="0"/>
          </a:p>
        </p:txBody>
      </p:sp>
      <p:sp>
        <p:nvSpPr>
          <p:cNvPr id="13" name="Shape 10"/>
          <p:cNvSpPr/>
          <p:nvPr/>
        </p:nvSpPr>
        <p:spPr>
          <a:xfrm>
            <a:off x="10481767" y="3337560"/>
            <a:ext cx="768096" cy="768096"/>
          </a:xfrm>
          <a:prstGeom prst="ellipse">
            <a:avLst/>
          </a:prstGeom>
          <a:solidFill>
            <a:srgbClr val="1E2622"/>
          </a:solidFill>
          <a:ln/>
        </p:spPr>
      </p:sp>
      <p:sp>
        <p:nvSpPr>
          <p:cNvPr id="14" name="Shape 11"/>
          <p:cNvSpPr/>
          <p:nvPr/>
        </p:nvSpPr>
        <p:spPr>
          <a:xfrm>
            <a:off x="10207447" y="4178808"/>
            <a:ext cx="1316736" cy="685800"/>
          </a:xfrm>
          <a:prstGeom prst="roundRect">
            <a:avLst>
              <a:gd name="adj" fmla="val 46667"/>
            </a:avLst>
          </a:prstGeom>
          <a:solidFill>
            <a:srgbClr val="1E2622"/>
          </a:solidFill>
          <a:ln/>
        </p:spPr>
      </p:sp>
      <p:sp>
        <p:nvSpPr>
          <p:cNvPr id="15" name="Text 12"/>
          <p:cNvSpPr/>
          <p:nvPr/>
        </p:nvSpPr>
        <p:spPr>
          <a:xfrm>
            <a:off x="9951415" y="4910328"/>
            <a:ext cx="1828800" cy="365760"/>
          </a:xfrm>
          <a:prstGeom prst="rect">
            <a:avLst/>
          </a:prstGeom>
          <a:noFill/>
          <a:ln/>
        </p:spPr>
        <p:txBody>
          <a:bodyPr wrap="square" lIns="0" tIns="0" rIns="0" bIns="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the operator</a:t>
            </a:r>
            <a:endParaRPr lang="en-US" sz="1700" dirty="0"/>
          </a:p>
        </p:txBody>
      </p:sp>
      <p:sp>
        <p:nvSpPr>
          <p:cNvPr id="16" name="Shape 13"/>
          <p:cNvSpPr/>
          <p:nvPr/>
        </p:nvSpPr>
        <p:spPr>
          <a:xfrm>
            <a:off x="3459175" y="3246120"/>
            <a:ext cx="6400800" cy="1234440"/>
          </a:xfrm>
          <a:prstGeom prst="roundRect">
            <a:avLst>
              <a:gd name="adj" fmla="val 18519"/>
            </a:avLst>
          </a:prstGeom>
          <a:solidFill>
            <a:srgbClr val="ECE8DC"/>
          </a:solidFill>
          <a:ln/>
        </p:spPr>
      </p:sp>
      <p:sp>
        <p:nvSpPr>
          <p:cNvPr id="17" name="Shape 14"/>
          <p:cNvSpPr/>
          <p:nvPr/>
        </p:nvSpPr>
        <p:spPr>
          <a:xfrm rot="5400000">
            <a:off x="9731959" y="3662172"/>
            <a:ext cx="402336" cy="402336"/>
          </a:xfrm>
          <a:prstGeom prst="triangle">
            <a:avLst/>
          </a:prstGeom>
          <a:solidFill>
            <a:srgbClr val="ECE8DC"/>
          </a:solidFill>
          <a:ln/>
        </p:spPr>
      </p:sp>
      <p:sp>
        <p:nvSpPr>
          <p:cNvPr id="18" name="Text 15"/>
          <p:cNvSpPr/>
          <p:nvPr/>
        </p:nvSpPr>
        <p:spPr>
          <a:xfrm>
            <a:off x="3733495" y="3246120"/>
            <a:ext cx="5852160" cy="1234440"/>
          </a:xfrm>
          <a:prstGeom prst="rect">
            <a:avLst/>
          </a:prstGeom>
          <a:noFill/>
          <a:ln/>
        </p:spPr>
        <p:txBody>
          <a:bodyPr wrap="square" lIns="0" tIns="0" rIns="0" bIns="0" rtlCol="0" anchor="ctr"/>
          <a:lstStyle/>
          <a:p>
            <a:pPr indent="0" marL="0">
              <a:buNone/>
            </a:pPr>
            <a:r>
              <a:rPr lang="en-US" sz="2300" i="1" dirty="0">
                <a:solidFill>
                  <a:srgbClr val="1E2622"/>
                </a:solidFill>
                <a:latin typeface="Georgia" pitchFamily="34" charset="0"/>
                <a:ea typeface="Georgia" pitchFamily="34" charset="-122"/>
                <a:cs typeface="Georgia" pitchFamily="34" charset="-120"/>
              </a:rPr>
              <a:t>“One of those notes was spent after S.”</a:t>
            </a:r>
            <a:endParaRPr lang="en-US" sz="2300" dirty="0"/>
          </a:p>
        </p:txBody>
      </p:sp>
      <p:sp>
        <p:nvSpPr>
          <p:cNvPr id="19" name="Text 16"/>
          <p:cNvSpPr/>
          <p:nvPr/>
        </p:nvSpPr>
        <p:spPr>
          <a:xfrm>
            <a:off x="640080" y="5486400"/>
            <a:ext cx="10911535" cy="731520"/>
          </a:xfrm>
          <a:prstGeom prst="rect">
            <a:avLst/>
          </a:prstGeom>
          <a:noFill/>
          <a:ln/>
        </p:spPr>
        <p:txBody>
          <a:bodyPr wrap="square" lIns="0" tIns="0" rIns="0" bIns="0" rtlCol="0" anchor="t"/>
          <a:lstStyle/>
          <a:p>
            <a:pPr indent="0" marL="0">
              <a:buNone/>
            </a:pPr>
            <a:r>
              <a:rPr lang="en-US" sz="2200" i="1" dirty="0">
                <a:solidFill>
                  <a:srgbClr val="1E2622"/>
                </a:solidFill>
                <a:latin typeface="Georgia" pitchFamily="34" charset="0"/>
                <a:ea typeface="Georgia" pitchFamily="34" charset="-122"/>
                <a:cs typeface="Georgia" pitchFamily="34" charset="-120"/>
              </a:rPr>
              <a:t>The only way a claim from the past is wrong: she spent since. So a counter must point to that spend.</a:t>
            </a:r>
            <a:endParaRPr lang="en-US" sz="22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4" name="Shape 2"/>
          <p:cNvSpPr/>
          <p:nvPr/>
        </p:nvSpPr>
        <p:spPr>
          <a:xfrm>
            <a:off x="0" y="0"/>
            <a:ext cx="12191695" cy="82296"/>
          </a:xfrm>
          <a:prstGeom prst="rect">
            <a:avLst/>
          </a:prstGeom>
          <a:solidFill>
            <a:srgbClr val="6F5596"/>
          </a:solidFill>
          <a:ln/>
        </p:spPr>
      </p:sp>
      <p:sp>
        <p:nvSpPr>
          <p:cNvPr id="5" name="Text 3"/>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6F5596"/>
                </a:solidFill>
                <a:latin typeface="Arial" pitchFamily="34" charset="0"/>
                <a:ea typeface="Arial" pitchFamily="34" charset="-122"/>
                <a:cs typeface="Arial" pitchFamily="34" charset="-120"/>
              </a:rPr>
              <a:t>DEEP DIVE · exit</a:t>
            </a:r>
            <a:endParaRPr lang="en-US" sz="1100" dirty="0"/>
          </a:p>
        </p:txBody>
      </p:sp>
      <p:sp>
        <p:nvSpPr>
          <p:cNvPr id="7" name="Text 4"/>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A counter may only cite what was final before her claim</a:t>
            </a:r>
            <a:endParaRPr lang="en-US" sz="2800" dirty="0"/>
          </a:p>
        </p:txBody>
      </p:sp>
      <p:sp>
        <p:nvSpPr>
          <p:cNvPr id="8" name="Shape 5"/>
          <p:cNvSpPr/>
          <p:nvPr/>
        </p:nvSpPr>
        <p:spPr>
          <a:xfrm>
            <a:off x="640080" y="1298448"/>
            <a:ext cx="1097280" cy="0"/>
          </a:xfrm>
          <a:prstGeom prst="line">
            <a:avLst/>
          </a:prstGeom>
          <a:noFill/>
          <a:ln w="38100">
            <a:solidFill>
              <a:srgbClr val="5E8C2F"/>
            </a:solidFill>
            <a:prstDash val="solid"/>
          </a:ln>
        </p:spPr>
      </p:sp>
      <p:pic>
        <p:nvPicPr>
          <p:cNvPr id="9" name="Image 0" descr="/Users/waxwing/korea-pres/talk2/assets/exit-cutoff.png">    </p:cNvPr>
          <p:cNvPicPr>
            <a:picLocks noChangeAspect="1"/>
          </p:cNvPicPr>
          <p:nvPr/>
        </p:nvPicPr>
        <p:blipFill>
          <a:blip r:embed="rId1"/>
          <a:stretch>
            <a:fillRect/>
          </a:stretch>
        </p:blipFill>
        <p:spPr>
          <a:xfrm>
            <a:off x="567460" y="1600200"/>
            <a:ext cx="11056776" cy="3611880"/>
          </a:xfrm>
          <a:prstGeom prst="rect">
            <a:avLst/>
          </a:prstGeom>
        </p:spPr>
      </p:pic>
      <p:sp>
        <p:nvSpPr>
          <p:cNvPr id="10" name="Text 6"/>
          <p:cNvSpPr/>
          <p:nvPr/>
        </p:nvSpPr>
        <p:spPr>
          <a:xfrm>
            <a:off x="640080" y="5440680"/>
            <a:ext cx="10911535" cy="640080"/>
          </a:xfrm>
          <a:prstGeom prst="rect">
            <a:avLst/>
          </a:prstGeom>
          <a:noFill/>
          <a:ln/>
        </p:spPr>
        <p:txBody>
          <a:bodyPr wrap="square" lIns="0" tIns="0" rIns="0" bIns="0" rtlCol="0" anchor="t"/>
          <a:lstStyle/>
          <a:p>
            <a:pPr indent="0" marL="0">
              <a:buNone/>
            </a:pPr>
            <a:r>
              <a:rPr lang="en-US" sz="2000" i="1" dirty="0">
                <a:solidFill>
                  <a:srgbClr val="5F6862"/>
                </a:solidFill>
                <a:latin typeface="Arial" pitchFamily="34" charset="0"/>
                <a:ea typeface="Arial" pitchFamily="34" charset="-122"/>
                <a:cs typeface="Arial" pitchFamily="34" charset="-120"/>
              </a:rPr>
              <a:t>One anchored history, which the operator can't rewrite: no real spend since S, no counter.</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On chain: the same gadget, in one of two places</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Shape 4"/>
          <p:cNvSpPr/>
          <p:nvPr/>
        </p:nvSpPr>
        <p:spPr>
          <a:xfrm>
            <a:off x="640080" y="2377440"/>
            <a:ext cx="2926080" cy="1325880"/>
          </a:xfrm>
          <a:prstGeom prst="roundRect">
            <a:avLst>
              <a:gd name="adj" fmla="val 5517"/>
            </a:avLst>
          </a:prstGeom>
          <a:solidFill>
            <a:srgbClr val="F4DCD5"/>
          </a:solidFill>
          <a:ln w="15875">
            <a:solidFill>
              <a:srgbClr val="B4462F"/>
            </a:solidFill>
            <a:prstDash val="solid"/>
          </a:ln>
        </p:spPr>
      </p:sp>
      <p:sp>
        <p:nvSpPr>
          <p:cNvPr id="8" name="Text 5"/>
          <p:cNvSpPr/>
          <p:nvPr/>
        </p:nvSpPr>
        <p:spPr>
          <a:xfrm>
            <a:off x="640080" y="2377440"/>
            <a:ext cx="2926080" cy="1325880"/>
          </a:xfrm>
          <a:prstGeom prst="rect">
            <a:avLst/>
          </a:prstGeom>
          <a:noFill/>
          <a:ln/>
        </p:spPr>
        <p:txBody>
          <a:bodyPr wrap="square" lIns="76200" tIns="76200" rIns="76200" bIns="76200" rtlCol="0" anchor="ctr"/>
          <a:lstStyle/>
          <a:p>
            <a:pPr algn="ctr" indent="0" marL="0">
              <a:buNone/>
            </a:pPr>
            <a:r>
              <a:rPr lang="en-US" sz="1800" b="1" dirty="0">
                <a:solidFill>
                  <a:srgbClr val="1E2622"/>
                </a:solidFill>
                <a:latin typeface="Arial" pitchFamily="34" charset="0"/>
                <a:ea typeface="Arial" pitchFamily="34" charset="-122"/>
                <a:cs typeface="Arial" pitchFamily="34" charset="-120"/>
              </a:rPr>
              <a:t>Alice escalates</a:t>
            </a:r>
            <a:endParaRPr lang="en-US" sz="1800" dirty="0"/>
          </a:p>
          <a:p>
            <a:pPr algn="ctr" indent="0" marL="0">
              <a:buNone/>
            </a:pPr>
            <a:r>
              <a:rPr lang="en-US" sz="1800" b="1" dirty="0">
                <a:solidFill>
                  <a:srgbClr val="1E2622"/>
                </a:solidFill>
                <a:latin typeface="Arial" pitchFamily="34" charset="0"/>
                <a:ea typeface="Arial" pitchFamily="34" charset="-122"/>
                <a:cs typeface="Arial" pitchFamily="34" charset="-120"/>
              </a:rPr>
              <a:t>her claim + nullifiers</a:t>
            </a:r>
            <a:endParaRPr lang="en-US" sz="1800" dirty="0"/>
          </a:p>
          <a:p>
            <a:pPr algn="ctr" indent="0" marL="0">
              <a:buNone/>
            </a:pPr>
            <a:r>
              <a:rPr lang="en-US" sz="1800" b="1" dirty="0">
                <a:solidFill>
                  <a:srgbClr val="1E2622"/>
                </a:solidFill>
                <a:latin typeface="Arial" pitchFamily="34" charset="0"/>
                <a:ea typeface="Arial" pitchFamily="34" charset="-122"/>
                <a:cs typeface="Arial" pitchFamily="34" charset="-120"/>
              </a:rPr>
              <a:t>before T_close</a:t>
            </a:r>
            <a:endParaRPr lang="en-US" sz="1800" dirty="0"/>
          </a:p>
        </p:txBody>
      </p:sp>
      <p:sp>
        <p:nvSpPr>
          <p:cNvPr id="9" name="Shape 6"/>
          <p:cNvSpPr/>
          <p:nvPr/>
        </p:nvSpPr>
        <p:spPr>
          <a:xfrm>
            <a:off x="4572000" y="1874520"/>
            <a:ext cx="3749040" cy="1005840"/>
          </a:xfrm>
          <a:prstGeom prst="roundRect">
            <a:avLst>
              <a:gd name="adj" fmla="val 7273"/>
            </a:avLst>
          </a:prstGeom>
          <a:solidFill>
            <a:srgbClr val="F7E6CF"/>
          </a:solidFill>
          <a:ln w="15875">
            <a:solidFill>
              <a:srgbClr val="D4862A"/>
            </a:solidFill>
            <a:prstDash val="solid"/>
          </a:ln>
        </p:spPr>
      </p:sp>
      <p:sp>
        <p:nvSpPr>
          <p:cNvPr id="10" name="Text 7"/>
          <p:cNvSpPr/>
          <p:nvPr/>
        </p:nvSpPr>
        <p:spPr>
          <a:xfrm>
            <a:off x="4572000" y="1874520"/>
            <a:ext cx="3749040" cy="1005840"/>
          </a:xfrm>
          <a:prstGeom prst="rect">
            <a:avLst/>
          </a:prstGeom>
          <a:noFill/>
          <a:ln/>
        </p:spPr>
        <p:txBody>
          <a:bodyPr wrap="square" lIns="76200" tIns="76200" rIns="76200" bIns="7620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counter game</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the operator claims its counter; Alice challenges</a:t>
            </a:r>
            <a:endParaRPr lang="en-US" sz="1700" dirty="0"/>
          </a:p>
        </p:txBody>
      </p:sp>
      <p:sp>
        <p:nvSpPr>
          <p:cNvPr id="11" name="Shape 8"/>
          <p:cNvSpPr/>
          <p:nvPr/>
        </p:nvSpPr>
        <p:spPr>
          <a:xfrm>
            <a:off x="4572000" y="3200400"/>
            <a:ext cx="3749040" cy="1005840"/>
          </a:xfrm>
          <a:prstGeom prst="roundRect">
            <a:avLst>
              <a:gd name="adj" fmla="val 7273"/>
            </a:avLst>
          </a:prstGeom>
          <a:solidFill>
            <a:srgbClr val="E3EDD5"/>
          </a:solidFill>
          <a:ln w="15875">
            <a:solidFill>
              <a:srgbClr val="5E8C2F"/>
            </a:solidFill>
            <a:prstDash val="solid"/>
          </a:ln>
        </p:spPr>
      </p:sp>
      <p:sp>
        <p:nvSpPr>
          <p:cNvPr id="12" name="Text 9"/>
          <p:cNvSpPr/>
          <p:nvPr/>
        </p:nvSpPr>
        <p:spPr>
          <a:xfrm>
            <a:off x="4572000" y="3200400"/>
            <a:ext cx="3749040" cy="1005840"/>
          </a:xfrm>
          <a:prstGeom prst="rect">
            <a:avLst/>
          </a:prstGeom>
          <a:noFill/>
          <a:ln/>
        </p:spPr>
        <p:txBody>
          <a:bodyPr wrap="square" lIns="76200" tIns="76200" rIns="76200" bIns="7620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Alice's game</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Alice claims her exit; the operator challenges</a:t>
            </a:r>
            <a:endParaRPr lang="en-US" sz="1700" dirty="0"/>
          </a:p>
        </p:txBody>
      </p:sp>
      <p:sp>
        <p:nvSpPr>
          <p:cNvPr id="13" name="Shape 10"/>
          <p:cNvSpPr/>
          <p:nvPr/>
        </p:nvSpPr>
        <p:spPr>
          <a:xfrm flipV="1">
            <a:off x="3566160" y="2377440"/>
            <a:ext cx="1005840" cy="411480"/>
          </a:xfrm>
          <a:prstGeom prst="line">
            <a:avLst/>
          </a:prstGeom>
          <a:noFill/>
          <a:ln w="25400">
            <a:solidFill>
              <a:srgbClr val="1E2622"/>
            </a:solidFill>
            <a:prstDash val="solid"/>
            <a:tailEnd type="triangle"/>
          </a:ln>
        </p:spPr>
      </p:sp>
      <p:sp>
        <p:nvSpPr>
          <p:cNvPr id="14" name="Shape 11"/>
          <p:cNvSpPr/>
          <p:nvPr/>
        </p:nvSpPr>
        <p:spPr>
          <a:xfrm>
            <a:off x="3566160" y="3291840"/>
            <a:ext cx="1005840" cy="411480"/>
          </a:xfrm>
          <a:prstGeom prst="line">
            <a:avLst/>
          </a:prstGeom>
          <a:noFill/>
          <a:ln w="25400">
            <a:solidFill>
              <a:srgbClr val="1E2622"/>
            </a:solidFill>
            <a:prstDash val="solid"/>
            <a:tailEnd type="triangle"/>
          </a:ln>
        </p:spPr>
      </p:sp>
      <p:sp>
        <p:nvSpPr>
          <p:cNvPr id="15" name="Text 12"/>
          <p:cNvSpPr/>
          <p:nvPr/>
        </p:nvSpPr>
        <p:spPr>
          <a:xfrm>
            <a:off x="640080" y="1920240"/>
            <a:ext cx="2926080" cy="365760"/>
          </a:xfrm>
          <a:prstGeom prst="rect">
            <a:avLst/>
          </a:prstGeom>
          <a:noFill/>
          <a:ln/>
        </p:spPr>
        <p:txBody>
          <a:bodyPr wrap="square" lIns="0" tIns="0" rIns="0" bIns="0" rtlCol="0" anchor="ctr"/>
          <a:lstStyle/>
          <a:p>
            <a:pPr algn="ctr" indent="0" marL="0">
              <a:buNone/>
            </a:pPr>
            <a:r>
              <a:rPr lang="en-US" sz="1400" b="1" dirty="0">
                <a:solidFill>
                  <a:srgbClr val="D4862A"/>
                </a:solidFill>
                <a:latin typeface="Arial" pitchFamily="34" charset="0"/>
                <a:ea typeface="Arial" pitchFamily="34" charset="-122"/>
                <a:cs typeface="Arial" pitchFamily="34" charset="-120"/>
              </a:rPr>
              <a:t>within W_c, if it has one</a:t>
            </a:r>
            <a:endParaRPr lang="en-US" sz="1400" dirty="0"/>
          </a:p>
        </p:txBody>
      </p:sp>
      <p:sp>
        <p:nvSpPr>
          <p:cNvPr id="16" name="Text 13"/>
          <p:cNvSpPr/>
          <p:nvPr/>
        </p:nvSpPr>
        <p:spPr>
          <a:xfrm>
            <a:off x="640080" y="3794760"/>
            <a:ext cx="2926080" cy="365760"/>
          </a:xfrm>
          <a:prstGeom prst="rect">
            <a:avLst/>
          </a:prstGeom>
          <a:noFill/>
          <a:ln/>
        </p:spPr>
        <p:txBody>
          <a:bodyPr wrap="square" lIns="0" tIns="0" rIns="0" bIns="0" rtlCol="0" anchor="ctr"/>
          <a:lstStyle/>
          <a:p>
            <a:pPr algn="ctr" indent="0" marL="0">
              <a:buNone/>
            </a:pPr>
            <a:r>
              <a:rPr lang="en-US" sz="1400" b="1" dirty="0">
                <a:solidFill>
                  <a:srgbClr val="5E8C2F"/>
                </a:solidFill>
                <a:latin typeface="Arial" pitchFamily="34" charset="0"/>
                <a:ea typeface="Arial" pitchFamily="34" charset="-122"/>
                <a:cs typeface="Arial" pitchFamily="34" charset="-120"/>
              </a:rPr>
              <a:t>otherwise</a:t>
            </a:r>
            <a:endParaRPr lang="en-US" sz="1400" dirty="0"/>
          </a:p>
        </p:txBody>
      </p:sp>
      <p:sp>
        <p:nvSpPr>
          <p:cNvPr id="17" name="Text 14"/>
          <p:cNvSpPr/>
          <p:nvPr/>
        </p:nvSpPr>
        <p:spPr>
          <a:xfrm>
            <a:off x="8503920" y="1874520"/>
            <a:ext cx="3108960" cy="1005840"/>
          </a:xfrm>
          <a:prstGeom prst="rect">
            <a:avLst/>
          </a:prstGeom>
          <a:noFill/>
          <a:ln/>
        </p:spPr>
        <p:txBody>
          <a:bodyPr wrap="square" lIns="0" tIns="0" rIns="0" bIns="0" rtlCol="0" anchor="ctr"/>
          <a:lstStyle/>
          <a:p>
            <a:pPr algn="l" indent="0" marL="0">
              <a:buNone/>
            </a:pPr>
            <a:r>
              <a:rPr lang="en-US" sz="1600" dirty="0">
                <a:solidFill>
                  <a:srgbClr val="1E2622"/>
                </a:solidFill>
                <a:latin typeface="Arial" pitchFamily="34" charset="0"/>
                <a:ea typeface="Arial" pitchFamily="34" charset="-122"/>
                <a:cs typeface="Arial" pitchFamily="34" charset="-120"/>
              </a:rPr>
              <a:t>holds: the operator takes it</a:t>
            </a:r>
            <a:endParaRPr lang="en-US" sz="1600" dirty="0"/>
          </a:p>
          <a:p>
            <a:pPr algn="l" indent="0" marL="0">
              <a:buNone/>
            </a:pPr>
            <a:r>
              <a:rPr lang="en-US" sz="1600" dirty="0">
                <a:solidFill>
                  <a:srgbClr val="1E2622"/>
                </a:solidFill>
                <a:latin typeface="Arial" pitchFamily="34" charset="0"/>
                <a:ea typeface="Arial" pitchFamily="34" charset="-122"/>
                <a:cs typeface="Arial" pitchFamily="34" charset="-120"/>
              </a:rPr>
              <a:t>fails: Alice is paid at once</a:t>
            </a:r>
            <a:endParaRPr lang="en-US" sz="1600" dirty="0"/>
          </a:p>
        </p:txBody>
      </p:sp>
      <p:sp>
        <p:nvSpPr>
          <p:cNvPr id="18" name="Text 15"/>
          <p:cNvSpPr/>
          <p:nvPr/>
        </p:nvSpPr>
        <p:spPr>
          <a:xfrm>
            <a:off x="8503920" y="3154680"/>
            <a:ext cx="3108960" cy="1097280"/>
          </a:xfrm>
          <a:prstGeom prst="rect">
            <a:avLst/>
          </a:prstGeom>
          <a:noFill/>
          <a:ln/>
        </p:spPr>
        <p:txBody>
          <a:bodyPr wrap="square" lIns="0" tIns="0" rIns="0" bIns="0" rtlCol="0" anchor="ctr"/>
          <a:lstStyle/>
          <a:p>
            <a:pPr algn="l" indent="0" marL="0">
              <a:buNone/>
            </a:pPr>
            <a:r>
              <a:rPr lang="en-US" sz="1600" dirty="0">
                <a:solidFill>
                  <a:srgbClr val="1E2622"/>
                </a:solidFill>
                <a:latin typeface="Arial" pitchFamily="34" charset="0"/>
                <a:ea typeface="Arial" pitchFamily="34" charset="-122"/>
                <a:cs typeface="Arial" pitchFamily="34" charset="-120"/>
              </a:rPr>
              <a:t>holds, or the operator is gone:</a:t>
            </a:r>
            <a:endParaRPr lang="en-US" sz="1600" dirty="0"/>
          </a:p>
          <a:p>
            <a:pPr algn="l" indent="0" marL="0">
              <a:buNone/>
            </a:pPr>
            <a:r>
              <a:rPr lang="en-US" sz="1600" dirty="0">
                <a:solidFill>
                  <a:srgbClr val="1E2622"/>
                </a:solidFill>
                <a:latin typeface="Arial" pitchFamily="34" charset="0"/>
                <a:ea typeface="Arial" pitchFamily="34" charset="-122"/>
                <a:cs typeface="Arial" pitchFamily="34" charset="-120"/>
              </a:rPr>
              <a:t>Alice is paid</a:t>
            </a:r>
            <a:endParaRPr lang="en-US" sz="1600" dirty="0"/>
          </a:p>
          <a:p>
            <a:pPr algn="l" indent="0" marL="0">
              <a:buNone/>
            </a:pPr>
            <a:r>
              <a:rPr lang="en-US" sz="1600" dirty="0">
                <a:solidFill>
                  <a:srgbClr val="1E2622"/>
                </a:solidFill>
                <a:latin typeface="Arial" pitchFamily="34" charset="0"/>
                <a:ea typeface="Arial" pitchFamily="34" charset="-122"/>
                <a:cs typeface="Arial" pitchFamily="34" charset="-120"/>
              </a:rPr>
              <a:t>fails: the operator takes it</a:t>
            </a:r>
            <a:endParaRPr lang="en-US" sz="1600" dirty="0"/>
          </a:p>
        </p:txBody>
      </p:sp>
      <p:sp>
        <p:nvSpPr>
          <p:cNvPr id="19" name="Shape 16"/>
          <p:cNvSpPr/>
          <p:nvPr/>
        </p:nvSpPr>
        <p:spPr>
          <a:xfrm>
            <a:off x="640080" y="4526280"/>
            <a:ext cx="10911535" cy="1051560"/>
          </a:xfrm>
          <a:prstGeom prst="rect">
            <a:avLst/>
          </a:prstGeom>
          <a:solidFill>
            <a:srgbClr val="FFFFFF"/>
          </a:solidFill>
          <a:ln w="15875">
            <a:solidFill>
              <a:srgbClr val="1E2622"/>
            </a:solidFill>
            <a:prstDash val="solid"/>
          </a:ln>
        </p:spPr>
      </p:sp>
      <p:sp>
        <p:nvSpPr>
          <p:cNvPr id="20" name="Text 17"/>
          <p:cNvSpPr/>
          <p:nvPr/>
        </p:nvSpPr>
        <p:spPr>
          <a:xfrm>
            <a:off x="914400" y="4526280"/>
            <a:ext cx="10362895" cy="1051560"/>
          </a:xfrm>
          <a:prstGeom prst="rect">
            <a:avLst/>
          </a:prstGeom>
          <a:noFill/>
          <a:ln/>
        </p:spPr>
        <p:txBody>
          <a:bodyPr wrap="square" lIns="0" tIns="0" rIns="0" bIns="0" rtlCol="0" anchor="ctr"/>
          <a:lstStyle/>
          <a:p>
            <a:pPr algn="ctr" indent="0" marL="0">
              <a:buNone/>
            </a:pPr>
            <a:r>
              <a:rPr lang="en-US" sz="2600" b="1" dirty="0">
                <a:solidFill>
                  <a:srgbClr val="1E2622"/>
                </a:solidFill>
                <a:latin typeface="Georgia" pitchFamily="34" charset="0"/>
                <a:ea typeface="Georgia" pitchFamily="34" charset="-122"/>
                <a:cs typeface="Georgia" pitchFamily="34" charset="-120"/>
              </a:rPr>
              <a:t>Exactly one game runs.</a:t>
            </a:r>
            <a:endParaRPr lang="en-US" sz="2600" dirty="0"/>
          </a:p>
        </p:txBody>
      </p:sp>
      <p:sp>
        <p:nvSpPr>
          <p:cNvPr id="21" name="Text 18"/>
          <p:cNvSpPr/>
          <p:nvPr/>
        </p:nvSpPr>
        <p:spPr>
          <a:xfrm>
            <a:off x="640080" y="5760720"/>
            <a:ext cx="10911535" cy="457200"/>
          </a:xfrm>
          <a:prstGeom prst="rect">
            <a:avLst/>
          </a:prstGeom>
          <a:noFill/>
          <a:ln/>
        </p:spPr>
        <p:txBody>
          <a:bodyPr wrap="square" lIns="0" tIns="0" rIns="0" bIns="0" rtlCol="0" anchor="t"/>
          <a:lstStyle/>
          <a:p>
            <a:pPr indent="0" marL="0">
              <a:buNone/>
            </a:pPr>
            <a:r>
              <a:rPr lang="en-US" sz="1800" i="1" dirty="0">
                <a:solidFill>
                  <a:srgbClr val="5F6862"/>
                </a:solidFill>
                <a:latin typeface="Arial" pitchFamily="34" charset="0"/>
                <a:ea typeface="Arial" pitchFamily="34" charset="-122"/>
                <a:cs typeface="Arial" pitchFamily="34" charset="-120"/>
              </a:rPr>
              <a:t>And the fold stays open: a rational operator checks her proof in milliseconds and pays.</a:t>
            </a:r>
            <a:endParaRPr lang="en-US" sz="18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The one real gap: data availability</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Text 4"/>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open</a:t>
            </a:r>
            <a:endParaRPr lang="en-US" sz="1600" dirty="0"/>
          </a:p>
        </p:txBody>
      </p:sp>
      <p:sp>
        <p:nvSpPr>
          <p:cNvPr id="8" name="Shape 5"/>
          <p:cNvSpPr/>
          <p:nvPr/>
        </p:nvSpPr>
        <p:spPr>
          <a:xfrm>
            <a:off x="640080" y="1783080"/>
            <a:ext cx="3362858" cy="1051560"/>
          </a:xfrm>
          <a:prstGeom prst="roundRect">
            <a:avLst>
              <a:gd name="adj" fmla="val 6957"/>
            </a:avLst>
          </a:prstGeom>
          <a:solidFill>
            <a:srgbClr val="DCE7F0"/>
          </a:solidFill>
          <a:ln w="15875">
            <a:solidFill>
              <a:srgbClr val="3B6C91"/>
            </a:solidFill>
            <a:prstDash val="solid"/>
          </a:ln>
        </p:spPr>
      </p:sp>
      <p:sp>
        <p:nvSpPr>
          <p:cNvPr id="9" name="Text 6"/>
          <p:cNvSpPr/>
          <p:nvPr/>
        </p:nvSpPr>
        <p:spPr>
          <a:xfrm>
            <a:off x="640080" y="1783080"/>
            <a:ext cx="3362858" cy="105156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Arial" pitchFamily="34" charset="0"/>
                <a:ea typeface="Arial" pitchFamily="34" charset="-122"/>
                <a:cs typeface="Arial" pitchFamily="34" charset="-120"/>
              </a:rPr>
              <a:t>Alice merges her notes</a:t>
            </a:r>
            <a:endParaRPr lang="en-US" sz="1900" dirty="0"/>
          </a:p>
          <a:p>
            <a:pPr algn="ctr" indent="0" marL="0">
              <a:buNone/>
            </a:pPr>
            <a:r>
              <a:rPr lang="en-US" sz="1900" b="1" dirty="0">
                <a:solidFill>
                  <a:srgbClr val="1E2622"/>
                </a:solidFill>
                <a:latin typeface="Arial" pitchFamily="34" charset="0"/>
                <a:ea typeface="Arial" pitchFamily="34" charset="-122"/>
                <a:cs typeface="Arial" pitchFamily="34" charset="-120"/>
              </a:rPr>
              <a:t>into one</a:t>
            </a:r>
            <a:endParaRPr lang="en-US" sz="1900" dirty="0"/>
          </a:p>
        </p:txBody>
      </p:sp>
      <p:sp>
        <p:nvSpPr>
          <p:cNvPr id="10" name="Shape 7"/>
          <p:cNvSpPr/>
          <p:nvPr/>
        </p:nvSpPr>
        <p:spPr>
          <a:xfrm>
            <a:off x="4002938" y="2304288"/>
            <a:ext cx="411480" cy="914"/>
          </a:xfrm>
          <a:prstGeom prst="line">
            <a:avLst/>
          </a:prstGeom>
          <a:noFill/>
          <a:ln w="25400">
            <a:solidFill>
              <a:srgbClr val="1E2622"/>
            </a:solidFill>
            <a:prstDash val="solid"/>
            <a:tailEnd type="triangle"/>
          </a:ln>
        </p:spPr>
      </p:sp>
      <p:sp>
        <p:nvSpPr>
          <p:cNvPr id="11" name="Shape 8"/>
          <p:cNvSpPr/>
          <p:nvPr/>
        </p:nvSpPr>
        <p:spPr>
          <a:xfrm>
            <a:off x="4414418" y="1783080"/>
            <a:ext cx="3362858" cy="1051560"/>
          </a:xfrm>
          <a:prstGeom prst="roundRect">
            <a:avLst>
              <a:gd name="adj" fmla="val 6957"/>
            </a:avLst>
          </a:prstGeom>
          <a:solidFill>
            <a:srgbClr val="F4DCD5"/>
          </a:solidFill>
          <a:ln w="15875">
            <a:solidFill>
              <a:srgbClr val="B4462F"/>
            </a:solidFill>
            <a:prstDash val="solid"/>
          </a:ln>
        </p:spPr>
      </p:sp>
      <p:sp>
        <p:nvSpPr>
          <p:cNvPr id="12" name="Text 9"/>
          <p:cNvSpPr/>
          <p:nvPr/>
        </p:nvSpPr>
        <p:spPr>
          <a:xfrm>
            <a:off x="4414418" y="1783080"/>
            <a:ext cx="3362858" cy="105156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Arial" pitchFamily="34" charset="0"/>
                <a:ea typeface="Arial" pitchFamily="34" charset="-122"/>
                <a:cs typeface="Arial" pitchFamily="34" charset="-120"/>
              </a:rPr>
              <a:t>the operator seals it,</a:t>
            </a:r>
            <a:endParaRPr lang="en-US" sz="1900" dirty="0"/>
          </a:p>
          <a:p>
            <a:pPr algn="ctr" indent="0" marL="0">
              <a:buNone/>
            </a:pPr>
            <a:r>
              <a:rPr lang="en-US" sz="1900" b="1" dirty="0">
                <a:solidFill>
                  <a:srgbClr val="1E2622"/>
                </a:solidFill>
                <a:latin typeface="Arial" pitchFamily="34" charset="0"/>
                <a:ea typeface="Arial" pitchFamily="34" charset="-122"/>
                <a:cs typeface="Arial" pitchFamily="34" charset="-120"/>
              </a:rPr>
              <a:t>withholds the new note</a:t>
            </a:r>
            <a:endParaRPr lang="en-US" sz="1900" dirty="0"/>
          </a:p>
        </p:txBody>
      </p:sp>
      <p:sp>
        <p:nvSpPr>
          <p:cNvPr id="13" name="Shape 10"/>
          <p:cNvSpPr/>
          <p:nvPr/>
        </p:nvSpPr>
        <p:spPr>
          <a:xfrm>
            <a:off x="7777277" y="2304288"/>
            <a:ext cx="411480" cy="914"/>
          </a:xfrm>
          <a:prstGeom prst="line">
            <a:avLst/>
          </a:prstGeom>
          <a:noFill/>
          <a:ln w="25400">
            <a:solidFill>
              <a:srgbClr val="1E2622"/>
            </a:solidFill>
            <a:prstDash val="solid"/>
            <a:tailEnd type="triangle"/>
          </a:ln>
        </p:spPr>
      </p:sp>
      <p:sp>
        <p:nvSpPr>
          <p:cNvPr id="14" name="Shape 11"/>
          <p:cNvSpPr/>
          <p:nvPr/>
        </p:nvSpPr>
        <p:spPr>
          <a:xfrm>
            <a:off x="8188757" y="1783080"/>
            <a:ext cx="3362858" cy="1051560"/>
          </a:xfrm>
          <a:prstGeom prst="roundRect">
            <a:avLst>
              <a:gd name="adj" fmla="val 6957"/>
            </a:avLst>
          </a:prstGeom>
          <a:solidFill>
            <a:srgbClr val="F7E6CF"/>
          </a:solidFill>
          <a:ln w="15875">
            <a:solidFill>
              <a:srgbClr val="D4862A"/>
            </a:solidFill>
            <a:prstDash val="solid"/>
          </a:ln>
        </p:spPr>
      </p:sp>
      <p:sp>
        <p:nvSpPr>
          <p:cNvPr id="15" name="Text 12"/>
          <p:cNvSpPr/>
          <p:nvPr/>
        </p:nvSpPr>
        <p:spPr>
          <a:xfrm>
            <a:off x="8188757" y="1783080"/>
            <a:ext cx="3362858" cy="1051560"/>
          </a:xfrm>
          <a:prstGeom prst="rect">
            <a:avLst/>
          </a:prstGeom>
          <a:noFill/>
          <a:ln/>
        </p:spPr>
        <p:txBody>
          <a:bodyPr wrap="square" lIns="76200" tIns="76200" rIns="76200" bIns="76200" rtlCol="0" anchor="ctr"/>
          <a:lstStyle/>
          <a:p>
            <a:pPr algn="ctr" indent="0" marL="0">
              <a:buNone/>
            </a:pPr>
            <a:r>
              <a:rPr lang="en-US" sz="1900" b="1" dirty="0">
                <a:solidFill>
                  <a:srgbClr val="1E2622"/>
                </a:solidFill>
                <a:latin typeface="Arial" pitchFamily="34" charset="0"/>
                <a:ea typeface="Arial" pitchFamily="34" charset="-122"/>
                <a:cs typeface="Arial" pitchFamily="34" charset="-120"/>
              </a:rPr>
              <a:t>old notes: countered</a:t>
            </a:r>
            <a:endParaRPr lang="en-US" sz="1900" dirty="0"/>
          </a:p>
          <a:p>
            <a:pPr algn="ctr" indent="0" marL="0">
              <a:buNone/>
            </a:pPr>
            <a:r>
              <a:rPr lang="en-US" sz="1900" b="1" dirty="0">
                <a:solidFill>
                  <a:srgbClr val="1E2622"/>
                </a:solidFill>
                <a:latin typeface="Arial" pitchFamily="34" charset="0"/>
                <a:ea typeface="Arial" pitchFamily="34" charset="-122"/>
                <a:cs typeface="Arial" pitchFamily="34" charset="-120"/>
              </a:rPr>
              <a:t>new note: no kit</a:t>
            </a:r>
            <a:endParaRPr lang="en-US" sz="1900" dirty="0"/>
          </a:p>
        </p:txBody>
      </p:sp>
      <p:graphicFrame>
        <p:nvGraphicFramePr>
          <p:cNvPr id="55" name="Table 0"/>
          <p:cNvGraphicFramePr>
            <a:graphicFrameLocks noGrp="1"/>
          </p:cNvGraphicFramePr>
          <p:nvPr>
            <p:extLst>
              <p:ext uri="{D42A27DB-BD31-4B8C-83A1-F6EECF244321}">
                <p14:modId xmlns:p14="http://schemas.microsoft.com/office/powerpoint/2010/main" val="1579011935"/>
              </p:ext>
            </p:extLst>
          </p:nvPr>
        </p:nvGraphicFramePr>
        <p:xfrm>
          <a:off x="640080" y="3246120"/>
          <a:ext cx="10911535" cy="914400"/>
        </p:xfrm>
        <a:graphic>
          <a:graphicData uri="http://schemas.openxmlformats.org/drawingml/2006/table">
            <a:tbl>
              <a:tblPr/>
              <a:tblGrid>
                <a:gridCol w="3566160"/>
                <a:gridCol w="2194560"/>
                <a:gridCol w="5150815"/>
              </a:tblGrid>
              <a:tr h="0">
                <a:tc>
                  <a:txBody>
                    <a:bodyPr/>
                    <a:lstStyle/>
                    <a:p>
                      <a:pPr indent="0" marL="0">
                        <a:buNone/>
                      </a:pPr>
                      <a:r>
                        <a:rPr lang="en-US" sz="1800" b="1" dirty="0">
                          <a:solidFill>
                            <a:srgbClr val="F5F2E9"/>
                          </a:solidFill>
                          <a:latin typeface="Arial" pitchFamily="34" charset="0"/>
                          <a:ea typeface="Arial" pitchFamily="34" charset="-122"/>
                          <a:cs typeface="Arial" pitchFamily="34" charset="-120"/>
                        </a:rPr>
                        <a:t>option</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the idea</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1800" b="1" dirty="0">
                          <a:solidFill>
                            <a:srgbClr val="F5F2E9"/>
                          </a:solidFill>
                          <a:latin typeface="Arial" pitchFamily="34" charset="0"/>
                          <a:ea typeface="Arial" pitchFamily="34" charset="-122"/>
                          <a:cs typeface="Arial" pitchFamily="34" charset="-120"/>
                        </a:rPr>
                        <a:t>how</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sender acknowledgment (leading)</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adamantium</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a spend counters her only once she signs she holds its data</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data on Bitcoin</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rollup · volition</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each batch's nullifiers and commitments: ~24 vB a transaction</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1800" b="1" dirty="0">
                          <a:solidFill>
                            <a:srgbClr val="1E2622"/>
                          </a:solidFill>
                          <a:latin typeface="Arial" pitchFamily="34" charset="0"/>
                          <a:ea typeface="Arial" pitchFamily="34" charset="-122"/>
                          <a:cs typeface="Arial" pitchFamily="34" charset="-120"/>
                        </a:rPr>
                        <a:t>a data committee</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validium</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1800" dirty="0">
                          <a:solidFill>
                            <a:srgbClr val="1E2622"/>
                          </a:solidFill>
                          <a:latin typeface="Arial" pitchFamily="34" charset="0"/>
                          <a:ea typeface="Arial" pitchFamily="34" charset="-122"/>
                          <a:cs typeface="Arial" pitchFamily="34" charset="-120"/>
                        </a:rPr>
                        <a:t>the anchors need its signatures</a:t>
                      </a:r>
                      <a:endParaRPr lang="en-US" sz="18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Smart contracts: a different lichen</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Text 4"/>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speculative</a:t>
            </a:r>
            <a:endParaRPr lang="en-US" sz="1600" dirty="0"/>
          </a:p>
        </p:txBody>
      </p:sp>
      <p:sp>
        <p:nvSpPr>
          <p:cNvPr id="8" name="Shape 5"/>
          <p:cNvSpPr/>
          <p:nvPr/>
        </p:nvSpPr>
        <p:spPr>
          <a:xfrm>
            <a:off x="822960" y="1874520"/>
            <a:ext cx="3108960" cy="777240"/>
          </a:xfrm>
          <a:prstGeom prst="roundRect">
            <a:avLst>
              <a:gd name="adj" fmla="val 9412"/>
            </a:avLst>
          </a:prstGeom>
          <a:solidFill>
            <a:srgbClr val="DCE7F0"/>
          </a:solidFill>
          <a:ln w="15875">
            <a:solidFill>
              <a:srgbClr val="3B6C91"/>
            </a:solidFill>
            <a:prstDash val="solid"/>
          </a:ln>
        </p:spPr>
      </p:sp>
      <p:sp>
        <p:nvSpPr>
          <p:cNvPr id="9" name="Text 6"/>
          <p:cNvSpPr/>
          <p:nvPr/>
        </p:nvSpPr>
        <p:spPr>
          <a:xfrm>
            <a:off x="822960" y="1874520"/>
            <a:ext cx="3108960" cy="77724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a shielded payments L2</a:t>
            </a:r>
            <a:endParaRPr lang="en-US" sz="1800" dirty="0"/>
          </a:p>
        </p:txBody>
      </p:sp>
      <p:sp>
        <p:nvSpPr>
          <p:cNvPr id="10" name="Shape 7"/>
          <p:cNvSpPr/>
          <p:nvPr/>
        </p:nvSpPr>
        <p:spPr>
          <a:xfrm>
            <a:off x="822960" y="2880360"/>
            <a:ext cx="3108960" cy="777240"/>
          </a:xfrm>
          <a:prstGeom prst="roundRect">
            <a:avLst>
              <a:gd name="adj" fmla="val 9412"/>
            </a:avLst>
          </a:prstGeom>
          <a:solidFill>
            <a:srgbClr val="DCE7F0"/>
          </a:solidFill>
          <a:ln w="15875">
            <a:solidFill>
              <a:srgbClr val="3B6C91"/>
            </a:solidFill>
            <a:prstDash val="solid"/>
          </a:ln>
        </p:spPr>
      </p:sp>
      <p:sp>
        <p:nvSpPr>
          <p:cNvPr id="11" name="Text 8"/>
          <p:cNvSpPr/>
          <p:nvPr/>
        </p:nvSpPr>
        <p:spPr>
          <a:xfrm>
            <a:off x="822960" y="2880360"/>
            <a:ext cx="3108960" cy="77724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a contracts L2 (zkVM state machine)</a:t>
            </a:r>
            <a:endParaRPr lang="en-US" sz="1800" dirty="0"/>
          </a:p>
        </p:txBody>
      </p:sp>
      <p:sp>
        <p:nvSpPr>
          <p:cNvPr id="12" name="Shape 9"/>
          <p:cNvSpPr/>
          <p:nvPr/>
        </p:nvSpPr>
        <p:spPr>
          <a:xfrm>
            <a:off x="822960" y="3886200"/>
            <a:ext cx="3108960" cy="777240"/>
          </a:xfrm>
          <a:prstGeom prst="roundRect">
            <a:avLst>
              <a:gd name="adj" fmla="val 9412"/>
            </a:avLst>
          </a:prstGeom>
          <a:solidFill>
            <a:srgbClr val="DCE7F0"/>
          </a:solidFill>
          <a:ln w="15875">
            <a:solidFill>
              <a:srgbClr val="3B6C91"/>
            </a:solidFill>
            <a:prstDash val="solid"/>
          </a:ln>
        </p:spPr>
      </p:sp>
      <p:sp>
        <p:nvSpPr>
          <p:cNvPr id="13" name="Text 10"/>
          <p:cNvSpPr/>
          <p:nvPr/>
        </p:nvSpPr>
        <p:spPr>
          <a:xfrm>
            <a:off x="822960" y="3886200"/>
            <a:ext cx="3108960" cy="777240"/>
          </a:xfrm>
          <a:prstGeom prst="rect">
            <a:avLst/>
          </a:prstGeom>
          <a:noFill/>
          <a:ln/>
        </p:spPr>
        <p:txBody>
          <a:bodyPr wrap="square" lIns="76200" tIns="76200" rIns="76200" bIns="76200" rtlCol="0" anchor="ctr"/>
          <a:lstStyle/>
          <a:p>
            <a:pPr algn="ctr" indent="0" marL="0">
              <a:buNone/>
            </a:pPr>
            <a:r>
              <a:rPr lang="en-US" sz="1800" dirty="0">
                <a:solidFill>
                  <a:srgbClr val="1E2622"/>
                </a:solidFill>
                <a:latin typeface="Arial" pitchFamily="34" charset="0"/>
                <a:ea typeface="Arial" pitchFamily="34" charset="-122"/>
                <a:cs typeface="Arial" pitchFamily="34" charset="-120"/>
              </a:rPr>
              <a:t>your L2 here</a:t>
            </a:r>
            <a:endParaRPr lang="en-US" sz="1800" dirty="0"/>
          </a:p>
        </p:txBody>
      </p:sp>
      <p:sp>
        <p:nvSpPr>
          <p:cNvPr id="14" name="Shape 11"/>
          <p:cNvSpPr/>
          <p:nvPr/>
        </p:nvSpPr>
        <p:spPr>
          <a:xfrm>
            <a:off x="4572000" y="2560320"/>
            <a:ext cx="3291840" cy="1417320"/>
          </a:xfrm>
          <a:prstGeom prst="roundRect">
            <a:avLst>
              <a:gd name="adj" fmla="val 5161"/>
            </a:avLst>
          </a:prstGeom>
          <a:solidFill>
            <a:srgbClr val="F7E6CF"/>
          </a:solidFill>
          <a:ln w="15875">
            <a:solidFill>
              <a:srgbClr val="D4862A"/>
            </a:solidFill>
            <a:prstDash val="solid"/>
          </a:ln>
        </p:spPr>
      </p:sp>
      <p:sp>
        <p:nvSpPr>
          <p:cNvPr id="15" name="Text 12"/>
          <p:cNvSpPr/>
          <p:nvPr/>
        </p:nvSpPr>
        <p:spPr>
          <a:xfrm>
            <a:off x="4572000" y="2560320"/>
            <a:ext cx="3291840" cy="1417320"/>
          </a:xfrm>
          <a:prstGeom prst="rect">
            <a:avLst/>
          </a:prstGeom>
          <a:noFill/>
          <a:ln/>
        </p:spPr>
        <p:txBody>
          <a:bodyPr wrap="square" lIns="76200" tIns="76200" rIns="76200" bIns="76200" rtlCol="0" anchor="ctr"/>
          <a:lstStyle/>
          <a:p>
            <a:pPr algn="ctr" indent="0" marL="0">
              <a:buNone/>
            </a:pPr>
            <a:r>
              <a:rPr lang="en-US" sz="1700" b="1" dirty="0">
                <a:solidFill>
                  <a:srgbClr val="1E2622"/>
                </a:solidFill>
                <a:latin typeface="Arial" pitchFamily="34" charset="0"/>
                <a:ea typeface="Arial" pitchFamily="34" charset="-122"/>
                <a:cs typeface="Arial" pitchFamily="34" charset="-120"/>
              </a:rPr>
              <a:t>withdrawal statement</a:t>
            </a:r>
            <a:endParaRPr lang="en-US" sz="1700" dirty="0"/>
          </a:p>
          <a:p>
            <a:pPr algn="ctr" indent="0" marL="0">
              <a:buNone/>
            </a:pPr>
            <a:r>
              <a:rPr lang="en-US" sz="1700" b="1" dirty="0">
                <a:solidFill>
                  <a:srgbClr val="1E2622"/>
                </a:solidFill>
                <a:latin typeface="Arial" pitchFamily="34" charset="0"/>
                <a:ea typeface="Arial" pitchFamily="34" charset="-122"/>
                <a:cs typeface="Arial" pitchFamily="34" charset="-120"/>
              </a:rPr>
              <a:t>“a return to the hub, memo c,</a:t>
            </a:r>
            <a:endParaRPr lang="en-US" sz="1700" dirty="0"/>
          </a:p>
          <a:p>
            <a:pPr algn="ctr" indent="0" marL="0">
              <a:buNone/>
            </a:pPr>
            <a:r>
              <a:rPr lang="en-US" sz="1700" b="1" dirty="0">
                <a:solidFill>
                  <a:srgbClr val="1E2622"/>
                </a:solidFill>
                <a:latin typeface="Arial" pitchFamily="34" charset="0"/>
                <a:ea typeface="Arial" pitchFamily="34" charset="-122"/>
                <a:cs typeface="Arial" pitchFamily="34" charset="-120"/>
              </a:rPr>
              <a:t>under a root we accept”</a:t>
            </a:r>
            <a:endParaRPr lang="en-US" sz="1700" dirty="0"/>
          </a:p>
        </p:txBody>
      </p:sp>
      <p:sp>
        <p:nvSpPr>
          <p:cNvPr id="16" name="Shape 13"/>
          <p:cNvSpPr/>
          <p:nvPr/>
        </p:nvSpPr>
        <p:spPr>
          <a:xfrm>
            <a:off x="8778240" y="2560320"/>
            <a:ext cx="2743200" cy="1417320"/>
          </a:xfrm>
          <a:prstGeom prst="roundRect">
            <a:avLst>
              <a:gd name="adj" fmla="val 5161"/>
            </a:avLst>
          </a:prstGeom>
          <a:solidFill>
            <a:srgbClr val="F4DCD5"/>
          </a:solidFill>
          <a:ln w="15875">
            <a:solidFill>
              <a:srgbClr val="B4462F"/>
            </a:solidFill>
            <a:prstDash val="solid"/>
          </a:ln>
        </p:spPr>
      </p:sp>
      <p:sp>
        <p:nvSpPr>
          <p:cNvPr id="17" name="Text 14"/>
          <p:cNvSpPr/>
          <p:nvPr/>
        </p:nvSpPr>
        <p:spPr>
          <a:xfrm>
            <a:off x="8778240" y="2560320"/>
            <a:ext cx="2743200" cy="1417320"/>
          </a:xfrm>
          <a:prstGeom prst="rect">
            <a:avLst/>
          </a:prstGeom>
          <a:noFill/>
          <a:ln/>
        </p:spPr>
        <p:txBody>
          <a:bodyPr wrap="square" lIns="76200" tIns="76200" rIns="76200" bIns="7620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the same contract,</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the same Groth16 verifier,</a:t>
            </a:r>
            <a:endParaRPr lang="en-US" sz="1700" dirty="0"/>
          </a:p>
          <a:p>
            <a:pPr algn="ctr" indent="0" marL="0">
              <a:buNone/>
            </a:pPr>
            <a:r>
              <a:rPr lang="en-US" sz="1700" dirty="0">
                <a:solidFill>
                  <a:srgbClr val="1E2622"/>
                </a:solidFill>
                <a:latin typeface="Arial" pitchFamily="34" charset="0"/>
                <a:ea typeface="Arial" pitchFamily="34" charset="-122"/>
                <a:cs typeface="Arial" pitchFamily="34" charset="-120"/>
              </a:rPr>
              <a:t>the same dispute</a:t>
            </a:r>
            <a:endParaRPr lang="en-US" sz="1700" dirty="0"/>
          </a:p>
        </p:txBody>
      </p:sp>
      <p:sp>
        <p:nvSpPr>
          <p:cNvPr id="18" name="Shape 15"/>
          <p:cNvSpPr/>
          <p:nvPr/>
        </p:nvSpPr>
        <p:spPr>
          <a:xfrm>
            <a:off x="3931920" y="2258568"/>
            <a:ext cx="640080" cy="1005840"/>
          </a:xfrm>
          <a:prstGeom prst="line">
            <a:avLst/>
          </a:prstGeom>
          <a:noFill/>
          <a:ln w="22225">
            <a:solidFill>
              <a:srgbClr val="5F6862"/>
            </a:solidFill>
            <a:prstDash val="solid"/>
            <a:tailEnd type="triangle"/>
          </a:ln>
        </p:spPr>
      </p:sp>
      <p:sp>
        <p:nvSpPr>
          <p:cNvPr id="19" name="Shape 16"/>
          <p:cNvSpPr/>
          <p:nvPr/>
        </p:nvSpPr>
        <p:spPr>
          <a:xfrm>
            <a:off x="3931920" y="3264408"/>
            <a:ext cx="640080" cy="914"/>
          </a:xfrm>
          <a:prstGeom prst="line">
            <a:avLst/>
          </a:prstGeom>
          <a:noFill/>
          <a:ln w="22225">
            <a:solidFill>
              <a:srgbClr val="5F6862"/>
            </a:solidFill>
            <a:prstDash val="solid"/>
            <a:tailEnd type="triangle"/>
          </a:ln>
        </p:spPr>
      </p:sp>
      <p:sp>
        <p:nvSpPr>
          <p:cNvPr id="20" name="Shape 17"/>
          <p:cNvSpPr/>
          <p:nvPr/>
        </p:nvSpPr>
        <p:spPr>
          <a:xfrm flipV="1">
            <a:off x="3931920" y="3264408"/>
            <a:ext cx="640080" cy="1005840"/>
          </a:xfrm>
          <a:prstGeom prst="line">
            <a:avLst/>
          </a:prstGeom>
          <a:noFill/>
          <a:ln w="22225">
            <a:solidFill>
              <a:srgbClr val="5F6862"/>
            </a:solidFill>
            <a:prstDash val="solid"/>
            <a:tailEnd type="triangle"/>
          </a:ln>
        </p:spPr>
      </p:sp>
      <p:sp>
        <p:nvSpPr>
          <p:cNvPr id="21" name="Shape 18"/>
          <p:cNvSpPr/>
          <p:nvPr/>
        </p:nvSpPr>
        <p:spPr>
          <a:xfrm>
            <a:off x="7863840" y="3264408"/>
            <a:ext cx="914400" cy="914"/>
          </a:xfrm>
          <a:prstGeom prst="line">
            <a:avLst/>
          </a:prstGeom>
          <a:noFill/>
          <a:ln w="25400">
            <a:solidFill>
              <a:srgbClr val="1E2622"/>
            </a:solidFill>
            <a:prstDash val="solid"/>
            <a:tailEnd type="triangle"/>
          </a:ln>
        </p:spPr>
      </p:sp>
      <p:sp>
        <p:nvSpPr>
          <p:cNvPr id="22" name="Text 19"/>
          <p:cNvSpPr/>
          <p:nvPr/>
        </p:nvSpPr>
        <p:spPr>
          <a:xfrm>
            <a:off x="640080" y="4983480"/>
            <a:ext cx="10911535" cy="1463040"/>
          </a:xfrm>
          <a:prstGeom prst="rect">
            <a:avLst/>
          </a:prstGeom>
          <a:noFill/>
          <a:ln/>
        </p:spPr>
        <p:txBody>
          <a:bodyPr wrap="square" lIns="0" tIns="0" rIns="0" bIns="0" rtlCol="0" anchor="t"/>
          <a:lstStyle/>
          <a:p>
            <a:pPr marL="279400" indent="-279400">
              <a:spcAft>
                <a:spcPts val="600"/>
              </a:spcAft>
              <a:buSzPct val="100000"/>
              <a:buChar char="•"/>
            </a:pPr>
            <a:r>
              <a:rPr lang="en-US" sz="2000" dirty="0">
                <a:solidFill>
                  <a:srgbClr val="1E2622"/>
                </a:solidFill>
                <a:latin typeface="Arial" pitchFamily="34" charset="0"/>
                <a:ea typeface="Arial" pitchFamily="34" charset="-122"/>
                <a:cs typeface="Arial" pitchFamily="34" charset="-120"/>
              </a:rPr>
              <a:t>Change the guest, never the on-chain contract</a:t>
            </a:r>
            <a:endParaRPr lang="en-US" sz="2000" dirty="0"/>
          </a:p>
          <a:p>
            <a:pPr marL="279400" indent="-279400">
              <a:spcAft>
                <a:spcPts val="600"/>
              </a:spcAft>
              <a:buSzPct val="100000"/>
              <a:buChar char="•"/>
            </a:pPr>
            <a:r>
              <a:rPr lang="en-US" sz="2000" dirty="0">
                <a:solidFill>
                  <a:srgbClr val="1E2622"/>
                </a:solidFill>
                <a:latin typeface="Arial" pitchFamily="34" charset="0"/>
                <a:ea typeface="Arial" pitchFamily="34" charset="-122"/>
                <a:cs typeface="Arial" pitchFamily="34" charset="-120"/>
              </a:rPr>
              <a:t>Shared state with a total order: exchanges, auctions, contracts between users</a:t>
            </a:r>
            <a:endParaRPr lang="en-US" sz="2000" dirty="0"/>
          </a:p>
          <a:p>
            <a:pPr marL="279400" indent="-279400">
              <a:spcAft>
                <a:spcPts val="600"/>
              </a:spcAft>
              <a:buSzPct val="100000"/>
              <a:buChar char="•"/>
            </a:pPr>
            <a:r>
              <a:rPr lang="en-US" sz="2000" dirty="0">
                <a:solidFill>
                  <a:srgbClr val="1E2622"/>
                </a:solidFill>
                <a:latin typeface="Arial" pitchFamily="34" charset="0"/>
                <a:ea typeface="Arial" pitchFamily="34" charset="-122"/>
                <a:cs typeface="Arial" pitchFamily="34" charset="-120"/>
              </a:rPr>
              <a:t>One hub's token per lichen: separate L2s, unless hubs clear between them</a:t>
            </a:r>
            <a:endParaRPr lang="en-US" sz="20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5F2E9"/>
        </a:solidFill>
      </p:bgPr>
    </p:bg>
    <p:spTree>
      <p:nvGrpSpPr>
        <p:cNvPr id="1" name=""/>
        <p:cNvGrpSpPr/>
        <p:nvPr/>
      </p:nvGrpSpPr>
      <p:grpSpPr>
        <a:xfrm>
          <a:off x="0" y="0"/>
          <a:ext cx="0" cy="0"/>
          <a:chOff x="0" y="0"/>
          <a:chExt cx="0" cy="0"/>
        </a:xfrm>
      </p:grpSpPr>
      <p:sp>
        <p:nvSpPr>
          <p:cNvPr id="2" name="Shape 0"/>
          <p:cNvSpPr/>
          <p:nvPr/>
        </p:nvSpPr>
        <p:spPr>
          <a:xfrm>
            <a:off x="0" y="6775704"/>
            <a:ext cx="12191695" cy="82296"/>
          </a:xfrm>
          <a:prstGeom prst="rect">
            <a:avLst/>
          </a:prstGeom>
          <a:solidFill>
            <a:srgbClr val="3B6C91"/>
          </a:solidFill>
          <a:ln/>
        </p:spPr>
      </p:sp>
      <p:sp>
        <p:nvSpPr>
          <p:cNvPr id="3" name="Text 1"/>
          <p:cNvSpPr/>
          <p:nvPr/>
        </p:nvSpPr>
        <p:spPr>
          <a:xfrm>
            <a:off x="640080" y="146304"/>
            <a:ext cx="4572000" cy="292608"/>
          </a:xfrm>
          <a:prstGeom prst="rect">
            <a:avLst/>
          </a:prstGeom>
          <a:noFill/>
          <a:ln/>
        </p:spPr>
        <p:txBody>
          <a:bodyPr wrap="square" lIns="0" tIns="0" rIns="0" bIns="0" rtlCol="0" anchor="ctr"/>
          <a:lstStyle/>
          <a:p>
            <a:pPr indent="0" marL="0">
              <a:buNone/>
            </a:pPr>
            <a:r>
              <a:rPr lang="en-US" sz="1100" b="1" spc="200" kern="0" dirty="0">
                <a:solidFill>
                  <a:srgbClr val="3B6C91"/>
                </a:solidFill>
                <a:latin typeface="Arial" pitchFamily="34" charset="0"/>
                <a:ea typeface="Arial" pitchFamily="34" charset="-122"/>
                <a:cs typeface="Arial" pitchFamily="34" charset="-120"/>
              </a:rPr>
              <a:t>BELOW THE LINE · the L2, not Lichen</a:t>
            </a:r>
            <a:endParaRPr lang="en-US" sz="1100" dirty="0"/>
          </a:p>
        </p:txBody>
      </p:sp>
      <p:sp>
        <p:nvSpPr>
          <p:cNvPr id="5" name="Text 2"/>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How close to trustless?</a:t>
            </a:r>
            <a:endParaRPr lang="en-US" sz="3400" dirty="0"/>
          </a:p>
        </p:txBody>
      </p:sp>
      <p:sp>
        <p:nvSpPr>
          <p:cNvPr id="6" name="Shape 3"/>
          <p:cNvSpPr/>
          <p:nvPr/>
        </p:nvSpPr>
        <p:spPr>
          <a:xfrm>
            <a:off x="640080" y="1298448"/>
            <a:ext cx="1097280" cy="0"/>
          </a:xfrm>
          <a:prstGeom prst="line">
            <a:avLst/>
          </a:prstGeom>
          <a:noFill/>
          <a:ln w="38100">
            <a:solidFill>
              <a:srgbClr val="5E8C2F"/>
            </a:solidFill>
            <a:prstDash val="solid"/>
          </a:ln>
        </p:spPr>
      </p:sp>
      <p:sp>
        <p:nvSpPr>
          <p:cNvPr id="7" name="Text 4"/>
          <p:cNvSpPr/>
          <p:nvPr/>
        </p:nvSpPr>
        <p:spPr>
          <a:xfrm>
            <a:off x="1920240" y="1133856"/>
            <a:ext cx="9631375" cy="329184"/>
          </a:xfrm>
          <a:prstGeom prst="rect">
            <a:avLst/>
          </a:prstGeom>
          <a:noFill/>
          <a:ln/>
        </p:spPr>
        <p:txBody>
          <a:bodyPr wrap="square" lIns="0" tIns="0" rIns="0" bIns="0" rtlCol="0" anchor="ctr"/>
          <a:lstStyle/>
          <a:p>
            <a:pPr indent="0" marL="0">
              <a:buNone/>
            </a:pPr>
            <a:r>
              <a:rPr lang="en-US" sz="1600" i="1" dirty="0">
                <a:solidFill>
                  <a:srgbClr val="5F6862"/>
                </a:solidFill>
                <a:latin typeface="Arial" pitchFamily="34" charset="0"/>
                <a:ea typeface="Arial" pitchFamily="34" charset="-122"/>
                <a:cs typeface="Arial" pitchFamily="34" charset="-120"/>
              </a:rPr>
              <a:t>the four properties from the start, for our L2</a:t>
            </a:r>
            <a:endParaRPr lang="en-US" sz="1600" dirty="0"/>
          </a:p>
        </p:txBody>
      </p:sp>
      <p:pic>
        <p:nvPicPr>
          <p:cNvPr id="8" name="Image 0" descr="/Users/waxwing/korea-pres/talk2/assets/icons/badge-check-5E8C2F.png">    </p:cNvPr>
          <p:cNvPicPr>
            <a:picLocks noChangeAspect="1"/>
          </p:cNvPicPr>
          <p:nvPr/>
        </p:nvPicPr>
        <p:blipFill>
          <a:blip r:embed="rId1"/>
          <a:stretch>
            <a:fillRect/>
          </a:stretch>
        </p:blipFill>
        <p:spPr>
          <a:xfrm>
            <a:off x="640080" y="1856232"/>
            <a:ext cx="457200" cy="457200"/>
          </a:xfrm>
          <a:prstGeom prst="rect">
            <a:avLst/>
          </a:prstGeom>
        </p:spPr>
      </p:pic>
      <p:sp>
        <p:nvSpPr>
          <p:cNvPr id="9" name="Text 5"/>
          <p:cNvSpPr/>
          <p:nvPr/>
        </p:nvSpPr>
        <p:spPr>
          <a:xfrm>
            <a:off x="1280160" y="1783080"/>
            <a:ext cx="2514600" cy="59436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Validity</a:t>
            </a:r>
            <a:endParaRPr lang="en-US" sz="2100" dirty="0"/>
          </a:p>
        </p:txBody>
      </p:sp>
      <p:sp>
        <p:nvSpPr>
          <p:cNvPr id="10" name="Shape 6"/>
          <p:cNvSpPr/>
          <p:nvPr/>
        </p:nvSpPr>
        <p:spPr>
          <a:xfrm>
            <a:off x="3840480" y="1847088"/>
            <a:ext cx="1554480" cy="475488"/>
          </a:xfrm>
          <a:prstGeom prst="roundRect">
            <a:avLst>
              <a:gd name="adj" fmla="val 48077"/>
            </a:avLst>
          </a:prstGeom>
          <a:solidFill>
            <a:srgbClr val="5E8C2F"/>
          </a:solidFill>
          <a:ln w="15875">
            <a:solidFill>
              <a:srgbClr val="5E8C2F"/>
            </a:solidFill>
            <a:prstDash val="solid"/>
          </a:ln>
        </p:spPr>
      </p:sp>
      <p:sp>
        <p:nvSpPr>
          <p:cNvPr id="11" name="Text 7"/>
          <p:cNvSpPr/>
          <p:nvPr/>
        </p:nvSpPr>
        <p:spPr>
          <a:xfrm>
            <a:off x="3840480" y="1847088"/>
            <a:ext cx="1554480" cy="475488"/>
          </a:xfrm>
          <a:prstGeom prst="rect">
            <a:avLst/>
          </a:prstGeom>
          <a:noFill/>
          <a:ln/>
        </p:spPr>
        <p:txBody>
          <a:bodyPr wrap="square" lIns="76200" tIns="76200" rIns="76200" bIns="7620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built</a:t>
            </a:r>
            <a:endParaRPr lang="en-US" sz="1700" dirty="0"/>
          </a:p>
        </p:txBody>
      </p:sp>
      <p:sp>
        <p:nvSpPr>
          <p:cNvPr id="12" name="Text 8"/>
          <p:cNvSpPr/>
          <p:nvPr/>
        </p:nvSpPr>
        <p:spPr>
          <a:xfrm>
            <a:off x="5669280" y="1783080"/>
            <a:ext cx="5882335" cy="594360"/>
          </a:xfrm>
          <a:prstGeom prst="rect">
            <a:avLst/>
          </a:prstGeom>
          <a:noFill/>
          <a:ln/>
        </p:spPr>
        <p:txBody>
          <a:bodyPr wrap="square" lIns="0" tIns="0" rIns="0" bIns="0" rtlCol="0" anchor="ctr"/>
          <a:lstStyle/>
          <a:p>
            <a:pPr indent="0" marL="0">
              <a:buNone/>
            </a:pPr>
            <a:r>
              <a:rPr lang="en-US" sz="2000" dirty="0">
                <a:solidFill>
                  <a:srgbClr val="5F6862"/>
                </a:solidFill>
                <a:latin typeface="Arial" pitchFamily="34" charset="0"/>
                <a:ea typeface="Arial" pitchFamily="34" charset="-122"/>
                <a:cs typeface="Arial" pitchFamily="34" charset="-120"/>
              </a:rPr>
              <a:t>every block proved; every withdrawal carries the proof</a:t>
            </a:r>
            <a:endParaRPr lang="en-US" sz="2000" dirty="0"/>
          </a:p>
        </p:txBody>
      </p:sp>
      <p:pic>
        <p:nvPicPr>
          <p:cNvPr id="13" name="Image 1" descr="/Users/waxwing/korea-pres/talk2/assets/icons/history-5E8C2F.png">    </p:cNvPr>
          <p:cNvPicPr>
            <a:picLocks noChangeAspect="1"/>
          </p:cNvPicPr>
          <p:nvPr/>
        </p:nvPicPr>
        <p:blipFill>
          <a:blip r:embed="rId2"/>
          <a:stretch>
            <a:fillRect/>
          </a:stretch>
        </p:blipFill>
        <p:spPr>
          <a:xfrm>
            <a:off x="640080" y="2606040"/>
            <a:ext cx="457200" cy="457200"/>
          </a:xfrm>
          <a:prstGeom prst="rect">
            <a:avLst/>
          </a:prstGeom>
        </p:spPr>
      </p:pic>
      <p:sp>
        <p:nvSpPr>
          <p:cNvPr id="14" name="Text 9"/>
          <p:cNvSpPr/>
          <p:nvPr/>
        </p:nvSpPr>
        <p:spPr>
          <a:xfrm>
            <a:off x="1280160" y="2532888"/>
            <a:ext cx="2514600" cy="59436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Finality</a:t>
            </a:r>
            <a:endParaRPr lang="en-US" sz="2100" dirty="0"/>
          </a:p>
        </p:txBody>
      </p:sp>
      <p:sp>
        <p:nvSpPr>
          <p:cNvPr id="15" name="Shape 10"/>
          <p:cNvSpPr/>
          <p:nvPr/>
        </p:nvSpPr>
        <p:spPr>
          <a:xfrm>
            <a:off x="3840480" y="2596896"/>
            <a:ext cx="1554480" cy="475488"/>
          </a:xfrm>
          <a:prstGeom prst="roundRect">
            <a:avLst>
              <a:gd name="adj" fmla="val 48077"/>
            </a:avLst>
          </a:prstGeom>
          <a:solidFill>
            <a:srgbClr val="5E8C2F"/>
          </a:solidFill>
          <a:ln w="15875">
            <a:solidFill>
              <a:srgbClr val="5E8C2F"/>
            </a:solidFill>
            <a:prstDash val="solid"/>
          </a:ln>
        </p:spPr>
      </p:sp>
      <p:sp>
        <p:nvSpPr>
          <p:cNvPr id="16" name="Text 11"/>
          <p:cNvSpPr/>
          <p:nvPr/>
        </p:nvSpPr>
        <p:spPr>
          <a:xfrm>
            <a:off x="3840480" y="2596896"/>
            <a:ext cx="1554480" cy="475488"/>
          </a:xfrm>
          <a:prstGeom prst="rect">
            <a:avLst/>
          </a:prstGeom>
          <a:noFill/>
          <a:ln/>
        </p:spPr>
        <p:txBody>
          <a:bodyPr wrap="square" lIns="76200" tIns="76200" rIns="76200" bIns="7620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built</a:t>
            </a:r>
            <a:endParaRPr lang="en-US" sz="1700" dirty="0"/>
          </a:p>
        </p:txBody>
      </p:sp>
      <p:sp>
        <p:nvSpPr>
          <p:cNvPr id="17" name="Text 12"/>
          <p:cNvSpPr/>
          <p:nvPr/>
        </p:nvSpPr>
        <p:spPr>
          <a:xfrm>
            <a:off x="5669280" y="2532888"/>
            <a:ext cx="5882335" cy="594360"/>
          </a:xfrm>
          <a:prstGeom prst="rect">
            <a:avLst/>
          </a:prstGeom>
          <a:noFill/>
          <a:ln/>
        </p:spPr>
        <p:txBody>
          <a:bodyPr wrap="square" lIns="0" tIns="0" rIns="0" bIns="0" rtlCol="0" anchor="ctr"/>
          <a:lstStyle/>
          <a:p>
            <a:pPr indent="0" marL="0">
              <a:buNone/>
            </a:pPr>
            <a:r>
              <a:rPr lang="en-US" sz="2000" dirty="0">
                <a:solidFill>
                  <a:srgbClr val="5F6862"/>
                </a:solidFill>
                <a:latin typeface="Arial" pitchFamily="34" charset="0"/>
                <a:ea typeface="Arial" pitchFamily="34" charset="-122"/>
                <a:cs typeface="Arial" pitchFamily="34" charset="-120"/>
              </a:rPr>
              <a:t>anchored on Bitcoin: 10 blocks' work</a:t>
            </a:r>
            <a:endParaRPr lang="en-US" sz="2000" dirty="0"/>
          </a:p>
        </p:txBody>
      </p:sp>
      <p:pic>
        <p:nvPicPr>
          <p:cNvPr id="18" name="Image 2" descr="/Users/waxwing/korea-pres/talk2/assets/icons/door-open-D4862A.png">    </p:cNvPr>
          <p:cNvPicPr>
            <a:picLocks noChangeAspect="1"/>
          </p:cNvPicPr>
          <p:nvPr/>
        </p:nvPicPr>
        <p:blipFill>
          <a:blip r:embed="rId3"/>
          <a:stretch>
            <a:fillRect/>
          </a:stretch>
        </p:blipFill>
        <p:spPr>
          <a:xfrm>
            <a:off x="640080" y="3355848"/>
            <a:ext cx="457200" cy="457200"/>
          </a:xfrm>
          <a:prstGeom prst="rect">
            <a:avLst/>
          </a:prstGeom>
        </p:spPr>
      </p:pic>
      <p:sp>
        <p:nvSpPr>
          <p:cNvPr id="19" name="Text 13"/>
          <p:cNvSpPr/>
          <p:nvPr/>
        </p:nvSpPr>
        <p:spPr>
          <a:xfrm>
            <a:off x="1280160" y="3282696"/>
            <a:ext cx="2514600" cy="59436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Inclusion</a:t>
            </a:r>
            <a:endParaRPr lang="en-US" sz="2100" dirty="0"/>
          </a:p>
        </p:txBody>
      </p:sp>
      <p:sp>
        <p:nvSpPr>
          <p:cNvPr id="20" name="Shape 14"/>
          <p:cNvSpPr/>
          <p:nvPr/>
        </p:nvSpPr>
        <p:spPr>
          <a:xfrm>
            <a:off x="3840480" y="3346704"/>
            <a:ext cx="1554480" cy="475488"/>
          </a:xfrm>
          <a:prstGeom prst="roundRect">
            <a:avLst>
              <a:gd name="adj" fmla="val 48077"/>
            </a:avLst>
          </a:prstGeom>
          <a:solidFill>
            <a:srgbClr val="D4862A"/>
          </a:solidFill>
          <a:ln w="15875">
            <a:solidFill>
              <a:srgbClr val="D4862A"/>
            </a:solidFill>
            <a:prstDash val="solid"/>
          </a:ln>
        </p:spPr>
      </p:sp>
      <p:sp>
        <p:nvSpPr>
          <p:cNvPr id="21" name="Text 15"/>
          <p:cNvSpPr/>
          <p:nvPr/>
        </p:nvSpPr>
        <p:spPr>
          <a:xfrm>
            <a:off x="3840480" y="3346704"/>
            <a:ext cx="1554480" cy="475488"/>
          </a:xfrm>
          <a:prstGeom prst="rect">
            <a:avLst/>
          </a:prstGeom>
          <a:noFill/>
          <a:ln/>
        </p:spPr>
        <p:txBody>
          <a:bodyPr wrap="square" lIns="76200" tIns="76200" rIns="76200" bIns="7620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designed</a:t>
            </a:r>
            <a:endParaRPr lang="en-US" sz="1700" dirty="0"/>
          </a:p>
        </p:txBody>
      </p:sp>
      <p:sp>
        <p:nvSpPr>
          <p:cNvPr id="22" name="Text 16"/>
          <p:cNvSpPr/>
          <p:nvPr/>
        </p:nvSpPr>
        <p:spPr>
          <a:xfrm>
            <a:off x="5669280" y="3282696"/>
            <a:ext cx="5882335" cy="594360"/>
          </a:xfrm>
          <a:prstGeom prst="rect">
            <a:avLst/>
          </a:prstGeom>
          <a:noFill/>
          <a:ln/>
        </p:spPr>
        <p:txBody>
          <a:bodyPr wrap="square" lIns="0" tIns="0" rIns="0" bIns="0" rtlCol="0" anchor="ctr"/>
          <a:lstStyle/>
          <a:p>
            <a:pPr indent="0" marL="0">
              <a:buNone/>
            </a:pPr>
            <a:r>
              <a:rPr lang="en-US" sz="2000" dirty="0">
                <a:solidFill>
                  <a:srgbClr val="5F6862"/>
                </a:solidFill>
                <a:latin typeface="Arial" pitchFamily="34" charset="0"/>
                <a:ea typeface="Arial" pitchFamily="34" charset="-122"/>
                <a:cs typeface="Arial" pitchFamily="34" charset="-120"/>
              </a:rPr>
              <a:t>exit from anchored state, answered by a counter</a:t>
            </a:r>
            <a:endParaRPr lang="en-US" sz="2000" dirty="0"/>
          </a:p>
        </p:txBody>
      </p:sp>
      <p:pic>
        <p:nvPicPr>
          <p:cNvPr id="23" name="Image 3" descr="/Users/waxwing/korea-pres/talk2/assets/icons/database-B4462F.png">    </p:cNvPr>
          <p:cNvPicPr>
            <a:picLocks noChangeAspect="1"/>
          </p:cNvPicPr>
          <p:nvPr/>
        </p:nvPicPr>
        <p:blipFill>
          <a:blip r:embed="rId4"/>
          <a:stretch>
            <a:fillRect/>
          </a:stretch>
        </p:blipFill>
        <p:spPr>
          <a:xfrm>
            <a:off x="640080" y="4105656"/>
            <a:ext cx="457200" cy="457200"/>
          </a:xfrm>
          <a:prstGeom prst="rect">
            <a:avLst/>
          </a:prstGeom>
        </p:spPr>
      </p:pic>
      <p:sp>
        <p:nvSpPr>
          <p:cNvPr id="24" name="Text 17"/>
          <p:cNvSpPr/>
          <p:nvPr/>
        </p:nvSpPr>
        <p:spPr>
          <a:xfrm>
            <a:off x="1280160" y="4032504"/>
            <a:ext cx="2514600" cy="594360"/>
          </a:xfrm>
          <a:prstGeom prst="rect">
            <a:avLst/>
          </a:prstGeom>
          <a:noFill/>
          <a:ln/>
        </p:spPr>
        <p:txBody>
          <a:bodyPr wrap="square" lIns="0" tIns="0" rIns="0" bIns="0" rtlCol="0" anchor="ctr"/>
          <a:lstStyle/>
          <a:p>
            <a:pPr indent="0" marL="0">
              <a:buNone/>
            </a:pPr>
            <a:r>
              <a:rPr lang="en-US" sz="2100" b="1" dirty="0">
                <a:solidFill>
                  <a:srgbClr val="1E2622"/>
                </a:solidFill>
                <a:latin typeface="Georgia" pitchFamily="34" charset="0"/>
                <a:ea typeface="Georgia" pitchFamily="34" charset="-122"/>
                <a:cs typeface="Georgia" pitchFamily="34" charset="-120"/>
              </a:rPr>
              <a:t>Data availability</a:t>
            </a:r>
            <a:endParaRPr lang="en-US" sz="2100" dirty="0"/>
          </a:p>
        </p:txBody>
      </p:sp>
      <p:sp>
        <p:nvSpPr>
          <p:cNvPr id="25" name="Shape 18"/>
          <p:cNvSpPr/>
          <p:nvPr/>
        </p:nvSpPr>
        <p:spPr>
          <a:xfrm>
            <a:off x="3840480" y="4096512"/>
            <a:ext cx="1554480" cy="475488"/>
          </a:xfrm>
          <a:prstGeom prst="roundRect">
            <a:avLst>
              <a:gd name="adj" fmla="val 48077"/>
            </a:avLst>
          </a:prstGeom>
          <a:solidFill>
            <a:srgbClr val="B4462F"/>
          </a:solidFill>
          <a:ln w="15875">
            <a:solidFill>
              <a:srgbClr val="B4462F"/>
            </a:solidFill>
            <a:prstDash val="solid"/>
          </a:ln>
        </p:spPr>
      </p:sp>
      <p:sp>
        <p:nvSpPr>
          <p:cNvPr id="26" name="Text 19"/>
          <p:cNvSpPr/>
          <p:nvPr/>
        </p:nvSpPr>
        <p:spPr>
          <a:xfrm>
            <a:off x="3840480" y="4096512"/>
            <a:ext cx="1554480" cy="475488"/>
          </a:xfrm>
          <a:prstGeom prst="rect">
            <a:avLst/>
          </a:prstGeom>
          <a:noFill/>
          <a:ln/>
        </p:spPr>
        <p:txBody>
          <a:bodyPr wrap="square" lIns="76200" tIns="76200" rIns="76200" bIns="76200" rtlCol="0" anchor="ctr"/>
          <a:lstStyle/>
          <a:p>
            <a:pPr algn="ctr" indent="0" marL="0">
              <a:buNone/>
            </a:pPr>
            <a:r>
              <a:rPr lang="en-US" sz="1700" b="1" dirty="0">
                <a:solidFill>
                  <a:srgbClr val="F5F2E9"/>
                </a:solidFill>
                <a:latin typeface="Arial" pitchFamily="34" charset="0"/>
                <a:ea typeface="Arial" pitchFamily="34" charset="-122"/>
                <a:cs typeface="Arial" pitchFamily="34" charset="-120"/>
              </a:rPr>
              <a:t>open</a:t>
            </a:r>
            <a:endParaRPr lang="en-US" sz="1700" dirty="0"/>
          </a:p>
        </p:txBody>
      </p:sp>
      <p:sp>
        <p:nvSpPr>
          <p:cNvPr id="27" name="Text 20"/>
          <p:cNvSpPr/>
          <p:nvPr/>
        </p:nvSpPr>
        <p:spPr>
          <a:xfrm>
            <a:off x="5669280" y="4032504"/>
            <a:ext cx="5882335" cy="594360"/>
          </a:xfrm>
          <a:prstGeom prst="rect">
            <a:avLst/>
          </a:prstGeom>
          <a:noFill/>
          <a:ln/>
        </p:spPr>
        <p:txBody>
          <a:bodyPr wrap="square" lIns="0" tIns="0" rIns="0" bIns="0" rtlCol="0" anchor="ctr"/>
          <a:lstStyle/>
          <a:p>
            <a:pPr indent="0" marL="0">
              <a:buNone/>
            </a:pPr>
            <a:r>
              <a:rPr lang="en-US" sz="2000" dirty="0">
                <a:solidFill>
                  <a:srgbClr val="5F6862"/>
                </a:solidFill>
                <a:latin typeface="Arial" pitchFamily="34" charset="0"/>
                <a:ea typeface="Arial" pitchFamily="34" charset="-122"/>
                <a:cs typeface="Arial" pitchFamily="34" charset="-120"/>
              </a:rPr>
              <a:t>sender acknowledgment, the leading option</a:t>
            </a:r>
            <a:endParaRPr lang="en-US" sz="2000" dirty="0"/>
          </a:p>
        </p:txBody>
      </p:sp>
      <p:sp>
        <p:nvSpPr>
          <p:cNvPr id="28" name="Text 21"/>
          <p:cNvSpPr/>
          <p:nvPr/>
        </p:nvSpPr>
        <p:spPr>
          <a:xfrm>
            <a:off x="640080" y="5715000"/>
            <a:ext cx="10911535" cy="502920"/>
          </a:xfrm>
          <a:prstGeom prst="rect">
            <a:avLst/>
          </a:prstGeom>
          <a:noFill/>
          <a:ln/>
        </p:spPr>
        <p:txBody>
          <a:bodyPr wrap="square" lIns="0" tIns="0" rIns="0" bIns="0" rtlCol="0" anchor="t"/>
          <a:lstStyle/>
          <a:p>
            <a:pPr indent="0" marL="0">
              <a:buNone/>
            </a:pPr>
            <a:r>
              <a:rPr lang="en-US" sz="2200" i="1" dirty="0">
                <a:solidFill>
                  <a:srgbClr val="1E2622"/>
                </a:solidFill>
                <a:latin typeface="Georgia" pitchFamily="34" charset="0"/>
                <a:ea typeface="Georgia" pitchFamily="34" charset="-122"/>
                <a:cs typeface="Georgia" pitchFamily="34" charset="-120"/>
              </a:rPr>
              <a:t>And all of it on the same Lichen contract and gadget.</a:t>
            </a:r>
            <a:endParaRPr lang="en-US" sz="22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Demo</a:t>
            </a:r>
            <a:endParaRPr lang="en-US" sz="3400" dirty="0"/>
          </a:p>
        </p:txBody>
      </p:sp>
      <p:sp>
        <p:nvSpPr>
          <p:cNvPr id="4" name="Shape 1"/>
          <p:cNvSpPr/>
          <p:nvPr/>
        </p:nvSpPr>
        <p:spPr>
          <a:xfrm>
            <a:off x="640080" y="1298448"/>
            <a:ext cx="1097280" cy="0"/>
          </a:xfrm>
          <a:prstGeom prst="line">
            <a:avLst/>
          </a:prstGeom>
          <a:noFill/>
          <a:ln w="38100">
            <a:solidFill>
              <a:srgbClr val="5E8C2F"/>
            </a:solidFill>
            <a:prstDash val="solid"/>
          </a:ln>
        </p:spPr>
      </p:sp>
      <p:sp>
        <p:nvSpPr>
          <p:cNvPr id="5" name="Shape 2"/>
          <p:cNvSpPr/>
          <p:nvPr/>
        </p:nvSpPr>
        <p:spPr>
          <a:xfrm>
            <a:off x="640080" y="1691640"/>
            <a:ext cx="10911535" cy="4206240"/>
          </a:xfrm>
          <a:prstGeom prst="rect">
            <a:avLst/>
          </a:prstGeom>
          <a:solidFill>
            <a:srgbClr val="ECE8DC"/>
          </a:solidFill>
          <a:ln w="19050">
            <a:solidFill>
              <a:srgbClr val="D4862A"/>
            </a:solidFill>
            <a:prstDash val="dash"/>
          </a:ln>
        </p:spPr>
      </p:sp>
      <p:sp>
        <p:nvSpPr>
          <p:cNvPr id="6" name="Text 3"/>
          <p:cNvSpPr/>
          <p:nvPr/>
        </p:nvSpPr>
        <p:spPr>
          <a:xfrm>
            <a:off x="640080" y="1691640"/>
            <a:ext cx="10911535" cy="4206240"/>
          </a:xfrm>
          <a:prstGeom prst="rect">
            <a:avLst/>
          </a:prstGeom>
          <a:noFill/>
          <a:ln/>
        </p:spPr>
        <p:txBody>
          <a:bodyPr wrap="square" lIns="127000" tIns="127000" rIns="127000" bIns="127000" rtlCol="0" anchor="ctr"/>
          <a:lstStyle/>
          <a:p>
            <a:pPr algn="ctr" indent="0" marL="0">
              <a:buNone/>
            </a:pPr>
            <a:r>
              <a:rPr lang="en-US" sz="3600" i="1" dirty="0">
                <a:solidFill>
                  <a:srgbClr val="5F6862"/>
                </a:solidFill>
                <a:latin typeface="Arial" pitchFamily="34" charset="0"/>
                <a:ea typeface="Arial" pitchFamily="34" charset="-122"/>
                <a:cs typeface="Arial" pitchFamily="34" charset="-120"/>
              </a:rPr>
              <a:t>A demo of the shielded notes L2</a:t>
            </a:r>
            <a:endParaRPr lang="en-US" sz="3600" dirty="0"/>
          </a:p>
          <a:p>
            <a:pPr algn="ctr" indent="0" marL="0">
              <a:buNone/>
            </a:pPr>
            <a:r>
              <a:rPr lang="en-US" sz="3600" i="1" dirty="0">
                <a:solidFill>
                  <a:srgbClr val="5F6862"/>
                </a:solidFill>
                <a:latin typeface="Arial" pitchFamily="34" charset="0"/>
                <a:ea typeface="Arial" pitchFamily="34" charset="-122"/>
                <a:cs typeface="Arial" pitchFamily="34" charset="-120"/>
              </a:rPr>
              <a:t>(live, in the browser)</a:t>
            </a:r>
            <a:endParaRPr lang="en-US" sz="36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5F2E9"/>
        </a:solidFill>
      </p:bgPr>
    </p:bg>
    <p:spTree>
      <p:nvGrpSpPr>
        <p:cNvPr id="1" name=""/>
        <p:cNvGrpSpPr/>
        <p:nvPr/>
      </p:nvGrpSpPr>
      <p:grpSpPr>
        <a:xfrm>
          <a:off x="0" y="0"/>
          <a:ext cx="0" cy="0"/>
          <a:chOff x="0" y="0"/>
          <a:chExt cx="0" cy="0"/>
        </a:xfrm>
      </p:grpSpPr>
      <p:sp>
        <p:nvSpPr>
          <p:cNvPr id="3" name="Text 0"/>
          <p:cNvSpPr/>
          <p:nvPr/>
        </p:nvSpPr>
        <p:spPr>
          <a:xfrm>
            <a:off x="640080" y="822960"/>
            <a:ext cx="10911535" cy="1188720"/>
          </a:xfrm>
          <a:prstGeom prst="rect">
            <a:avLst/>
          </a:prstGeom>
          <a:noFill/>
          <a:ln/>
        </p:spPr>
        <p:txBody>
          <a:bodyPr wrap="square" lIns="0" tIns="0" rIns="0" bIns="0" rtlCol="0" anchor="ctr"/>
          <a:lstStyle/>
          <a:p>
            <a:pPr algn="ctr" indent="0" marL="0">
              <a:buNone/>
            </a:pPr>
            <a:r>
              <a:rPr lang="en-US" sz="6000" b="1" dirty="0">
                <a:solidFill>
                  <a:srgbClr val="1E2622"/>
                </a:solidFill>
                <a:latin typeface="Georgia" pitchFamily="34" charset="0"/>
                <a:ea typeface="Georgia" pitchFamily="34" charset="-122"/>
                <a:cs typeface="Georgia" pitchFamily="34" charset="-120"/>
              </a:rPr>
              <a:t>Questions?</a:t>
            </a:r>
            <a:endParaRPr lang="en-US" sz="6000" dirty="0"/>
          </a:p>
        </p:txBody>
      </p:sp>
      <p:pic>
        <p:nvPicPr>
          <p:cNvPr id="4" name="Image 0" descr="/Users/waxwing/korea-pres/talk2/assets/qr-paper.png">    </p:cNvPr>
          <p:cNvPicPr>
            <a:picLocks noChangeAspect="1"/>
          </p:cNvPicPr>
          <p:nvPr/>
        </p:nvPicPr>
        <p:blipFill>
          <a:blip r:embed="rId1"/>
          <a:stretch>
            <a:fillRect/>
          </a:stretch>
        </p:blipFill>
        <p:spPr>
          <a:xfrm>
            <a:off x="1371600" y="2423160"/>
            <a:ext cx="2560320" cy="2560320"/>
          </a:xfrm>
          <a:prstGeom prst="rect">
            <a:avLst/>
          </a:prstGeom>
        </p:spPr>
      </p:pic>
      <p:sp>
        <p:nvSpPr>
          <p:cNvPr id="5" name="Text 1"/>
          <p:cNvSpPr/>
          <p:nvPr/>
        </p:nvSpPr>
        <p:spPr>
          <a:xfrm>
            <a:off x="914400" y="5120640"/>
            <a:ext cx="3474720" cy="411480"/>
          </a:xfrm>
          <a:prstGeom prst="rect">
            <a:avLst/>
          </a:prstGeom>
          <a:noFill/>
          <a:ln/>
        </p:spPr>
        <p:txBody>
          <a:bodyPr wrap="square" lIns="0" tIns="0" rIns="0" bIns="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the papers</a:t>
            </a:r>
            <a:endParaRPr lang="en-US" sz="1700" dirty="0"/>
          </a:p>
        </p:txBody>
      </p:sp>
      <p:pic>
        <p:nvPicPr>
          <p:cNvPr id="6" name="Image 1" descr="/Users/waxwing/korea-pres/talk2/assets/qr-lichen.png">    </p:cNvPr>
          <p:cNvPicPr>
            <a:picLocks noChangeAspect="1"/>
          </p:cNvPicPr>
          <p:nvPr/>
        </p:nvPicPr>
        <p:blipFill>
          <a:blip r:embed="rId2"/>
          <a:stretch>
            <a:fillRect/>
          </a:stretch>
        </p:blipFill>
        <p:spPr>
          <a:xfrm>
            <a:off x="4800600" y="2423160"/>
            <a:ext cx="2560320" cy="2560320"/>
          </a:xfrm>
          <a:prstGeom prst="rect">
            <a:avLst/>
          </a:prstGeom>
        </p:spPr>
      </p:pic>
      <p:sp>
        <p:nvSpPr>
          <p:cNvPr id="7" name="Text 2"/>
          <p:cNvSpPr/>
          <p:nvPr/>
        </p:nvSpPr>
        <p:spPr>
          <a:xfrm>
            <a:off x="4343400" y="5120640"/>
            <a:ext cx="3474720" cy="411480"/>
          </a:xfrm>
          <a:prstGeom prst="rect">
            <a:avLst/>
          </a:prstGeom>
          <a:noFill/>
          <a:ln/>
        </p:spPr>
        <p:txBody>
          <a:bodyPr wrap="square" lIns="0" tIns="0" rIns="0" bIns="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github.com/AdamISZ/lichen</a:t>
            </a:r>
            <a:endParaRPr lang="en-US" sz="1700" dirty="0"/>
          </a:p>
        </p:txBody>
      </p:sp>
      <p:pic>
        <p:nvPicPr>
          <p:cNvPr id="8" name="Image 2" descr="/Users/waxwing/korea-pres/talk2/assets/qr-lngap.png">    </p:cNvPr>
          <p:cNvPicPr>
            <a:picLocks noChangeAspect="1"/>
          </p:cNvPicPr>
          <p:nvPr/>
        </p:nvPicPr>
        <p:blipFill>
          <a:blip r:embed="rId3"/>
          <a:stretch>
            <a:fillRect/>
          </a:stretch>
        </p:blipFill>
        <p:spPr>
          <a:xfrm>
            <a:off x="8229600" y="2423160"/>
            <a:ext cx="2560320" cy="2560320"/>
          </a:xfrm>
          <a:prstGeom prst="rect">
            <a:avLst/>
          </a:prstGeom>
        </p:spPr>
      </p:pic>
      <p:sp>
        <p:nvSpPr>
          <p:cNvPr id="9" name="Text 3"/>
          <p:cNvSpPr/>
          <p:nvPr/>
        </p:nvSpPr>
        <p:spPr>
          <a:xfrm>
            <a:off x="7772400" y="5120640"/>
            <a:ext cx="3474720" cy="411480"/>
          </a:xfrm>
          <a:prstGeom prst="rect">
            <a:avLst/>
          </a:prstGeom>
          <a:noFill/>
          <a:ln/>
        </p:spPr>
        <p:txBody>
          <a:bodyPr wrap="square" lIns="0" tIns="0" rIns="0" bIns="0" rtlCol="0" anchor="ctr"/>
          <a:lstStyle/>
          <a:p>
            <a:pPr algn="ctr" indent="0" marL="0">
              <a:buNone/>
            </a:pPr>
            <a:r>
              <a:rPr lang="en-US" sz="1700" dirty="0">
                <a:solidFill>
                  <a:srgbClr val="1E2622"/>
                </a:solidFill>
                <a:latin typeface="Arial" pitchFamily="34" charset="0"/>
                <a:ea typeface="Arial" pitchFamily="34" charset="-122"/>
                <a:cs typeface="Arial" pitchFamily="34" charset="-120"/>
              </a:rPr>
              <a:t>github.com/AdamISZ/ln-gap</a:t>
            </a:r>
            <a:endParaRPr lang="en-US" sz="1700" dirty="0"/>
          </a:p>
        </p:txBody>
      </p:sp>
      <p:sp>
        <p:nvSpPr>
          <p:cNvPr id="10" name="Text 4"/>
          <p:cNvSpPr/>
          <p:nvPr/>
        </p:nvSpPr>
        <p:spPr>
          <a:xfrm>
            <a:off x="640080" y="5943600"/>
            <a:ext cx="10911535" cy="365760"/>
          </a:xfrm>
          <a:prstGeom prst="rect">
            <a:avLst/>
          </a:prstGeom>
          <a:noFill/>
          <a:ln/>
        </p:spPr>
        <p:txBody>
          <a:bodyPr wrap="square" lIns="0" tIns="0" rIns="0" bIns="0" rtlCol="0" anchor="ctr"/>
          <a:lstStyle/>
          <a:p>
            <a:pPr algn="ctr" indent="0" marL="0">
              <a:buNone/>
            </a:pPr>
            <a:r>
              <a:rPr lang="en-US" sz="1800" dirty="0">
                <a:solidFill>
                  <a:srgbClr val="5F6862"/>
                </a:solidFill>
                <a:latin typeface="Arial" pitchFamily="34" charset="0"/>
                <a:ea typeface="Arial" pitchFamily="34" charset="-122"/>
                <a:cs typeface="Arial" pitchFamily="34" charset="-120"/>
              </a:rPr>
              <a:t>waxwing</a:t>
            </a:r>
            <a:endParaRPr lang="en-US" sz="1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5F2E9"/>
        </a:solidFill>
      </p:bgPr>
    </p:bg>
    <p:spTree>
      <p:nvGrpSpPr>
        <p:cNvPr id="1" name=""/>
        <p:cNvGrpSpPr/>
        <p:nvPr/>
      </p:nvGrpSpPr>
      <p:grpSpPr>
        <a:xfrm>
          <a:off x="0" y="0"/>
          <a:ext cx="0" cy="0"/>
          <a:chOff x="0" y="0"/>
          <a:chExt cx="0" cy="0"/>
        </a:xfrm>
      </p:grpSpPr>
      <p:sp>
        <p:nvSpPr>
          <p:cNvPr id="2" name="Text 0"/>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5F6862"/>
                </a:solidFill>
                <a:latin typeface="Arial" pitchFamily="34" charset="0"/>
                <a:ea typeface="Arial" pitchFamily="34" charset="-122"/>
                <a:cs typeface="Arial" pitchFamily="34" charset="-120"/>
              </a:rPr>
              <a:t>APPENDIX</a:t>
            </a:r>
            <a:endParaRPr lang="en-US" sz="1100" dirty="0"/>
          </a:p>
        </p:txBody>
      </p:sp>
      <p:sp>
        <p:nvSpPr>
          <p:cNvPr id="4" name="Shape 1"/>
          <p:cNvSpPr/>
          <p:nvPr/>
        </p:nvSpPr>
        <p:spPr>
          <a:xfrm>
            <a:off x="640080" y="2240280"/>
            <a:ext cx="109728" cy="2011680"/>
          </a:xfrm>
          <a:prstGeom prst="rect">
            <a:avLst/>
          </a:prstGeom>
          <a:solidFill>
            <a:srgbClr val="5F6862"/>
          </a:solidFill>
          <a:ln/>
        </p:spPr>
      </p:sp>
      <p:sp>
        <p:nvSpPr>
          <p:cNvPr id="5" name="Text 2"/>
          <p:cNvSpPr/>
          <p:nvPr/>
        </p:nvSpPr>
        <p:spPr>
          <a:xfrm>
            <a:off x="1005840" y="2194560"/>
            <a:ext cx="10362895" cy="548640"/>
          </a:xfrm>
          <a:prstGeom prst="rect">
            <a:avLst/>
          </a:prstGeom>
          <a:noFill/>
          <a:ln/>
        </p:spPr>
        <p:txBody>
          <a:bodyPr wrap="square" lIns="0" tIns="0" rIns="0" bIns="0" rtlCol="0" anchor="ctr"/>
          <a:lstStyle/>
          <a:p>
            <a:pPr indent="0" marL="0">
              <a:buNone/>
            </a:pPr>
            <a:r>
              <a:rPr lang="en-US" sz="2000" b="1" spc="400" kern="0" dirty="0">
                <a:solidFill>
                  <a:srgbClr val="5F6862"/>
                </a:solidFill>
                <a:latin typeface="Arial" pitchFamily="34" charset="0"/>
                <a:ea typeface="Arial" pitchFamily="34" charset="-122"/>
                <a:cs typeface="Arial" pitchFamily="34" charset="-120"/>
              </a:rPr>
              <a:t>APPENDIX</a:t>
            </a:r>
            <a:endParaRPr lang="en-US" sz="2000" dirty="0"/>
          </a:p>
        </p:txBody>
      </p:sp>
      <p:sp>
        <p:nvSpPr>
          <p:cNvPr id="6" name="Text 3"/>
          <p:cNvSpPr/>
          <p:nvPr/>
        </p:nvSpPr>
        <p:spPr>
          <a:xfrm>
            <a:off x="1005840" y="2743200"/>
            <a:ext cx="10362895" cy="822960"/>
          </a:xfrm>
          <a:prstGeom prst="rect">
            <a:avLst/>
          </a:prstGeom>
          <a:noFill/>
          <a:ln/>
        </p:spPr>
        <p:txBody>
          <a:bodyPr wrap="square" lIns="0" tIns="0" rIns="0" bIns="0" rtlCol="0" anchor="t"/>
          <a:lstStyle/>
          <a:p>
            <a:pPr indent="0" marL="0">
              <a:buNone/>
            </a:pPr>
            <a:r>
              <a:rPr lang="en-US" sz="4400" b="1" dirty="0">
                <a:solidFill>
                  <a:srgbClr val="1E2622"/>
                </a:solidFill>
                <a:latin typeface="Georgia" pitchFamily="34" charset="0"/>
                <a:ea typeface="Georgia" pitchFamily="34" charset="-122"/>
                <a:cs typeface="Georgia" pitchFamily="34" charset="-120"/>
              </a:rPr>
              <a:t>For discussion</a:t>
            </a:r>
            <a:endParaRPr lang="en-US" sz="4400" dirty="0"/>
          </a:p>
        </p:txBody>
      </p:sp>
      <p:sp>
        <p:nvSpPr>
          <p:cNvPr id="7" name="Text 4"/>
          <p:cNvSpPr/>
          <p:nvPr/>
        </p:nvSpPr>
        <p:spPr>
          <a:xfrm>
            <a:off x="1005840" y="3657600"/>
            <a:ext cx="10362895" cy="640080"/>
          </a:xfrm>
          <a:prstGeom prst="rect">
            <a:avLst/>
          </a:prstGeom>
          <a:noFill/>
          <a:ln/>
        </p:spPr>
        <p:txBody>
          <a:bodyPr wrap="square" lIns="0" tIns="0" rIns="0" bIns="0" rtlCol="0" anchor="t"/>
          <a:lstStyle/>
          <a:p>
            <a:pPr indent="0" marL="0">
              <a:buNone/>
            </a:pPr>
            <a:r>
              <a:rPr lang="en-US" sz="2400" dirty="0">
                <a:solidFill>
                  <a:srgbClr val="5F6862"/>
                </a:solidFill>
                <a:latin typeface="Arial" pitchFamily="34" charset="0"/>
                <a:ea typeface="Arial" pitchFamily="34" charset="-122"/>
                <a:cs typeface="Arial" pitchFamily="34" charset="-120"/>
              </a:rPr>
              <a:t>BitVMX in detail: reads, fees, overhead</a:t>
            </a:r>
            <a:endParaRPr lang="en-US" sz="24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5F2E9"/>
        </a:solidFill>
      </p:bgPr>
    </p:bg>
    <p:spTree>
      <p:nvGrpSpPr>
        <p:cNvPr id="1" name=""/>
        <p:cNvGrpSpPr/>
        <p:nvPr/>
      </p:nvGrpSpPr>
      <p:grpSpPr>
        <a:xfrm>
          <a:off x="0" y="0"/>
          <a:ext cx="0" cy="0"/>
          <a:chOff x="0" y="0"/>
          <a:chExt cx="0" cy="0"/>
        </a:xfrm>
      </p:grpSpPr>
      <p:sp>
        <p:nvSpPr>
          <p:cNvPr id="2" name="Text 0"/>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5F6862"/>
                </a:solidFill>
                <a:latin typeface="Arial" pitchFamily="34" charset="0"/>
                <a:ea typeface="Arial" pitchFamily="34" charset="-122"/>
                <a:cs typeface="Arial" pitchFamily="34" charset="-120"/>
              </a:rPr>
              <a:t>APPENDIX</a:t>
            </a:r>
            <a:endParaRPr lang="en-US" sz="1100" dirty="0"/>
          </a:p>
        </p:txBody>
      </p:sp>
      <p:sp>
        <p:nvSpPr>
          <p:cNvPr id="4" name="Text 1"/>
          <p:cNvSpPr/>
          <p:nvPr/>
        </p:nvSpPr>
        <p:spPr>
          <a:xfrm>
            <a:off x="640080" y="411480"/>
            <a:ext cx="10911535" cy="777240"/>
          </a:xfrm>
          <a:prstGeom prst="rect">
            <a:avLst/>
          </a:prstGeom>
          <a:noFill/>
          <a:ln/>
        </p:spPr>
        <p:txBody>
          <a:bodyPr wrap="square" lIns="0" tIns="0" rIns="0" bIns="0" rtlCol="0" anchor="b"/>
          <a:lstStyle/>
          <a:p>
            <a:pPr indent="0" marL="0">
              <a:buNone/>
            </a:pPr>
            <a:r>
              <a:rPr lang="en-US" sz="2800" b="1" dirty="0">
                <a:solidFill>
                  <a:srgbClr val="1E2622"/>
                </a:solidFill>
                <a:latin typeface="Georgia" pitchFamily="34" charset="0"/>
                <a:ea typeface="Georgia" pitchFamily="34" charset="-122"/>
                <a:cs typeface="Georgia" pitchFamily="34" charset="-120"/>
              </a:rPr>
              <a:t>Reads: an authenticated jump list, not a second search</a:t>
            </a:r>
            <a:endParaRPr lang="en-US" sz="2800" dirty="0"/>
          </a:p>
        </p:txBody>
      </p:sp>
      <p:sp>
        <p:nvSpPr>
          <p:cNvPr id="5" name="Shape 2"/>
          <p:cNvSpPr/>
          <p:nvPr/>
        </p:nvSpPr>
        <p:spPr>
          <a:xfrm>
            <a:off x="640080" y="1298448"/>
            <a:ext cx="1097280" cy="0"/>
          </a:xfrm>
          <a:prstGeom prst="line">
            <a:avLst/>
          </a:prstGeom>
          <a:noFill/>
          <a:ln w="38100">
            <a:solidFill>
              <a:srgbClr val="5E8C2F"/>
            </a:solidFill>
            <a:prstDash val="solid"/>
          </a:ln>
        </p:spPr>
      </p:sp>
      <p:pic>
        <p:nvPicPr>
          <p:cNvPr id="6" name="Image 0" descr="/Users/waxwing/korea-pres/talk2/assets/jumplist.png">    </p:cNvPr>
          <p:cNvPicPr>
            <a:picLocks noChangeAspect="1"/>
          </p:cNvPicPr>
          <p:nvPr/>
        </p:nvPicPr>
        <p:blipFill>
          <a:blip r:embed="rId1"/>
          <a:stretch>
            <a:fillRect/>
          </a:stretch>
        </p:blipFill>
        <p:spPr>
          <a:xfrm>
            <a:off x="832731" y="1508760"/>
            <a:ext cx="10526233" cy="3017520"/>
          </a:xfrm>
          <a:prstGeom prst="rect">
            <a:avLst/>
          </a:prstGeom>
        </p:spPr>
      </p:pic>
      <p:sp>
        <p:nvSpPr>
          <p:cNvPr id="7" name="Shape 3"/>
          <p:cNvSpPr/>
          <p:nvPr/>
        </p:nvSpPr>
        <p:spPr>
          <a:xfrm>
            <a:off x="640080" y="4617720"/>
            <a:ext cx="10911535" cy="640080"/>
          </a:xfrm>
          <a:prstGeom prst="rect">
            <a:avLst/>
          </a:prstGeom>
          <a:solidFill>
            <a:srgbClr val="FFFFFF"/>
          </a:solidFill>
          <a:ln w="12700">
            <a:solidFill>
              <a:srgbClr val="CFC9B8"/>
            </a:solidFill>
            <a:prstDash val="solid"/>
          </a:ln>
        </p:spPr>
      </p:sp>
      <p:sp>
        <p:nvSpPr>
          <p:cNvPr id="8" name="Text 4"/>
          <p:cNvSpPr/>
          <p:nvPr/>
        </p:nvSpPr>
        <p:spPr>
          <a:xfrm>
            <a:off x="640080" y="4617720"/>
            <a:ext cx="10911535" cy="640080"/>
          </a:xfrm>
          <a:prstGeom prst="rect">
            <a:avLst/>
          </a:prstGeom>
          <a:noFill/>
          <a:ln/>
        </p:spPr>
        <p:txBody>
          <a:bodyPr wrap="square" lIns="0" tIns="0" rIns="0" bIns="0" rtlCol="0" anchor="ctr"/>
          <a:lstStyle/>
          <a:p>
            <a:pPr algn="ctr" indent="0" marL="0">
              <a:buNone/>
            </a:pPr>
            <a:r>
              <a:rPr lang="en-US" sz="2400" b="1" dirty="0">
                <a:solidFill>
                  <a:srgbClr val="1E2622"/>
                </a:solidFill>
                <a:latin typeface="Courier New" pitchFamily="34" charset="0"/>
                <a:ea typeface="Courier New" pitchFamily="34" charset="-122"/>
                <a:cs typeface="Courier New" pitchFamily="34" charset="-120"/>
              </a:rPr>
              <a:t>h(i) = BLAKE3( h(i−1) ‖ h(jump(i)) ‖ write_i ‖ i )</a:t>
            </a:r>
            <a:endParaRPr lang="en-US" sz="2400" dirty="0"/>
          </a:p>
        </p:txBody>
      </p:sp>
      <p:sp>
        <p:nvSpPr>
          <p:cNvPr id="9" name="Text 5"/>
          <p:cNvSpPr/>
          <p:nvPr/>
        </p:nvSpPr>
        <p:spPr>
          <a:xfrm>
            <a:off x="640080" y="5440680"/>
            <a:ext cx="10911535" cy="822960"/>
          </a:xfrm>
          <a:prstGeom prst="rect">
            <a:avLst/>
          </a:prstGeom>
          <a:noFill/>
          <a:ln/>
        </p:spPr>
        <p:txBody>
          <a:bodyPr wrap="square" lIns="0" tIns="0" rIns="0" bIns="0" rtlCol="0" anchor="t"/>
          <a:lstStyle/>
          <a:p>
            <a:pPr indent="0" marL="0">
              <a:buNone/>
            </a:pPr>
            <a:r>
              <a:rPr lang="en-US" sz="1900" dirty="0">
                <a:solidFill>
                  <a:srgbClr val="5F6862"/>
                </a:solidFill>
                <a:latin typeface="Arial" pitchFamily="34" charset="0"/>
                <a:ea typeface="Arial" pitchFamily="34" charset="-122"/>
                <a:cs typeface="Arial" pitchFamily="34" charset="-120"/>
              </a:rPr>
              <a:t>The hub posts a path from h(t) to the read's last write (≤ 86 hops); Alice may challenge any false hop. A read costs 3–4 more transactions instead of a second search.</a:t>
            </a:r>
            <a:endParaRPr lang="en-US" sz="19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5F2E9"/>
        </a:solidFill>
      </p:bgPr>
    </p:bg>
    <p:spTree>
      <p:nvGrpSpPr>
        <p:cNvPr id="1" name=""/>
        <p:cNvGrpSpPr/>
        <p:nvPr/>
      </p:nvGrpSpPr>
      <p:grpSpPr>
        <a:xfrm>
          <a:off x="0" y="0"/>
          <a:ext cx="0" cy="0"/>
          <a:chOff x="0" y="0"/>
          <a:chExt cx="0" cy="0"/>
        </a:xfrm>
      </p:grpSpPr>
      <p:sp>
        <p:nvSpPr>
          <p:cNvPr id="2" name="Text 0"/>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5F6862"/>
                </a:solidFill>
                <a:latin typeface="Arial" pitchFamily="34" charset="0"/>
                <a:ea typeface="Arial" pitchFamily="34" charset="-122"/>
                <a:cs typeface="Arial" pitchFamily="34" charset="-120"/>
              </a:rPr>
              <a:t>APPENDIX</a:t>
            </a:r>
            <a:endParaRPr lang="en-US" sz="1100" dirty="0"/>
          </a:p>
        </p:txBody>
      </p:sp>
      <p:sp>
        <p:nvSpPr>
          <p:cNvPr id="4" name="Text 1"/>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Fees: no TRUC, no pinning handle</a:t>
            </a:r>
            <a:endParaRPr lang="en-US" sz="3400" dirty="0"/>
          </a:p>
        </p:txBody>
      </p:sp>
      <p:sp>
        <p:nvSpPr>
          <p:cNvPr id="5" name="Shape 2"/>
          <p:cNvSpPr/>
          <p:nvPr/>
        </p:nvSpPr>
        <p:spPr>
          <a:xfrm>
            <a:off x="640080" y="1298448"/>
            <a:ext cx="1097280" cy="0"/>
          </a:xfrm>
          <a:prstGeom prst="line">
            <a:avLst/>
          </a:prstGeom>
          <a:noFill/>
          <a:ln w="38100">
            <a:solidFill>
              <a:srgbClr val="5E8C2F"/>
            </a:solidFill>
            <a:prstDash val="solid"/>
          </a:ln>
        </p:spPr>
      </p:sp>
      <p:sp>
        <p:nvSpPr>
          <p:cNvPr id="6" name="Shape 3"/>
          <p:cNvSpPr/>
          <p:nvPr/>
        </p:nvSpPr>
        <p:spPr>
          <a:xfrm>
            <a:off x="640080" y="1691640"/>
            <a:ext cx="5364328" cy="1783080"/>
          </a:xfrm>
          <a:prstGeom prst="rect">
            <a:avLst/>
          </a:prstGeom>
          <a:solidFill>
            <a:srgbClr val="FFFFFF"/>
          </a:solidFill>
          <a:ln w="12700">
            <a:solidFill>
              <a:srgbClr val="CFC9B8"/>
            </a:solidFill>
            <a:prstDash val="solid"/>
          </a:ln>
        </p:spPr>
      </p:sp>
      <p:sp>
        <p:nvSpPr>
          <p:cNvPr id="7" name="Shape 4"/>
          <p:cNvSpPr/>
          <p:nvPr/>
        </p:nvSpPr>
        <p:spPr>
          <a:xfrm>
            <a:off x="640080" y="1691640"/>
            <a:ext cx="5364328" cy="73152"/>
          </a:xfrm>
          <a:prstGeom prst="rect">
            <a:avLst/>
          </a:prstGeom>
          <a:solidFill>
            <a:srgbClr val="3B6C91"/>
          </a:solidFill>
          <a:ln/>
        </p:spPr>
      </p:sp>
      <p:sp>
        <p:nvSpPr>
          <p:cNvPr id="8" name="Text 5"/>
          <p:cNvSpPr/>
          <p:nvPr/>
        </p:nvSpPr>
        <p:spPr>
          <a:xfrm>
            <a:off x="841248" y="1920240"/>
            <a:ext cx="4961992" cy="14173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Links: fixed txids</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v2, a 1 sat/vB floor out of the contract, plus an anchor only the poster can spend (CPFP)</a:t>
            </a:r>
            <a:endParaRPr lang="en-US" sz="2200" dirty="0"/>
          </a:p>
        </p:txBody>
      </p:sp>
      <p:sp>
        <p:nvSpPr>
          <p:cNvPr id="9" name="Shape 6"/>
          <p:cNvSpPr/>
          <p:nvPr/>
        </p:nvSpPr>
        <p:spPr>
          <a:xfrm>
            <a:off x="6187288" y="1691640"/>
            <a:ext cx="5364328" cy="1783080"/>
          </a:xfrm>
          <a:prstGeom prst="rect">
            <a:avLst/>
          </a:prstGeom>
          <a:solidFill>
            <a:srgbClr val="FFFFFF"/>
          </a:solidFill>
          <a:ln w="12700">
            <a:solidFill>
              <a:srgbClr val="CFC9B8"/>
            </a:solidFill>
            <a:prstDash val="solid"/>
          </a:ln>
        </p:spPr>
      </p:sp>
      <p:sp>
        <p:nvSpPr>
          <p:cNvPr id="10" name="Shape 7"/>
          <p:cNvSpPr/>
          <p:nvPr/>
        </p:nvSpPr>
        <p:spPr>
          <a:xfrm>
            <a:off x="6187288" y="1691640"/>
            <a:ext cx="5364328" cy="73152"/>
          </a:xfrm>
          <a:prstGeom prst="rect">
            <a:avLst/>
          </a:prstGeom>
          <a:solidFill>
            <a:srgbClr val="5E8C2F"/>
          </a:solidFill>
          <a:ln/>
        </p:spPr>
      </p:sp>
      <p:sp>
        <p:nvSpPr>
          <p:cNvPr id="11" name="Text 8"/>
          <p:cNvSpPr/>
          <p:nvPr/>
        </p:nvSpPr>
        <p:spPr>
          <a:xfrm>
            <a:off x="6388456" y="1920240"/>
            <a:ext cx="4961992" cy="14173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1 OP_CSV on the next move</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the game is played on the chain, not in the mempool</a:t>
            </a:r>
            <a:endParaRPr lang="en-US" sz="2200" dirty="0"/>
          </a:p>
        </p:txBody>
      </p:sp>
      <p:sp>
        <p:nvSpPr>
          <p:cNvPr id="12" name="Shape 9"/>
          <p:cNvSpPr/>
          <p:nvPr/>
        </p:nvSpPr>
        <p:spPr>
          <a:xfrm>
            <a:off x="640080" y="3657600"/>
            <a:ext cx="5364328" cy="1783080"/>
          </a:xfrm>
          <a:prstGeom prst="rect">
            <a:avLst/>
          </a:prstGeom>
          <a:solidFill>
            <a:srgbClr val="FFFFFF"/>
          </a:solidFill>
          <a:ln w="12700">
            <a:solidFill>
              <a:srgbClr val="CFC9B8"/>
            </a:solidFill>
            <a:prstDash val="solid"/>
          </a:ln>
        </p:spPr>
      </p:sp>
      <p:sp>
        <p:nvSpPr>
          <p:cNvPr id="13" name="Shape 10"/>
          <p:cNvSpPr/>
          <p:nvPr/>
        </p:nvSpPr>
        <p:spPr>
          <a:xfrm>
            <a:off x="640080" y="3657600"/>
            <a:ext cx="5364328" cy="73152"/>
          </a:xfrm>
          <a:prstGeom prst="rect">
            <a:avLst/>
          </a:prstGeom>
          <a:solidFill>
            <a:srgbClr val="D4862A"/>
          </a:solidFill>
          <a:ln/>
        </p:spPr>
      </p:sp>
      <p:sp>
        <p:nvSpPr>
          <p:cNvPr id="14" name="Text 11"/>
          <p:cNvSpPr/>
          <p:nvPr/>
        </p:nvSpPr>
        <p:spPr>
          <a:xfrm>
            <a:off x="841248" y="3886200"/>
            <a:ext cx="4961992" cy="14173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Up to 100 kvB</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TRUC caps at 10 kvB; an 8-ary escalation is 9–12 kvB, a path chunk up to 93</a:t>
            </a:r>
            <a:endParaRPr lang="en-US" sz="2200" dirty="0"/>
          </a:p>
        </p:txBody>
      </p:sp>
      <p:sp>
        <p:nvSpPr>
          <p:cNvPr id="15" name="Shape 12"/>
          <p:cNvSpPr/>
          <p:nvPr/>
        </p:nvSpPr>
        <p:spPr>
          <a:xfrm>
            <a:off x="6187288" y="3657600"/>
            <a:ext cx="5364328" cy="1783080"/>
          </a:xfrm>
          <a:prstGeom prst="rect">
            <a:avLst/>
          </a:prstGeom>
          <a:solidFill>
            <a:srgbClr val="FFFFFF"/>
          </a:solidFill>
          <a:ln w="12700">
            <a:solidFill>
              <a:srgbClr val="CFC9B8"/>
            </a:solidFill>
            <a:prstDash val="solid"/>
          </a:ln>
        </p:spPr>
      </p:sp>
      <p:sp>
        <p:nvSpPr>
          <p:cNvPr id="16" name="Shape 13"/>
          <p:cNvSpPr/>
          <p:nvPr/>
        </p:nvSpPr>
        <p:spPr>
          <a:xfrm>
            <a:off x="6187288" y="3657600"/>
            <a:ext cx="5364328" cy="73152"/>
          </a:xfrm>
          <a:prstGeom prst="rect">
            <a:avLst/>
          </a:prstGeom>
          <a:solidFill>
            <a:srgbClr val="B4462F"/>
          </a:solidFill>
          <a:ln/>
        </p:spPr>
      </p:sp>
      <p:sp>
        <p:nvSpPr>
          <p:cNvPr id="17" name="Text 14"/>
          <p:cNvSpPr/>
          <p:nvPr/>
        </p:nvSpPr>
        <p:spPr>
          <a:xfrm>
            <a:off x="6388456" y="3886200"/>
            <a:ext cx="4961992" cy="1417320"/>
          </a:xfrm>
          <a:prstGeom prst="rect">
            <a:avLst/>
          </a:prstGeom>
          <a:noFill/>
          <a:ln/>
        </p:spPr>
        <p:txBody>
          <a:bodyPr wrap="square" lIns="0" tIns="0" rIns="0" bIns="0" rtlCol="0" anchor="t"/>
          <a:lstStyle/>
          <a:p>
            <a:pPr algn="l" indent="0" marL="0">
              <a:spcAft>
                <a:spcPts val="800"/>
              </a:spcAft>
              <a:buNone/>
            </a:pPr>
            <a:r>
              <a:rPr lang="en-US" sz="2200" b="1" dirty="0">
                <a:solidFill>
                  <a:srgbClr val="1E2622"/>
                </a:solidFill>
                <a:latin typeface="Georgia" pitchFamily="34" charset="0"/>
                <a:ea typeface="Georgia" pitchFamily="34" charset="-122"/>
                <a:cs typeface="Georgia" pitchFamily="34" charset="-120"/>
              </a:rPr>
              <a:t>Terminal txs</a:t>
            </a:r>
            <a:endParaRPr lang="en-US" sz="2200" dirty="0"/>
          </a:p>
          <a:p>
            <a:pPr algn="l" indent="0" marL="0">
              <a:buNone/>
            </a:pPr>
            <a:r>
              <a:rPr lang="en-US" sz="1900" dirty="0">
                <a:solidFill>
                  <a:srgbClr val="5F6862"/>
                </a:solidFill>
                <a:latin typeface="Arial" pitchFamily="34" charset="0"/>
                <a:ea typeface="Arial" pitchFamily="34" charset="-122"/>
                <a:cs typeface="Arial" pitchFamily="34" charset="-120"/>
              </a:rPr>
              <a:t>ALL|ANYONECANPAY: the broadcaster adds a coin and picks the feerate</a:t>
            </a:r>
            <a:endParaRPr lang="en-US" sz="2200" dirty="0"/>
          </a:p>
        </p:txBody>
      </p:sp>
      <p:sp>
        <p:nvSpPr>
          <p:cNvPr id="18" name="Text 15"/>
          <p:cNvSpPr/>
          <p:nvPr/>
        </p:nvSpPr>
        <p:spPr>
          <a:xfrm>
            <a:off x="640080" y="5806440"/>
            <a:ext cx="10911535" cy="548640"/>
          </a:xfrm>
          <a:prstGeom prst="rect">
            <a:avLst/>
          </a:prstGeom>
          <a:noFill/>
          <a:ln/>
        </p:spPr>
        <p:txBody>
          <a:bodyPr wrap="square" lIns="0" tIns="0" rIns="0" bIns="0" rtlCol="0" anchor="t"/>
          <a:lstStyle/>
          <a:p>
            <a:pPr indent="0" marL="0">
              <a:buNone/>
            </a:pPr>
            <a:r>
              <a:rPr lang="en-US" sz="1900" i="1" dirty="0">
                <a:solidFill>
                  <a:srgbClr val="5F6862"/>
                </a:solidFill>
                <a:latin typeface="Arial" pitchFamily="34" charset="0"/>
                <a:ea typeface="Arial" pitchFamily="34" charset="-122"/>
                <a:cs typeface="Arial" pitchFamily="34" charset="-120"/>
              </a:rPr>
              <a:t>Floors are fixed by the statement: 197,356 sats in the deepest Groth16 dispute, paid from the loser's reserve.</a:t>
            </a:r>
            <a:endParaRPr lang="en-US" sz="1900" dirty="0"/>
          </a:p>
        </p:txBody>
      </p:sp>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5F2E9"/>
        </a:solidFill>
      </p:bgPr>
    </p:bg>
    <p:spTree>
      <p:nvGrpSpPr>
        <p:cNvPr id="1" name=""/>
        <p:cNvGrpSpPr/>
        <p:nvPr/>
      </p:nvGrpSpPr>
      <p:grpSpPr>
        <a:xfrm>
          <a:off x="0" y="0"/>
          <a:ext cx="0" cy="0"/>
          <a:chOff x="0" y="0"/>
          <a:chExt cx="0" cy="0"/>
        </a:xfrm>
      </p:grpSpPr>
      <p:sp>
        <p:nvSpPr>
          <p:cNvPr id="2" name="Text 0"/>
          <p:cNvSpPr/>
          <p:nvPr/>
        </p:nvSpPr>
        <p:spPr>
          <a:xfrm>
            <a:off x="7894015" y="146304"/>
            <a:ext cx="3840480" cy="292608"/>
          </a:xfrm>
          <a:prstGeom prst="rect">
            <a:avLst/>
          </a:prstGeom>
          <a:noFill/>
          <a:ln/>
        </p:spPr>
        <p:txBody>
          <a:bodyPr wrap="square" lIns="0" tIns="0" rIns="0" bIns="0" rtlCol="0" anchor="ctr"/>
          <a:lstStyle/>
          <a:p>
            <a:pPr algn="r" indent="0" marL="0">
              <a:buNone/>
            </a:pPr>
            <a:r>
              <a:rPr lang="en-US" sz="1100" b="1" spc="200" kern="0" dirty="0">
                <a:solidFill>
                  <a:srgbClr val="5F6862"/>
                </a:solidFill>
                <a:latin typeface="Arial" pitchFamily="34" charset="0"/>
                <a:ea typeface="Arial" pitchFamily="34" charset="-122"/>
                <a:cs typeface="Arial" pitchFamily="34" charset="-120"/>
              </a:rPr>
              <a:t>APPENDIX</a:t>
            </a:r>
            <a:endParaRPr lang="en-US" sz="1100" dirty="0"/>
          </a:p>
        </p:txBody>
      </p:sp>
      <p:sp>
        <p:nvSpPr>
          <p:cNvPr id="4" name="Text 1"/>
          <p:cNvSpPr/>
          <p:nvPr/>
        </p:nvSpPr>
        <p:spPr>
          <a:xfrm>
            <a:off x="640080" y="411480"/>
            <a:ext cx="10911535" cy="777240"/>
          </a:xfrm>
          <a:prstGeom prst="rect">
            <a:avLst/>
          </a:prstGeom>
          <a:noFill/>
          <a:ln/>
        </p:spPr>
        <p:txBody>
          <a:bodyPr wrap="square" lIns="0" tIns="0" rIns="0" bIns="0" rtlCol="0" anchor="b"/>
          <a:lstStyle/>
          <a:p>
            <a:pPr indent="0" marL="0">
              <a:buNone/>
            </a:pPr>
            <a:r>
              <a:rPr lang="en-US" sz="3400" b="1" dirty="0">
                <a:solidFill>
                  <a:srgbClr val="1E2622"/>
                </a:solidFill>
                <a:latin typeface="Georgia" pitchFamily="34" charset="0"/>
                <a:ea typeface="Georgia" pitchFamily="34" charset="-122"/>
                <a:cs typeface="Georgia" pitchFamily="34" charset="-120"/>
              </a:rPr>
              <a:t>BitVMX's overhead, and what we cut</a:t>
            </a:r>
            <a:endParaRPr lang="en-US" sz="3400" dirty="0"/>
          </a:p>
        </p:txBody>
      </p:sp>
      <p:sp>
        <p:nvSpPr>
          <p:cNvPr id="5" name="Shape 2"/>
          <p:cNvSpPr/>
          <p:nvPr/>
        </p:nvSpPr>
        <p:spPr>
          <a:xfrm>
            <a:off x="640080" y="1298448"/>
            <a:ext cx="1097280" cy="0"/>
          </a:xfrm>
          <a:prstGeom prst="line">
            <a:avLst/>
          </a:prstGeom>
          <a:noFill/>
          <a:ln w="38100">
            <a:solidFill>
              <a:srgbClr val="5E8C2F"/>
            </a:solidFill>
            <a:prstDash val="solid"/>
          </a:ln>
        </p:spPr>
      </p:sp>
      <p:graphicFrame>
        <p:nvGraphicFramePr>
          <p:cNvPr id="63"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10911535" cy="914400"/>
        </p:xfrm>
        <a:graphic>
          <a:graphicData uri="http://schemas.openxmlformats.org/drawingml/2006/table">
            <a:tbl>
              <a:tblPr/>
              <a:tblGrid>
                <a:gridCol w="2194560"/>
                <a:gridCol w="4206240"/>
                <a:gridCol w="4510735"/>
              </a:tblGrid>
              <a:tr h="0">
                <a:tc>
                  <a:txBody>
                    <a:bodyPr/>
                    <a:lstStyle/>
                    <a:p>
                      <a:pPr indent="0" marL="0">
                        <a:buNone/>
                      </a:pP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2000" b="1" dirty="0">
                          <a:solidFill>
                            <a:srgbClr val="F5F2E9"/>
                          </a:solidFill>
                          <a:latin typeface="Arial" pitchFamily="34" charset="0"/>
                          <a:ea typeface="Arial" pitchFamily="34" charset="-122"/>
                          <a:cs typeface="Arial" pitchFamily="34" charset="-120"/>
                        </a:rPr>
                        <a:t>before</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c>
                  <a:txBody>
                    <a:bodyPr/>
                    <a:lstStyle/>
                    <a:p>
                      <a:pPr indent="0" marL="0">
                        <a:buNone/>
                      </a:pPr>
                      <a:r>
                        <a:rPr lang="en-US" sz="2000" b="1" dirty="0">
                          <a:solidFill>
                            <a:srgbClr val="F5F2E9"/>
                          </a:solidFill>
                          <a:latin typeface="Arial" pitchFamily="34" charset="0"/>
                          <a:ea typeface="Arial" pitchFamily="34" charset="-122"/>
                          <a:cs typeface="Arial" pitchFamily="34" charset="-120"/>
                        </a:rPr>
                        <a:t>now</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1E2622"/>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search</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binary: 60 txs, ~380 blocks</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8-ary: 22 txs, ~140 blocks</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false reads</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a second search: 2× the depth</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jump list: +3–4 txs, only if used</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relay</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TRUC: 10 kvB cap</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v2 + poster's anchor + 1 CSV: 100 kvB</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Script stack</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re-reveal the whole move</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one key per field</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ECE8DC"/>
                    </a:solidFill>
                  </a:tcPr>
                </a:tc>
              </a:tr>
              <a:tr h="0">
                <a:tc>
                  <a:txBody>
                    <a:bodyPr/>
                    <a:lstStyle/>
                    <a:p>
                      <a:pPr indent="0" marL="0">
                        <a:buNone/>
                      </a:pPr>
                      <a:r>
                        <a:rPr lang="en-US" sz="2000" b="1" dirty="0">
                          <a:solidFill>
                            <a:srgbClr val="1E2622"/>
                          </a:solidFill>
                          <a:latin typeface="Arial" pitchFamily="34" charset="0"/>
                          <a:ea typeface="Arial" pitchFamily="34" charset="-122"/>
                          <a:cs typeface="Arial" pitchFamily="34" charset="-120"/>
                        </a:rPr>
                        <a:t>an honest hub</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emulate 478M steps (~1 min)</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c>
                  <a:txBody>
                    <a:bodyPr/>
                    <a:lstStyle/>
                    <a:p>
                      <a:pPr indent="0" marL="0">
                        <a:buNone/>
                      </a:pPr>
                      <a:r>
                        <a:rPr lang="en-US" sz="2000" dirty="0">
                          <a:solidFill>
                            <a:srgbClr val="1E2622"/>
                          </a:solidFill>
                          <a:latin typeface="Arial" pitchFamily="34" charset="0"/>
                          <a:ea typeface="Arial" pitchFamily="34" charset="-122"/>
                          <a:cs typeface="Arial" pitchFamily="34" charset="-120"/>
                        </a:rPr>
                        <a:t>native Groth16 check, 1.5 ms: concede</a:t>
                      </a:r>
                      <a:endParaRPr lang="en-US" sz="2000" dirty="0">
                        <a:latin typeface="Arial" charset="0"/>
                        <a:ea typeface="Arial" charset="0"/>
                        <a:cs typeface="Arial" charset="0"/>
                      </a:endParaRPr>
                    </a:p>
                  </a:txBody>
                  <a:tcPr marL="101600" marR="101600" marT="50800" marB="50800" anchor="ctr">
                    <a:lnL w="9525" cap="flat" cmpd="sng" algn="ctr">
                      <a:solidFill>
                        <a:srgbClr val="CFC9B8"/>
                      </a:solidFill>
                      <a:prstDash val="solid"/>
                      <a:round/>
                      <a:headEnd type="none" w="med" len="med"/>
                      <a:tailEnd type="none" w="med" len="med"/>
                    </a:lnL>
                    <a:lnR w="9525" cap="flat" cmpd="sng" algn="ctr">
                      <a:solidFill>
                        <a:srgbClr val="CFC9B8"/>
                      </a:solidFill>
                      <a:prstDash val="solid"/>
                      <a:round/>
                      <a:headEnd type="none" w="med" len="med"/>
                      <a:tailEnd type="none" w="med" len="med"/>
                    </a:lnR>
                    <a:lnT w="9525" cap="flat" cmpd="sng" algn="ctr">
                      <a:solidFill>
                        <a:srgbClr val="CFC9B8"/>
                      </a:solidFill>
                      <a:prstDash val="solid"/>
                      <a:round/>
                      <a:headEnd type="none" w="med" len="med"/>
                      <a:tailEnd type="none" w="med" len="med"/>
                    </a:lnT>
                    <a:lnB w="9525" cap="flat" cmpd="sng" algn="ctr">
                      <a:solidFill>
                        <a:srgbClr val="CFC9B8"/>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368735" y="644652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F6862"/>
                </a:solidFill>
                <a:latin typeface="Arial"/>
                <a:ea typeface="Arial"/>
                <a:cs typeface="Arial"/>
              </a:defRPr>
            </a:lvl1pPr>
          </a:lstStyle>
          <a:p>
            <a:pPr algn="r"/>
            <a:fld id="{F7021451-1387-4CA6-816F-3879F97B5CBC}" type="slidenum">
              <a:rPr b="0" lang="en-US"/>
              <a:t>62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62</Slides>
  <Notes>62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Lichen: L2s In CHannels, ENforced by bitcoin</dc:title>
  <dc:subject>PptxGenJS Presentation</dc:subject>
  <dc:creator>waxwing</dc:creator>
  <cp:lastModifiedBy>waxwing</cp:lastModifiedBy>
  <cp:revision>1</cp:revision>
  <dcterms:created xsi:type="dcterms:W3CDTF">2026-10-26T05:44:58Z</dcterms:created>
  <dcterms:modified xsi:type="dcterms:W3CDTF">2026-10-26T05:44:58Z</dcterms:modified>
</cp:coreProperties>
</file>