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notesMasterIdLst>
    <p:notesMasterId r:id="rId33"/>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37"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orange lichen (Xanthoria parietina) on concrete, by Pseudopanax at English Wikipedia, public domain (Wikimedia Commons); cropped. The deck's orange is xanthoria's. Section dividers use strips of the same photo; Part 5, "not Lichen", deliberately has none.
Title. The name: L2s In CHannels, ENforced by bitcoin. A lichen is two organisms living as one; here, a layer 2 living on a set of two-party contracts.
One-line version of the talk: a hub-issued L2 whose tokens are withdrawable as bitcoin without trusting the hub for honesty or liveness, with no consensus change; built and run on regtest and Mutinynet. Then, below a line: an L2 on top of it, and how close it gets to fully trustless.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[~0.5 min] The pitch, deliberately without its trade-offs: they come out over the talk (a hub's locked liquidity, a cap per user, an expiry, taking part in your own dispute).
The asterisk: it depends on the L2. Lichen asks the L2 one question, and how trustworthy the answer is is the L2's business. We'll show one L2, built, and how close it gets.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Verifying L2 state on L1 is hard: three years and counting of very clever people. Quick tour, one line each; the point is the volume, not the detail.
- BitVM (Robin Linus, Oct 2023): commit to a binary circuit, bisection fraud proof over pre-signed txs; a fixed prover/verifier pair. bitvm.org/bitvm.pdf
- BitVM2 (Linus et al., 2024; USENIX Security 2026, ePrint 2025/1158): SNARK verifier split into Script chunks; operator asserts all intermediate states, anyone disproves one chunk. n signers 1-of-n honest at setup; permissionless challenge.
- BitVMX (Lerner et al., Fairgate/RootstockLabs, May 2024, arXiv 2405.06842): a RISC-V CPU checked optimistically; hash-chained trace, n-ary search; prover and verifier fixed at setup. What Lichen uses.
- Union (Jan 2025, arXiv 2501.07435): Rootstock peg on multi-party BitVMX; 1 honest functionary; packets share bonds.
- Glock (Liam Eagen, Alpen, ePrint 2025/1485, Aug 2025): garbled locks over a designated-verifier SNARK; fraud proof is one signature, &gt;550x less on-chain data than BitVM2; designated challenger.
- BABE (Garg, Kolonelos, Sergeevitch, Sridhar, Tse; ePrint 2026/065, Jan 2026): witness encryption for Groth16's pairing relations + 2PC for the rest; claims ~1000x cheaper than BitVM3's off-chain cost. Two-party.
- BitVM3 (Linus Woll et al., ePrint 2026/933, May 2026): garbled Groth16 verifier, challenger posts a short fraud witness; Assert ~2.4 kvB; ~42 GiB per garbled circuit. (An earlier RSA-based "BitVM3" draft, July 2025, was retracted after a break.)
- PIPEs v2 (Abdalla, Komarov et al., ePrint 2026/186, Feb 2026): witness-encrypt a UTXO's signing key so only a valid proof recovers it; DKG setup, 1-of-n honest; ciphertexts ~338 TB by the authors' own figures.
Also: Clementine (Citrea, BitVM2-based, permissioned watchtowers), Delbrag (Rubin, garbled circuits), GOAT.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[~0.5 min] Pause. Everyone has spent three years on the verifier. Grant that it's solved: a Groth16 verifier can be enforced on Bitcoin today, several ways. What's left?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The operational problem. Without covenants, a pool of bitcoin belonging to users who aren't known yet must be released by transactions someone pre-signs on their behalf: a committee, keys deleted. That's the 1-of-n honesty assumption at setup.
Then: who may challenge a false claim?
- Permissionless (BitVM2): anyone, since anyone could be the one robbed. But the challengers are unknown when the graph is signed, so no interactive game can be pre-signed with them, so the dispute is one round: the operator puts the verifier's whole intermediate state on chain at once (MB-scale).
- Permissioned (Union, BitVMX's authors' bridge for Rootstock): the functionaries are known at setup, so BitVMX's interactive search can be pre-signed between every pair. Less data on chain, more rounds. Price: an honest functionary must be online whenever a claim is made, and the pairwise games and bonds grow with N.
And in both, the user doesn't withdraw herself: an operator fronts her the money and claims reimbursement from the pool. A refused withdrawal waits for a willing operator.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A separate point, often skipped: all of these designs assume the L2 actually works. A bridge proves "the L2 says I may withdraw". That's only worth something if the L2's state is final, its data is available, and its transitions are valid.
Finality: with a sequencer signing state, history can be rewritten unless something like PoW/PoS or Bitcoin itself anchors it.
Data availability: if nobody gives you the Merkle path to your own note, you can't prove anything, however good the verifier is.
Validity: does the signed root follow from valid transactions? (A validity proof of the transitions, or fraud proofs.)
Censorship/inclusion: can you get your exit transaction in at all?
Lichen deliberately leaves all four to the L2. Hold onto them: they're the scorecard at the end, for the L2 we built on top.</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min] The core idea, borrowed from LN-GAP (my earlier project: contracts governed by arbitrary programs inside Lightning channels).
Put the challenge game inside a bilateral contract between each user and a hub. Both parties are present when it opens, so they pre-sign everything themselves, just as in Lightning: no committee, no setup trust. The claimant is always the user, for her own withdrawal. A false claim is paid from the hub's side of her contract, so only the hub needs to challenge. (Against bridges: there a false claim takes a deposit that backs everyone's tokens, so anyone must be able to challenge.)
It's Union's game with a single pair: nobody else has to show up, for either side.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The shape. One hub. Each user has her own contract with it: a 2-of-2 output, standalone or inside a Lightning channel.
The hub issues tokens on an L2; the tokens move freely between users there (payments, and more: shielded notes, contracts; later).
To withdraw, Alice returns tokens to the hub on the L2, tagged with her contract's memo, and takes bitcoin out of her own contract. Normally the hub just pays (it can check her proof in a millisecond). If it refuses, or it's gone, she enforces it on Bitcoin.
Note Alice can withdraw more than she deposited: tokens she received from Bob come out of her contract, up to its cap.</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What are these tokens? Every token is a liability of the hub, minted on its own say-so, and collateralised by the contract of whoever holds it, within that holder's cap.
So within your cap, they really are bitcoin: one-to-one redeemable without the hub's permission. Beyond your cap (or with no contract at all) you're holding credit: a claim someone with headroom may buy from you. That's a choice, not an assumption of the design.
This is exactly Lightning's inbound liquidity problem, in a different costume: the cap minus your deposit is the hub's liquidity committed to you. And as in Lightning, it's paid for: the hub charges a fee on the liquidity a user asks, 1% by default (FEE_PPM), kept out of the deposit it mints her, so it's paid whatever happens later.
Is the hub solvent? In aggregate yes: if every token comes back, the sum of withdrawals equals the sum of deposits. Per contract the headroom is idle capital, not fractional reserve: the bitcoin can't follow the tokens between contracts.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[~2.5 min] The terms.
d: Alice's deposit; she puts d bitcoin in and receives d tokens on the L2. (Lowercase, because D, from the next slide on, is the contract's identifier.)
V_max: the most she can withdraw: her d plus the hub's liquidity V_max − d.
r_A, r_H: contract reserves. Returned in every honest outcome; forfeited to the other side by losing a dispute. (Why they exist: in a few slides.)
b: what she withdraws, by returning b tokens to the hub with memo c (the contract's identifier).
T_close: the contract's end; with no withdrawal by then, the default.
The contract holds V_max + r_A + r_H. The hub's provided liquidity is the sum over its users of V_max − d + r_H.
Demo numbers: 2M sats deposited, 14M of liquidity asked: a cap of about 15.9M, after the hub's 1% fee. Payouts are in units: V_max = u(2^K − 1), bit i an output of u·2^i, u from 512 to ~1,024 sats, so any cap works; a dispute pays b rounded down to a unit, a fold pays exactly.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The whole transaction graph of one contract, as built (BABE, standalone contract; Mutinynet runs of 29 Oct 2026). Every box is a Bitcoin transaction. The transaction-graph slides that follow zoom in, output by output.
Top row, the opening: Alice pays a deposit address from any wallet; the funding spends that and a coin of the hub's into the contract output. If the hub never funds, Alice refunds after a timeout (a day on Mutinynet).
The contract output has three leaves: the fold (cooperative, signed at the time), the default (pre-signed, after T_close), and request, which starts the dispute.
The dispute is one chain of links carrying the contract's value, each with one input: request (Alice), respond (the hub), assert (Alice), challenge_assert (the hub). Every link's output has a terminal, which the other side takes if a party doesn't move: request_timeout, respond_timeout, success, failure. A terminal and the next link spend the same output, so only one confirms. Against a challenge, Alice answers with wrongly_challenged_k, one per kept garbled-circuit instance.
Pre-signed at opening, by both: 19 transactions at 78/10 (the default, the four links, the four terminals, ten wrongly_challenged). The exit adds one, respond's countering leaf. Not pre-signed: the fold (signed at the time, for the amount returned), the deposit and funding.
Colours: links by who posts them, terminals by who they pay. In a channel instead of standalone, the contract output sits in the channel and the fold is a channel update; the PoC is standalone.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The transaction graph, as in the papers: boxes with a coloured header are transactions (blue: Alice posts it; orange: the hub; dark: either). White boxes are outputs, with their value and one line per taproot leaf, the leaf's name coloured by who spends it.
Figures from contract 1000 on Mutinynet (29 Oct 2026).
Alice's wallet (any wallet: an exchange, a faucet) pays the deposit address d + r_A + F + f/2: her deposit, her reserve, her fee budget F (for a dispute's terminal fees; 30,000 on Mutinynet), and her half of the funding fee. There: 400,000 + 20,000 + 30,000 + 1,000 = 451,000.
The deposit address: a NUMS key path (unspendable), two leaves. deposit_open: &lt;H&gt; CHECKSIGVERIFY &lt;A&gt; CHECKSIG; only the funding spends it this way. deposit_refund: 2880 CSV DROP &lt;A&gt; CHECKSIG: a day on Mutinynet. With MuSig2 deposit_open would be the key path: a to-do.
The funding (362 vB, 2,000 fee, half each): in 0 the deposit by deposit_open, in 1 the hub's coin by key path. Out 0 the contract output V_max + r_A + r_H (2,159,094); out 1 F, a key-path output to Alice's fee key; out 2 the hub's change.
The ordering: Alice holds the hub's signatures on every pre-signed transaction and has seen the mint of d tokens sealed on the L2, locked to P = H(A‖T)·A + T, before she signs the deposit input. That signature is an adaptor signature for T = t·G and SIGHASH_DEFAULT, so it commits to the whole funding, the hub's coin included. The hub completes it to broadcast; the completed signature on chain, less her pre-signature, is t, which unlocks her tokens. The hub broadcasts only in the first half of the refund window, or Alice could take both.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The contract output: NUMS key path, three leaves, each beginning with the 2-of-2 (&lt;H&gt; CHECKSIGVERIFY &lt;A&gt; CHECKSIGVERIFY, roughly).
fold: just the 2-of-2. Nothing pre-signed: both sign it when it happens, SIGHASH_DEFAULT, for the b returned. Out 0 b + r_A to Alice's payout address, out 1 V_max − b + r_H less the fee (the hub pays, a fixed 1,000 today) to the hub's. 193 vB: two signatures, a 71-byte script, a 65-byte control block.
default: T_close CLTV, then the 2-of-2. Pre-signed at opening, ALL|ANYONECANPAY: whoever posts it adds a fee coin (since v0.4.3 Alice can post it herself, from F). Out 0 r_A to Alice, out 1 V_max + r_H to the hub.
request: to_self_delay CSV (10 blocks on Mutinynet), the 2-of-2, and Alice's Winternitz signature on b (one 4-byte word: 8 digits + 2 checksum digits, 20 witness elements). Pre-signed, signed ALL: it is a link, so its txid must not change, since the next link is signed against it. Its fee is a floor of 1 sat/vB paid out of the contract (so it relays alone), V₁ = V₀ − floor − 330, and out 1 is a 330-sat anchor only Alice's key spends, for CPFP.
A terminal and the next link spend the same output, so only one of them confirms: the same here for fold / default / request.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[~2.5 min] This is the seam, and the most important slide for the structure of the talk. Lichen needs exactly one thing from an L2: a program, fixed when the contract opens (its image id is in the contract), whose proof says "b tokens were returned to the hub with memo c, in deployment D".
The journal is b || c || D: ten words. b is what the payout reads. c is this contract's memo. D pins the deployment: its keys, its genesis, and (in our L2) the finality threshold, so a proof against another deployment or a weaker threshold loses at once.
What the program checks in order to say that is the L2's business, not Lichen's. In the L2 we built, it checks the return under a root anchored on Bitcoin, at the end of a history proved valid block by block. All of that is below the line, later.
What's a deployment? One running instance of the L2: the hub's key (it mints; returns are paid to it), the sequencer's key, its genesis seal on Bitcoin, and, per contract, the finality threshold W. The papers write it as a script D, "the contract's identifier". Why Lichen needs it: the withdrawal program is the same for every L2 instance (the keys are inputs, not built in), so the image id alone doesn't say which ledger. Without D, a genuine return on another lichen, or on a test deployment, would prove just as well. Lichen doesn't care how the L2 works, but it does pin which L2.
Above the line, nothing cares how the L2 works: a different L2 means a different guest program, and the same contract and the same on-chain dispute.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What settles a refused withdrawal is an on-chain verification gadget. Treat it as a black box first, because the rest of Lichen only needs this interface, and because there are now two of them.
- Two parties, fixed roles: Alice claims (posts a Groth16 proof and its journal); the hub challenges. Known at setup, which is the whole point of a bilateral contract.
- Moves on chain, each due within a window: a party that misses its window loses.
- A verdict: a valid proof wins for the claimant, an invalid one loses; the loser's side of the output goes to the winner.
- Words Script can read: the amount b is signed with one-time signatures, so Script can compare and pay by it.
- Everything pre-signed at opening: no new signatures are ever needed from the other side.
Two are built: BABE, which the rest of this part is about, and BitVMX, which comes up only for comparison (its details are in the appendix). The contract, the statement and the L2 don't change between them. Later, below the line, the exit against a hostile operator rides on the same black box: one ordinary dispute, with a little more in its first two moves.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BABE (Garg, Kolonelos, Sergeevitch, Sridhar, Tse; ePrint 2026/065, revised Oct 2026): settles a Groth16 proof in three transactions using witness encryption plus a small garbled circuit.
Groth16's check is e(π1, π2) + e(π3, δ) = T. Witness encryption for relations linear in the witness is simple: the verifier publishes r times the public elements, and a holder of a valid witness can compute rT, which unmasks a message. The check isn't linear because of e(π1, π2). BABE's trick: supply rπ1 by two-party computation once π1 is known, via a small garbled circuit with r inside.
Built in lichen and run on Mutinynet (29 Oct 2026); the sizes on the slide are as mined there.
- Setup: the hub (BABE's verifier) picks r and a secret msg, publishes the WE ciphertext (480 bytes) and H(msg) in a hashlock, and garbles the circuit: ~24 MiB per instance in our build.
- Assert: Alice posts π1 under a Lamport signature (in 2-bit digits): 7.7 kvB.
- ChallengeAssert: to contest, the hub posts the circuit's input labels for exactly those bits (input labels ARE a Lamport signature of the input); 20.7 kvB.
- Alice evaluates, gets rπ1, completes the decryption with π2, π3, and if the proof is valid, posts msg: WronglyChallenged, 0.8 kvB with her payout, blocking the hub's Failure. Unchallenged, she's paid after a timelock anyway.
A hub that garbles wrongly (so she can never decrypt) is caught by cut-and-choose: 78 instances, Alice opens 68 and keeps 10. The labels are secret-shared across the instances (verifiable secret sharing, as in Eagen's Glock: completing Alice's adaptor signatures releases the one missing share on chain), so one release unlocks all ten, and the on-chain cost doesn't grow with the number kept. Details in the appendix.
For bridges, the two-party shape is a limitation (a permissioned challenger). For Lichen it's the design: one claimant, one challenger, both present at opening. One-shot: an instance settles one claim, and a contract has at most one withdrawal.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The obstacle, and what we built (Delving Bitcoin, "Variable payout amounts for BABE as applied to Lichen", Oct 2026; and the companion paper, Lichen as built).
BABE's ciphertext is built from T, which contains e(L, γ), the combination of the public inputs. So the whole public input is fixed when the hub garbles. For RISC Zero that input is the claim digest, over the image id and the journal. Under BitVMX the journal is b || c || D: setup would fix b, which Alice chooses only when she withdraws.
Ways round it we considered: supplying rL per bit (needs a custom Groth16 wrap with its own setup); deferred binding at the crypto layer (GOAT's researchers: a ~200M-gate garbled circuit); one instance per digit value (60 setups per contract); refreshing per balance change (channels only); setting up only at withdrawal (rejected: a hub declining leaves Alice uncollateralised).
Ours: move b into the witness and have the hub authenticate it.
1. Alice WOTS-signs b on chain (request).
2. The hub WOTS-signs the same b with a one-time key whose digest is in the journal. Script checks digit by digit that the two signatures carry the same value. If the hub stays silent, Alice's timeout pays her.
3. Alice's guest checks the hub's signature on b, as well as the withdrawal as now. So the b proved is the b paid.
Journal becomes c || D || H(pk_H || O_D): the hub's keys for respond, and the contract's deposit coin O_D (added for the exit, which binds the contract to its coin). The same for every withdrawal from this contract. BABE's cryptography is unchanged.
Built: the hub's signature is a SHA-256 Winternitz signature (accelerated in the guest); respond's script compares it with Alice's digit by digit; a respond on another b is refused. On Mutinynet, Alice proved after the hub's respond. The security argument is a sketch: it needs knowledge soundness through Groth16, RISC Zero's STARK and the WE.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min] The dispute's chain, output by output. Every leaf also starts with the 2-of-2, pre-signed at opening; shown is what each leaf adds. Every link has one input (the previous link's out 0) and two outputs: out 0 carries the value on, less its 1 sat/vB floor and the 330-sat anchor that is out 1, key of its poster. Floors are sized for the largest witness each leaf could take, so they are fixed before anything happens. Mutinynet windows: w_H 40 blocks (240 with the exit), Δ2 240, Δ1 80; T_A = T_close − (w_H + Δ2 + Δ1).
The links' next-move leaves all wait CSV 1: the opponent's move needs its parent confirmed, so the game is played on chain, not in the mempool.
request's output (V₁). respond: the hub's Winternitz signature on b, over SHA-256 chains (W_H, so the RISC Zero guest can check it cheaply), then Alice's W_A(b) again; the script moves her 8 digits to the alt stack and back, then NUMEQUALVERIFYs the hub's digits against hers, one by one. So the hub can only sign the b she asked for. request_timeout: CSV w_H: the hub never responded; it pays Alice b, unverified.
respond's output (V₂). assert: Alice's Lamport signature on π1: 508 bits as 254 two-bit digits, each a 20-byte preimage hashed (HASH160) and found among that digit's four hashes. π2 and π3 ride in the witness unsigned (2DROPped), so the hub can check the whole proof from the chain. respond_timeout: T_A CLTV: she never asserted; the hub takes all.
assert's output (V₃). challenge_assert: for each digit j, Script takes Alice's preimage (copied from assert), which selects one of four keys A_{j,v}, then a signature under that key. The only one the hub can make is the completion of Alice's adaptor pre-signature for that digit and value, so it hands her the secret: 508 elements, a 60 KB leaf. success: CSV Δ2, no challenge: pays Alice.
challenge_assert's output (V₄). wrongly_challenged_k, one leaf per kept instance (10): SHA256 &lt;h_k&gt; EQUALVERIFY: post the msg of an instance that decrypts. Alice signs it ALL|ANYONECANPAY at opening and keeps her signature from the hub (it knows every msg and could post it itself, big and cheap, and pin it); TRUC. failure: CSV Δ1, no answer: the hub takes all.
The terminals pay out (next slide) and need a fee coin; those paying Alice from F.</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Every terminal that pays Alice (request_timeout, success, wrongly_challenged_k) has the same outputs: it can't pay into another pre-signed transaction, since the poster's fee coin changes its txid, so it carries the payout itself. In 0 is the link's out 0, by its terminal leaf (pre-signed ALL|ANYONECANPAY); in 1 a fee coin, split from F.
Out i, for i = 0 … K−1: u·2^i, so V_max = u(2^K − 1) exactly; u between 512 and ~1,024 sats, K chosen for the cap. Each has three leaves, all reading Alice's one-time signature on b, the same key as in request:
- alice_bit_i: δ CSV, her signature, W_A(b), and bit i of b is 1 (next slide);
- hub_bit_i: the hub's signature, W_A(b), and bit i is 0;
- equiv_b_i: the hub's signature and two valid W_A(b) whose digits differ: she signed two values.
Since the key is one-time, the bits she can claim are those of the one b she signed, which sum to b in units; the hub takes the rest. Her leaf waits δ (40 blocks on Mutinynet) so the hub can show an equivocation first.
Out K, the reserve: r_A + r_H less the links' floors and anchors (the hub's forfeited reserve pays the floors). alice_reserve: δ CSV, her key. equiv_b_K: as above.
Any remainder goes to the hub if above dust; with V_max = u(2^K − 1) there's normally none.
The sweeps. The hub collects its bits at once, one input per output, each re-revealing her W_A(b) (that's what settles the bit). Alice sweeps after δ: her bits, the reserve, her links' anchors, and F's rest, to her payout address.
Contract 1000 on Mutinynet (29 Oct, before units: in sats with the bits below 2^9 cut, equivalent to u = 512, K = 12, plus a 511-sat output to the hub). b = 300,000 sats, 585 units: her outputs 2^9, 2^6, 2^3, 2^0 units = 299,520 sats. Reserve 30,962 = 20,000 + 41,943 − 29,661 floors − 1,320 anchors. The hub's sweep: 8 outputs, 1,797,120 sats, 2,725 vB, the next block. Hers: 358,260 sats, 1,737 vB.
When the hub wins (respond_timeout, failure): in 0 plus a fee coin, one output, everything, to the hub's payout key.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min] How Script reads b. Example: u = 512 sats, b = 585 units (299,520 sats; the Mutinynet run's 300,000 rounded down).
b is one 4-byte word, signed big-endian, under a Winternitz one-time key with 4-bit digits: 8 message digits d_0 … d_7, the nibbles of b, most significant first: 0x00000249 → 0 0 0 0 0 2 4 9. Then a checksum c = 15·8 − Σd_i = 120 − 15 = 105 = 0x69, as 2 more digits: 6, 9. Ten digits in all.
The key: for each digit, a secret sk_i; the public key, in the leaf, is pk_i = H^15(sk_i), H = HASH160 for Alice's keys (Script's cheapest; the hub's key for b uses SHA-256, which the zkVM guest checks cheaply). To sign digit value d, reveal s_i = H^d(sk_i) and d itself: 20 witness elements for the word. Script hashes s_i another 15 − d times and checks pk_i (BitVM's list-pick verifier: it computes all the hashes and picks one, rather than looping, which Script can't). Then it recomputes the checksum from the 8 digits and compares. It leaves the 8 digits on the stack for the rest of the leaf to use.
Why the checksum: anyone seeing s_i can hash forward, so could raise digit d_i. But raising a message digit lowers the checksum, and lowering a checksum digit means going back up a hash chain: a preimage. Why one-time: two signatures on different values give away the chain positions of two values; a leaf (equiv_b) proves it, and the hub takes the outputs.
The bit leaf (alice_bit_i / hub_bit_i): bit i of b is in nibble d_k with k = 7 − ⌊i/4⌋, at place j = i mod 4. The script OP_PICKs that digit, reduces it mod 2^(j+1) by subtracting 8, 4, 2 where it's at least that much, then compares with 2^j: GREATERTHANOREQUAL for Alice's leaf, the same plus NOT for the hub's.
For b = 585 = 0b10_0100_1001: bits 9, 6, 3, 0. Bit 9: d_5 = 2, j = 1: 2 mod 4 = 2 ≥ 2. Bit 6: d_6 = 4, j = 2: 4 mod 8 = 4 ≥ 4. Bit 3: d_7 = 9, j = 3: 9 ≥ 8. Bit 0: d_7 = 9, j = 0: 9 mod 2 = 1 ≥ 1. So she takes outputs 9, 6, 3 and 0: 512 + 64 + 8 + 1 = 585 units.
And respond: the hub signs the same word under its own key, and the leaf checks its 8 digits equal hers, one NUMEQUALVERIFY each. The proof checks the hub's signature, so the amount proved, the amount in respond and the amount paid by the bits are all one b.</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The contract reserve: a Lightning person will recognise this. Lightning's penalty only deters publishing a revoked state if the cheat has something to lose; hence the channel reserve.
Without reserves, same hole on both sides, though not where you'd first look:
- What Alice risks by a false claim isn't her deposit, it's her honest outcome: the b she could actually prove. Once she's spent her tokens that's nothing, and a claim of V_max is a free option on the hub being offline. She escalates; if the hub answers she stops and loses by timeout what she wouldn't have had anyway.
- The hub makes no claims; losing a dispute costs it only fees. So it could refuse a valid withdrawal and hope Alice can't make her moves in time.
So what matters is what each side loses by losing a dispute. A reserve on each side that only a lost dispute moves.
Sizing: a probe that succeeds with probability p (hub offline) gains up to V_max − b and otherwise costs r_A. Unprofitable when (1−p) r_A &gt; p (V_max − b): with r_A = m(V_max − b), for every p &lt; m/(1+m). m = 1% deters only probes with &lt; 1% chance; m = 1, less than even odds. Where to sit on that curve depends on what the parties know of each other.
A floor in any case: each reserve ≥ the other side's dispute fees. Under BABE, as mined on Mutinynet: Alice's moves about 11 kvB with her sweep (request, assert, the unlock), the hub's about 24 kvB with its sweep (respond, challenge_assert): at 10 sat/vB roughly 110k and 240k sats. The binding cost falls on the hub: a user holding 50k sats costs it about as much locked capital as one holding 2M. So the design suits balances from about 50k sats. (Under BitVMX the floor was 197,356 sats at 1 sat/vB, 2M at 10: balances from about half a million.)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[~2.5 min] Scale.
Capital first: the hub locks V_max − d + r_H per user until T_close, and r_H can't go below the other side's dispute fees: about 11 kvB of Alice's moves under BABE, ~110k sats at 10 sat/vB (BitVMX's floor was ~10x that, and dominated small balances).
Mass exit, two cases:
- The hub gone: nobody is hostile, each exit has until T_close, staggered expiries spread the load. ~4 kvB each, ~260 a block (BitVMX: 23 kvB, 43 a block).
- Someone hostile: Lightning's Flood &amp; Loot in lichen's form. A hostile hub delays its replies to bunch everyone's moves into one window; hostile users choose when to escalate. Making a defender miss a move costs about the same for one victim as for many, so it pays once N·s &gt; w · 1 MvB. Compared by a dispute's total length, with a week-long dispute: 10k-50k contracts per hub, my conservative range (BitVMX: 3,300, or 8,350 with a window per move).
Mitigations: staggered T_close, windows sized per move, and many hubs (cross-hub payments are possible).
L2 throughput is a separate question, the L2's own (below the line).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min] THE LINE. Everything so far is Lichen: a contract per user with a cap, the hub's tokens, and the verification gadget that enforces a withdrawal on Bitcoin. That's the protocol, and the gadget is its core technology.
Everything after this is NOT Lichen. It's one L2 you could put on top: the one we built in the same repo, to show it can be done. Designing the L2 is orthogonal to Lichen's mechanism. Someone else could put a completely different L2 on the same contracts and gadget, by writing a different withdrawal program.
The only thing that crosses the line is the withdrawal statement: Lichen asks "was b returned to the hub with memo c, in deployment D?", and the L2 has to make the answer trustworthy.
But: I do want to show how close we've come to a fully trustless L2 inside the project. Remember the four properties from the start (validity, finality, inclusion, data availability): that's the scorecard we'll end 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Our L2, at a glance. The sequencer is run by the hub's operator, with one key. It orders transactions into blocks every few seconds and signs each new state root ("seals" it).
One Merkle tree of notes, two kinds: transparent notes (the hub's mints, your deposit's tokens; and returns to the hub, a withdrawal's first step) and shielded notes, of which only a hash is public.
Three kinds of proof, all RISC Zero:
- spend: made by the sender on her own machine for every shielded transaction; shows the notes spent exist, are hers and unspent, and the amounts balance. The sequencer checks it without learning the notes.
- chain: made by the sequencer's prover at every sealed height; this block is valid and so was the history before it (recursive).
- withdrawal: made by the user (or her tower) only when the hub refuses; the return is in the ledger under a root the chain proof ends at, anchored on Bitcoin.
The sequencer orders; it can't forge. Next: privacy, validity, finality, then what's left.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Finality: anchor the history on Bitcoin. Built (on master), trialled on Mutinynet.
The seal chain: the deployment's genesis names an outpoint, the first seal (P2TR, the sequencer's key). Each anchor transaction spends the current seal, creates the next, and has an OP_RETURN committing a hash of the whole history up to a sealed height (hist_h = H(hist_{h-1} || root_h)). Bitcoin lets the seal be spent once, so there is one chain of anchors (single-use seals, Peter Todd).
But a chain of seals is linear; the roots it commits need not be. So anchors go inside the history: once an anchor confirms, the sequencer records it on the L2 (the transaction, its Merkle path, the headers), and the chain proof checks it. A history forked from the anchored one can hold no anchor after the fork point.
The withdrawal statement then requires: the return under an anchored root, and Bitcoin headers on top of the anchor's block with at least 10 blocks' work, measured against a checkpoint fixed when the contract opened (in D; the guest bounds each target by the checkpoint's times 4). Forging one means mining a branch of Bitcoin that long; and the hub folds only at the same depth.
Costs: one anchor of 269 vB per Bitcoin block at most, only when something changed. A withdrawal waits for the anchor and 10 blocks: about two hours on mainnet. In the withdrawal guest, anchoring cost ~60k cycles.
Receivers: wallets show what's sealed, anchored, and final (anchored and 10 deep), checking each anchor on Bitcoin themselves. In the demo a payment is final ~9 s after it's sealed (a block a second).
Caveat: on regtest and Mutinynet (a signet) the proof of work is negligible: they show the mechanics, not the security.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What's left: a hostile operator. The exit is built (lichen exit) and played on regtest on BABE's mock statement; not yet with real proofs or on Mutinynet (EXIT_PLAN.md; the "exit" explainer). Data availability, after it, is still open.
Suppose the hub and the sequencer are one operator, which is the natural deployment. Whatever isn't withdrawn by T_close goes to the hub by the default. So it profits from not including your return. It might: censor your return; stop sealing or anchoring; withhold the data you need to prove anything; or simply vanish.
Today's withdrawal starts with a return on the L2, which needs the sequencer. Each of these blocks it. (Anchoring stops rewrites; it doesn't force inclusion.)
In plain words: today, to get your money out you first hand your tokens back on the L2, and only the operator can put that in. The exit is a way out that doesn't need the operator to do anything.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min] The idea: claim from the past, answered with something real.
Alice claims from a state S of the L2 that's already anchored on Bitcoin: "at S, these notes of mine were unspent; pay me b." She needs no help from the operator, only data she already holds: her exit kit.
The exit kit, for some anchored S: the chain proof at S's height; each of her notes' Merkle paths in the commitment tree at S; each nullifier's non-membership proof in the spent set at S. A kit never goes stale: the tree only grows, so a path stays valid, and a nullifier absent at S stays absent at S. If the operator stops serving data, her last kit still works.
The claim's fingerprint: E = H(c || O_D || b || h_S || SR_S || nullifiers), over her contract, its deposit coin, the amount, the state and the notes; each note's owner signs E. Her request posts the claim itself (at most 1,169 bytes), so the operator can search for the notes and cite her signatures. Her proof (the claim branch of her statement) shows the notes in the tree at S and unspent there, S anchored with enough work on it, and b at most their total.
The operator gets one answer, a counter, on one of two grounds:
- a later spend: one of the notes was spent at an anchored state after S, already final on Bitcoin when she claimed. A nullifier enters the spent set only by a spend (needs her keys; the chain proof checks every spend's authority) or an exit record (must carry her signature on a claim). Her own return to this contract is excluded.
- a second claim: she signed a claim of one of the notes through another of her contracts too. Only she can sign one; an honest wallet claims a note through one contract only.
Each points to something only Alice could have done. The counter guest proves it; wrapped in Groth16, its 128 bytes are the counter K.
Built (lichen exit), played on regtest on BABE's mock statement: an honest exit paid; a spent note countered; a note claimed through two contracts countered; a false counter proved false, and she was paid.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[~2.5 min] The one substantial gap: data availability. With the cutoff, the exit is safe exactly when Alice can read the anchored data she needs. It affects senders as well as receivers.
The consolidation attack: Alice merges her notes into one new note. The operator seals that and withholds the new note's data. Her old notes are now countered (she really did spend them), and the new one has no kit. Any spend that leaves her with change works the same way.
Options (EXIT_PLAN.md lists them, most as rules about what a counter must show):
- Sender acknowledgment (the leading one): a spend can counter Alice only once she has signed that she holds its data; its outputs stay locked until then.
- Publish each batch's nullifiers and new commitments on Bitcoin: about 24 vB per L2 transaction. Real DA, at a real cost.
- A data committee whose signatures the anchors need.
Known names for these ideas: sender acknowledgment is after "adamantium" (Avihu Levy), where every user signs the state roots whose data she holds and is withdrawn to the parent chain if she doesn't; ours: only a sender signs, only for her own spends, and silence is safe. Data on Bitcoin is a rollup, trimmed to what an exit needs (~24 vB a transaction, against ~113-659 WU for full rollup data); "volition" (StarkWare) is the per-transaction choice. The committee is a "validium", enforced here by a threshold (FROST) seal key, so no anchor without a quorum. All surveyed in John Light's "Validity Rollups on Bitcoin".
Also open: the sequencer is one key, not distributed (signing two histories is detectable, not yet penalised); a stopped sequencer as a fact on Bitcoin (a "freeze") is a further idea.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 Back to the four properties from the start, which Lichen deliberately leaves to the L2. For the L2 we built:
- Validity: built. Every block proved recursively; every withdrawal, cooperative or disputed, carries the proof.
- Finality: built. The history anchored on Bitcoin by single-use seals; withdrawals need 10 blocks' work on the anchor.
- Inclusion: built, on regtest (BABE's mock statement). Exit from anchored state, answered by the operator's counter; censoring, stopping or vanishing no longer blocks a withdrawal. Not yet with real proofs; transparent notes only.
- Data availability: open. Sender acknowledgment is the leading option; data on Bitcoin at ~24 vB a transaction is the expensive certain one.
So: one gap away from an L2 where, within your cap, you trust nobody, not the hub, not the sequencer, for honesty or liveness. And all of it sits on the same Lichen contract and gadget.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Questions. Leave this up. Left: the lichen repo, which links the papers (the main paper v0.4.1; Lichen as built v0.1.1). Right: try it: my nostr post of 1 Nov on the public Mutinynet hub (build lichen-gui, connect to the hub, fund a contract from the Mutinynet faucet, pay on the L2, withdraw). The QR opens it on njump.me in any browser.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[~2.5 min] What they're all verifying: a Groth16 proof. Three elliptic-curve points on BN254: A and C in G1, B in G2; 128 bytes compressed. The verifier checks one pairing equation; L is a combination of verifying-key points weighted by the public inputs.
Trivial on a laptop (1.5 ms natively). Brutal on Bitcoin:
- BitVM2: the Groth16 verifier compiles to ~900 MB of Script, in 379 Disprove chunks of 0.5-4 MB. On 3 June 2025 the full unhappy path ran on mainnet: 42 blocks, 14.9M sats (~$16k), Assert 3.89M + Disprove 10.99M. (USENIX'26 paper, Sec. 7.) Alpen in Oct 2024: 7 GB → 1.2 GB.
- BitVMX's Groth16 verifier, as a RISC-V program: 478M steps on our proof; disputed by search, not executed.
- The garbled-circuit / witness-encryption successors claim ~$5-40 on-chain: the cost moves off-chain (tens of GiB per garbled circuit for BitVM3).</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1000</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slideLayout" Target="../slideLayouts/slideLayout1.xml"/><Relationship Id="rId6"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png"/><Relationship Id="rId3" Type="http://schemas.openxmlformats.org/officeDocument/2006/relationships/image" Target="../media/image-14-3.png"/><Relationship Id="rId4" Type="http://schemas.openxmlformats.org/officeDocument/2006/relationships/slideLayout" Target="../slideLayouts/slideLayout1.xml"/><Relationship Id="rId5"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2.png"/><Relationship Id="rId3" Type="http://schemas.openxmlformats.org/officeDocument/2006/relationships/image" Target="../media/image-21-3.png"/><Relationship Id="rId4" Type="http://schemas.openxmlformats.org/officeDocument/2006/relationships/image" Target="../media/image-21-4.png"/><Relationship Id="rId5" Type="http://schemas.openxmlformats.org/officeDocument/2006/relationships/slideLayout" Target="../slideLayouts/slideLayout1.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2.png"/><Relationship Id="rId3" Type="http://schemas.openxmlformats.org/officeDocument/2006/relationships/image" Target="../media/image-23-3.png"/><Relationship Id="rId4" Type="http://schemas.openxmlformats.org/officeDocument/2006/relationships/slideLayout" Target="../slideLayouts/slideLayout1.xml"/><Relationship Id="rId5"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33-1.png"/><Relationship Id="rId2" Type="http://schemas.openxmlformats.org/officeDocument/2006/relationships/image" Target="../media/image-33-2.png"/><Relationship Id="rId3" Type="http://schemas.openxmlformats.org/officeDocument/2006/relationships/image" Target="../media/image-33-3.png"/><Relationship Id="rId4" Type="http://schemas.openxmlformats.org/officeDocument/2006/relationships/slideLayout" Target="../slideLayouts/slideLayout1.xml"/><Relationship Id="rId5"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44-1.png"/><Relationship Id="rId2" Type="http://schemas.openxmlformats.org/officeDocument/2006/relationships/image" Target="../media/image-44-2.png"/><Relationship Id="rId3" Type="http://schemas.openxmlformats.org/officeDocument/2006/relationships/image" Target="../media/image-44-3.png"/><Relationship Id="rId4" Type="http://schemas.openxmlformats.org/officeDocument/2006/relationships/slideLayout" Target="../slideLayouts/slideLayout1.xml"/><Relationship Id="rId5"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45-1.png"/><Relationship Id="rId2" Type="http://schemas.openxmlformats.org/officeDocument/2006/relationships/image" Target="../media/image-45-2.png"/><Relationship Id="rId3" Type="http://schemas.openxmlformats.org/officeDocument/2006/relationships/image" Target="../media/image-45-3.png"/><Relationship Id="rId4" Type="http://schemas.openxmlformats.org/officeDocument/2006/relationships/image" Target="../media/image-45-4.png"/><Relationship Id="rId5" Type="http://schemas.openxmlformats.org/officeDocument/2006/relationships/slideLayout" Target="../slideLayouts/slideLayout1.xml"/><Relationship Id="rId6"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51-1.png"/><Relationship Id="rId2" Type="http://schemas.openxmlformats.org/officeDocument/2006/relationships/image" Target="../media/image-51-2.png"/><Relationship Id="rId3" Type="http://schemas.openxmlformats.org/officeDocument/2006/relationships/image" Target="../media/image-51-3.png"/><Relationship Id="rId4" Type="http://schemas.openxmlformats.org/officeDocument/2006/relationships/image" Target="../media/image-51-4.png"/><Relationship Id="rId5" Type="http://schemas.openxmlformats.org/officeDocument/2006/relationships/slideLayout" Target="../slideLayouts/slideLayout1.xml"/><Relationship Id="rId6"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74-1.png"/><Relationship Id="rId2" Type="http://schemas.openxmlformats.org/officeDocument/2006/relationships/image" Target="../media/image-74-2.png"/><Relationship Id="rId3" Type="http://schemas.openxmlformats.org/officeDocument/2006/relationships/slideLayout" Target="../slideLayouts/slideLayout1.xml"/><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5F2E9"/>
        </a:solidFill>
      </p:bgPr>
    </p:bg>
    <p:spTree>
      <p:nvGrpSpPr>
        <p:cNvPr id="1" name=""/>
        <p:cNvGrpSpPr/>
        <p:nvPr/>
      </p:nvGrpSpPr>
      <p:grpSpPr>
        <a:xfrm>
          <a:off x="0" y="0"/>
          <a:ext cx="0" cy="0"/>
          <a:chOff x="0" y="0"/>
          <a:chExt cx="0" cy="0"/>
        </a:xfrm>
      </p:grpSpPr>
      <p:pic>
        <p:nvPicPr>
          <p:cNvPr id="3" name="Image 0" descr="/Users/waxwing/korea-pres/talk2/assets/photos/xanthoria-title.jpg">    </p:cNvPr>
          <p:cNvPicPr>
            <a:picLocks noChangeAspect="1"/>
          </p:cNvPicPr>
          <p:nvPr/>
        </p:nvPicPr>
        <p:blipFill>
          <a:blip r:embed="rId1"/>
          <a:stretch>
            <a:fillRect/>
          </a:stretch>
        </p:blipFill>
        <p:spPr>
          <a:xfrm>
            <a:off x="5394960" y="0"/>
            <a:ext cx="6796735" cy="6858000"/>
          </a:xfrm>
          <a:prstGeom prst="rect">
            <a:avLst/>
          </a:prstGeom>
        </p:spPr>
      </p:pic>
      <p:sp>
        <p:nvSpPr>
          <p:cNvPr id="4" name="Shape 0"/>
          <p:cNvSpPr/>
          <p:nvPr/>
        </p:nvSpPr>
        <p:spPr>
          <a:xfrm>
            <a:off x="5321808" y="0"/>
            <a:ext cx="73152" cy="6858000"/>
          </a:xfrm>
          <a:prstGeom prst="rect">
            <a:avLst/>
          </a:prstGeom>
          <a:solidFill>
            <a:srgbClr val="D4862A"/>
          </a:solidFill>
          <a:ln/>
        </p:spPr>
      </p:sp>
      <p:sp>
        <p:nvSpPr>
          <p:cNvPr id="5" name="Text 1"/>
          <p:cNvSpPr/>
          <p:nvPr/>
        </p:nvSpPr>
        <p:spPr>
          <a:xfrm>
            <a:off x="731520" y="1554480"/>
            <a:ext cx="4297680" cy="1280160"/>
          </a:xfrm>
          <a:prstGeom prst="rect">
            <a:avLst/>
          </a:prstGeom>
          <a:noFill/>
          <a:ln/>
        </p:spPr>
        <p:txBody>
          <a:bodyPr wrap="square" lIns="0" tIns="0" rIns="0" bIns="0" rtlCol="0" anchor="b"/>
          <a:lstStyle/>
          <a:p>
            <a:pPr indent="0" marL="0">
              <a:buNone/>
            </a:pPr>
            <a:r>
              <a:rPr lang="en-US" sz="6600" b="1" dirty="0">
                <a:solidFill>
                  <a:srgbClr val="1E2622"/>
                </a:solidFill>
                <a:latin typeface="Georgia" pitchFamily="34" charset="0"/>
                <a:ea typeface="Georgia" pitchFamily="34" charset="-122"/>
                <a:cs typeface="Georgia" pitchFamily="34" charset="-120"/>
              </a:rPr>
              <a:t>Lichen</a:t>
            </a:r>
            <a:endParaRPr lang="en-US" sz="6600" dirty="0"/>
          </a:p>
        </p:txBody>
      </p:sp>
      <p:sp>
        <p:nvSpPr>
          <p:cNvPr id="6" name="Text 2"/>
          <p:cNvSpPr/>
          <p:nvPr/>
        </p:nvSpPr>
        <p:spPr>
          <a:xfrm>
            <a:off x="731520" y="2971800"/>
            <a:ext cx="4297680" cy="1097280"/>
          </a:xfrm>
          <a:prstGeom prst="rect">
            <a:avLst/>
          </a:prstGeom>
          <a:noFill/>
          <a:ln/>
        </p:spPr>
        <p:txBody>
          <a:bodyPr wrap="square" lIns="0" tIns="0" rIns="0" bIns="0" rtlCol="0" anchor="ctr"/>
          <a:lstStyle/>
          <a:p>
            <a:pPr indent="0" marL="0">
              <a:buNone/>
            </a:pPr>
            <a:r>
              <a:rPr lang="en-US" sz="2600" dirty="0">
                <a:solidFill>
                  <a:srgbClr val="5E8C2F"/>
                </a:solidFill>
                <a:latin typeface="Georgia" pitchFamily="34" charset="0"/>
                <a:ea typeface="Georgia" pitchFamily="34" charset="-122"/>
                <a:cs typeface="Georgia" pitchFamily="34" charset="-120"/>
              </a:rPr>
              <a:t>L2s In CHannels,</a:t>
            </a:r>
            <a:endParaRPr lang="en-US" sz="2600" dirty="0"/>
          </a:p>
          <a:p>
            <a:pPr indent="0" marL="0">
              <a:buNone/>
            </a:pPr>
            <a:r>
              <a:rPr lang="en-US" sz="2600" dirty="0">
                <a:solidFill>
                  <a:srgbClr val="5E8C2F"/>
                </a:solidFill>
                <a:latin typeface="Georgia" pitchFamily="34" charset="0"/>
                <a:ea typeface="Georgia" pitchFamily="34" charset="-122"/>
                <a:cs typeface="Georgia" pitchFamily="34" charset="-120"/>
              </a:rPr>
              <a:t>ENforced by bitcoin</a:t>
            </a:r>
            <a:endParaRPr lang="en-US" sz="2600" dirty="0"/>
          </a:p>
        </p:txBody>
      </p:sp>
      <p:sp>
        <p:nvSpPr>
          <p:cNvPr id="7" name="Text 3"/>
          <p:cNvSpPr/>
          <p:nvPr/>
        </p:nvSpPr>
        <p:spPr>
          <a:xfrm>
            <a:off x="731520" y="4937760"/>
            <a:ext cx="4297680" cy="822960"/>
          </a:xfrm>
          <a:prstGeom prst="rect">
            <a:avLst/>
          </a:prstGeom>
          <a:noFill/>
          <a:ln/>
        </p:spPr>
        <p:txBody>
          <a:bodyPr wrap="square" lIns="0" tIns="0" rIns="0" bIns="0" rtlCol="0" anchor="ctr"/>
          <a:lstStyle/>
          <a:p>
            <a:pPr indent="0" marL="0">
              <a:buNone/>
            </a:pPr>
            <a:r>
              <a:rPr lang="en-US" sz="1700" dirty="0">
                <a:solidFill>
                  <a:srgbClr val="5F6862"/>
                </a:solidFill>
                <a:latin typeface="Arial" pitchFamily="34" charset="0"/>
                <a:ea typeface="Arial" pitchFamily="34" charset="-122"/>
                <a:cs typeface="Arial" pitchFamily="34" charset="-120"/>
              </a:rPr>
              <a:t>waxwing</a:t>
            </a:r>
            <a:endParaRPr lang="en-US" sz="1700" dirty="0"/>
          </a:p>
          <a:p>
            <a:pPr indent="0" marL="0">
              <a:buNone/>
            </a:pPr>
            <a:r>
              <a:rPr lang="en-US" sz="1700" dirty="0">
                <a:solidFill>
                  <a:srgbClr val="5F6862"/>
                </a:solidFill>
                <a:latin typeface="Arial" pitchFamily="34" charset="0"/>
                <a:ea typeface="Arial" pitchFamily="34" charset="-122"/>
                <a:cs typeface="Arial" pitchFamily="34" charset="-120"/>
              </a:rPr>
              <a:t>bitcoin++ Seoul, privacy edition · Nov 2026</a:t>
            </a:r>
            <a:endParaRPr lang="en-US" sz="1700" dirty="0"/>
          </a:p>
          <a:p>
            <a:pPr indent="0" marL="0">
              <a:buNone/>
            </a:pPr>
            <a:r>
              <a:rPr lang="en-US" sz="1700" dirty="0">
                <a:solidFill>
                  <a:srgbClr val="5F6862"/>
                </a:solidFill>
                <a:latin typeface="Arial" pitchFamily="34" charset="0"/>
                <a:ea typeface="Arial" pitchFamily="34" charset="-122"/>
                <a:cs typeface="Arial" pitchFamily="34" charset="-120"/>
              </a:rPr>
              <a:t>github.com/AdamISZ/lichen</a:t>
            </a:r>
            <a:endParaRPr lang="en-US" sz="1700" dirty="0"/>
          </a:p>
        </p:txBody>
      </p:sp>
      <p:sp>
        <p:nvSpPr>
          <p:cNvPr id="8" name="Text 4"/>
          <p:cNvSpPr/>
          <p:nvPr/>
        </p:nvSpPr>
        <p:spPr>
          <a:xfrm>
            <a:off x="5577840" y="6400800"/>
            <a:ext cx="6430975" cy="320040"/>
          </a:xfrm>
          <a:prstGeom prst="rect">
            <a:avLst/>
          </a:prstGeom>
          <a:noFill/>
          <a:ln/>
        </p:spPr>
        <p:txBody>
          <a:bodyPr wrap="square" lIns="0" tIns="0" rIns="0" bIns="0" rtlCol="0" anchor="ctr"/>
          <a:lstStyle/>
          <a:p>
            <a:pPr algn="r" indent="0" marL="0">
              <a:buNone/>
            </a:pPr>
            <a:r>
              <a:rPr lang="en-US" sz="1100" i="1" dirty="0">
                <a:solidFill>
                  <a:srgbClr val="FFFFFF"/>
                </a:solidFill>
                <a:latin typeface="Arial" pitchFamily="34" charset="0"/>
                <a:ea typeface="Arial" pitchFamily="34" charset="-122"/>
                <a:cs typeface="Arial" pitchFamily="34" charset="-120"/>
              </a:rPr>
              <a:t>Xanthoria parietina</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822960" y="1097280"/>
            <a:ext cx="10545775" cy="1097280"/>
          </a:xfrm>
          <a:prstGeom prst="rect">
            <a:avLst/>
          </a:prstGeom>
          <a:noFill/>
          <a:ln/>
        </p:spPr>
        <p:txBody>
          <a:bodyPr wrap="square" lIns="0" tIns="0" rIns="0" bIns="0" rtlCol="0" anchor="ctr"/>
          <a:lstStyle/>
          <a:p>
            <a:pPr algn="ctr" indent="0" marL="0">
              <a:buNone/>
            </a:pPr>
            <a:r>
              <a:rPr lang="en-US" sz="4400" b="1" dirty="0">
                <a:solidFill>
                  <a:srgbClr val="5E8C2F"/>
                </a:solidFill>
                <a:latin typeface="Georgia" pitchFamily="34" charset="0"/>
                <a:ea typeface="Georgia" pitchFamily="34" charset="-122"/>
                <a:cs typeface="Georgia" pitchFamily="34" charset="-120"/>
              </a:rPr>
              <a:t>No soft fork. No consensus change.</a:t>
            </a:r>
            <a:endParaRPr lang="en-US" sz="4400" dirty="0"/>
          </a:p>
        </p:txBody>
      </p:sp>
      <p:sp>
        <p:nvSpPr>
          <p:cNvPr id="4" name="Text 1"/>
          <p:cNvSpPr/>
          <p:nvPr/>
        </p:nvSpPr>
        <p:spPr>
          <a:xfrm>
            <a:off x="1005840" y="2743200"/>
            <a:ext cx="10180015" cy="2194560"/>
          </a:xfrm>
          <a:prstGeom prst="rect">
            <a:avLst/>
          </a:prstGeom>
          <a:noFill/>
          <a:ln/>
        </p:spPr>
        <p:txBody>
          <a:bodyPr wrap="square" lIns="0" tIns="0" rIns="0" bIns="0" rtlCol="0" anchor="t"/>
          <a:lstStyle/>
          <a:p>
            <a:pPr algn="ctr" indent="0" marL="0">
              <a:lnSpc>
                <a:spcPts val="5600"/>
              </a:lnSpc>
              <a:buNone/>
            </a:pPr>
            <a:r>
              <a:rPr lang="en-US" sz="4000" b="1" dirty="0">
                <a:solidFill>
                  <a:srgbClr val="1E2622"/>
                </a:solidFill>
                <a:latin typeface="Georgia" pitchFamily="34" charset="0"/>
                <a:ea typeface="Georgia" pitchFamily="34" charset="-122"/>
                <a:cs typeface="Georgia" pitchFamily="34" charset="-120"/>
              </a:rPr>
              <a:t>An L2 where you withdraw</a:t>
            </a:r>
            <a:endParaRPr lang="en-US" sz="4000" dirty="0"/>
          </a:p>
          <a:p>
            <a:pPr algn="ctr" indent="0" marL="0">
              <a:lnSpc>
                <a:spcPts val="5600"/>
              </a:lnSpc>
              <a:buNone/>
            </a:pPr>
            <a:r>
              <a:rPr lang="en-US" sz="4000" b="1" dirty="0">
                <a:solidFill>
                  <a:srgbClr val="1E2622"/>
                </a:solidFill>
                <a:latin typeface="Georgia" pitchFamily="34" charset="0"/>
                <a:ea typeface="Georgia" pitchFamily="34" charset="-122"/>
                <a:cs typeface="Georgia" pitchFamily="34" charset="-120"/>
              </a:rPr>
              <a:t>an arbitrary amount, on chain,</a:t>
            </a:r>
            <a:endParaRPr lang="en-US" sz="4000" dirty="0"/>
          </a:p>
          <a:p>
            <a:pPr algn="ctr" indent="0" marL="0">
              <a:lnSpc>
                <a:spcPts val="5600"/>
              </a:lnSpc>
              <a:buNone/>
            </a:pPr>
            <a:r>
              <a:rPr lang="en-US" sz="4000" b="1" dirty="0">
                <a:solidFill>
                  <a:srgbClr val="1E2622"/>
                </a:solidFill>
                <a:latin typeface="Georgia" pitchFamily="34" charset="0"/>
                <a:ea typeface="Georgia" pitchFamily="34" charset="-122"/>
                <a:cs typeface="Georgia" pitchFamily="34" charset="-120"/>
              </a:rPr>
              <a:t>without anyone's permission.</a:t>
            </a:r>
            <a:endParaRPr lang="en-US" sz="4000" dirty="0"/>
          </a:p>
        </p:txBody>
      </p:sp>
      <p:sp>
        <p:nvSpPr>
          <p:cNvPr id="5" name="Text 2"/>
          <p:cNvSpPr/>
          <p:nvPr/>
        </p:nvSpPr>
        <p:spPr>
          <a:xfrm>
            <a:off x="9875520" y="3886200"/>
            <a:ext cx="914400" cy="1097280"/>
          </a:xfrm>
          <a:prstGeom prst="rect">
            <a:avLst/>
          </a:prstGeom>
          <a:noFill/>
          <a:ln/>
        </p:spPr>
        <p:txBody>
          <a:bodyPr wrap="square" lIns="0" tIns="0" rIns="0" bIns="0" rtlCol="0" anchor="t"/>
          <a:lstStyle/>
          <a:p>
            <a:pPr algn="l" indent="0" marL="0">
              <a:buNone/>
            </a:pPr>
            <a:r>
              <a:rPr lang="en-US" sz="9600" b="1" dirty="0">
                <a:solidFill>
                  <a:srgbClr val="D4862A"/>
                </a:solidFill>
                <a:latin typeface="Georgia" pitchFamily="34" charset="0"/>
                <a:ea typeface="Georgia" pitchFamily="34" charset="-122"/>
                <a:cs typeface="Georgia" pitchFamily="34" charset="-120"/>
              </a:rPr>
              <a:t>*</a:t>
            </a:r>
            <a:endParaRPr lang="en-US" sz="96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4">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Verifying L2 state on L1 is hard</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691640"/>
            <a:ext cx="2556434" cy="2057400"/>
          </a:xfrm>
          <a:prstGeom prst="rect">
            <a:avLst/>
          </a:prstGeom>
          <a:solidFill>
            <a:srgbClr val="FFFFFF"/>
          </a:solidFill>
          <a:ln w="12700">
            <a:solidFill>
              <a:srgbClr val="CFC9B8"/>
            </a:solidFill>
            <a:prstDash val="solid"/>
          </a:ln>
        </p:spPr>
      </p:sp>
      <p:sp>
        <p:nvSpPr>
          <p:cNvPr id="6" name="Shape 3"/>
          <p:cNvSpPr/>
          <p:nvPr/>
        </p:nvSpPr>
        <p:spPr>
          <a:xfrm>
            <a:off x="640080" y="1691640"/>
            <a:ext cx="91440" cy="2057400"/>
          </a:xfrm>
          <a:prstGeom prst="rect">
            <a:avLst/>
          </a:prstGeom>
          <a:solidFill>
            <a:srgbClr val="3B6C91"/>
          </a:solidFill>
          <a:ln/>
        </p:spPr>
      </p:sp>
      <p:sp>
        <p:nvSpPr>
          <p:cNvPr id="7" name="Text 4"/>
          <p:cNvSpPr/>
          <p:nvPr/>
        </p:nvSpPr>
        <p:spPr>
          <a:xfrm>
            <a:off x="914400" y="1874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BitVM</a:t>
            </a:r>
            <a:endParaRPr lang="en-US" sz="2800" dirty="0"/>
          </a:p>
          <a:p>
            <a:pPr indent="0" marL="0">
              <a:spcAft>
                <a:spcPts val="600"/>
              </a:spcAft>
              <a:buNone/>
            </a:pPr>
            <a:r>
              <a:rPr lang="en-US" sz="1600" b="1" dirty="0">
                <a:solidFill>
                  <a:srgbClr val="3B6C91"/>
                </a:solidFill>
                <a:latin typeface="Arial" pitchFamily="34" charset="0"/>
                <a:ea typeface="Arial" pitchFamily="34" charset="-122"/>
                <a:cs typeface="Arial" pitchFamily="34" charset="-120"/>
              </a:rPr>
              <a:t>2023</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bisect a binary circuit</a:t>
            </a:r>
            <a:endParaRPr lang="en-US" sz="2800" dirty="0"/>
          </a:p>
        </p:txBody>
      </p:sp>
      <p:sp>
        <p:nvSpPr>
          <p:cNvPr id="8" name="Shape 5"/>
          <p:cNvSpPr/>
          <p:nvPr/>
        </p:nvSpPr>
        <p:spPr>
          <a:xfrm>
            <a:off x="3425114" y="1691640"/>
            <a:ext cx="2556434" cy="2057400"/>
          </a:xfrm>
          <a:prstGeom prst="rect">
            <a:avLst/>
          </a:prstGeom>
          <a:solidFill>
            <a:srgbClr val="FFFFFF"/>
          </a:solidFill>
          <a:ln w="12700">
            <a:solidFill>
              <a:srgbClr val="CFC9B8"/>
            </a:solidFill>
            <a:prstDash val="solid"/>
          </a:ln>
        </p:spPr>
      </p:sp>
      <p:sp>
        <p:nvSpPr>
          <p:cNvPr id="9" name="Shape 6"/>
          <p:cNvSpPr/>
          <p:nvPr/>
        </p:nvSpPr>
        <p:spPr>
          <a:xfrm>
            <a:off x="3425114" y="1691640"/>
            <a:ext cx="91440" cy="2057400"/>
          </a:xfrm>
          <a:prstGeom prst="rect">
            <a:avLst/>
          </a:prstGeom>
          <a:solidFill>
            <a:srgbClr val="3B6C91"/>
          </a:solidFill>
          <a:ln/>
        </p:spPr>
      </p:sp>
      <p:sp>
        <p:nvSpPr>
          <p:cNvPr id="10" name="Text 7"/>
          <p:cNvSpPr/>
          <p:nvPr/>
        </p:nvSpPr>
        <p:spPr>
          <a:xfrm>
            <a:off x="3699434" y="1874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BitVM2</a:t>
            </a:r>
            <a:endParaRPr lang="en-US" sz="2800" dirty="0"/>
          </a:p>
          <a:p>
            <a:pPr indent="0" marL="0">
              <a:spcAft>
                <a:spcPts val="600"/>
              </a:spcAft>
              <a:buNone/>
            </a:pPr>
            <a:r>
              <a:rPr lang="en-US" sz="1600" b="1" dirty="0">
                <a:solidFill>
                  <a:srgbClr val="3B6C91"/>
                </a:solidFill>
                <a:latin typeface="Arial" pitchFamily="34" charset="0"/>
                <a:ea typeface="Arial" pitchFamily="34" charset="-122"/>
                <a:cs typeface="Arial" pitchFamily="34" charset="-120"/>
              </a:rPr>
              <a:t>2024</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chunked verifier, one-round disprove</a:t>
            </a:r>
            <a:endParaRPr lang="en-US" sz="2800" dirty="0"/>
          </a:p>
        </p:txBody>
      </p:sp>
      <p:sp>
        <p:nvSpPr>
          <p:cNvPr id="11" name="Shape 8"/>
          <p:cNvSpPr/>
          <p:nvPr/>
        </p:nvSpPr>
        <p:spPr>
          <a:xfrm>
            <a:off x="6210148" y="1691640"/>
            <a:ext cx="2556434" cy="2057400"/>
          </a:xfrm>
          <a:prstGeom prst="rect">
            <a:avLst/>
          </a:prstGeom>
          <a:solidFill>
            <a:srgbClr val="FFFFFF"/>
          </a:solidFill>
          <a:ln w="12700">
            <a:solidFill>
              <a:srgbClr val="CFC9B8"/>
            </a:solidFill>
            <a:prstDash val="solid"/>
          </a:ln>
        </p:spPr>
      </p:sp>
      <p:sp>
        <p:nvSpPr>
          <p:cNvPr id="12" name="Shape 9"/>
          <p:cNvSpPr/>
          <p:nvPr/>
        </p:nvSpPr>
        <p:spPr>
          <a:xfrm>
            <a:off x="6210148" y="1691640"/>
            <a:ext cx="91440" cy="2057400"/>
          </a:xfrm>
          <a:prstGeom prst="rect">
            <a:avLst/>
          </a:prstGeom>
          <a:solidFill>
            <a:srgbClr val="5E8C2F"/>
          </a:solidFill>
          <a:ln/>
        </p:spPr>
      </p:sp>
      <p:sp>
        <p:nvSpPr>
          <p:cNvPr id="13" name="Text 10"/>
          <p:cNvSpPr/>
          <p:nvPr/>
        </p:nvSpPr>
        <p:spPr>
          <a:xfrm>
            <a:off x="6484468" y="1874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BitVMX</a:t>
            </a:r>
            <a:endParaRPr lang="en-US" sz="2800" dirty="0"/>
          </a:p>
          <a:p>
            <a:pPr indent="0" marL="0">
              <a:spcAft>
                <a:spcPts val="600"/>
              </a:spcAft>
              <a:buNone/>
            </a:pPr>
            <a:r>
              <a:rPr lang="en-US" sz="1600" b="1" dirty="0">
                <a:solidFill>
                  <a:srgbClr val="5E8C2F"/>
                </a:solidFill>
                <a:latin typeface="Arial" pitchFamily="34" charset="0"/>
                <a:ea typeface="Arial" pitchFamily="34" charset="-122"/>
                <a:cs typeface="Arial" pitchFamily="34" charset="-120"/>
              </a:rPr>
              <a:t>2024</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a RISC-V CPU, n-ary search</a:t>
            </a:r>
            <a:endParaRPr lang="en-US" sz="2800" dirty="0"/>
          </a:p>
        </p:txBody>
      </p:sp>
      <p:sp>
        <p:nvSpPr>
          <p:cNvPr id="14" name="Shape 11"/>
          <p:cNvSpPr/>
          <p:nvPr/>
        </p:nvSpPr>
        <p:spPr>
          <a:xfrm>
            <a:off x="8995181" y="1691640"/>
            <a:ext cx="2556434" cy="2057400"/>
          </a:xfrm>
          <a:prstGeom prst="rect">
            <a:avLst/>
          </a:prstGeom>
          <a:solidFill>
            <a:srgbClr val="FFFFFF"/>
          </a:solidFill>
          <a:ln w="12700">
            <a:solidFill>
              <a:srgbClr val="CFC9B8"/>
            </a:solidFill>
            <a:prstDash val="solid"/>
          </a:ln>
        </p:spPr>
      </p:sp>
      <p:sp>
        <p:nvSpPr>
          <p:cNvPr id="15" name="Shape 12"/>
          <p:cNvSpPr/>
          <p:nvPr/>
        </p:nvSpPr>
        <p:spPr>
          <a:xfrm>
            <a:off x="8995181" y="1691640"/>
            <a:ext cx="91440" cy="2057400"/>
          </a:xfrm>
          <a:prstGeom prst="rect">
            <a:avLst/>
          </a:prstGeom>
          <a:solidFill>
            <a:srgbClr val="5E8C2F"/>
          </a:solidFill>
          <a:ln/>
        </p:spPr>
      </p:sp>
      <p:sp>
        <p:nvSpPr>
          <p:cNvPr id="16" name="Text 13"/>
          <p:cNvSpPr/>
          <p:nvPr/>
        </p:nvSpPr>
        <p:spPr>
          <a:xfrm>
            <a:off x="9269501" y="1874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Union</a:t>
            </a:r>
            <a:endParaRPr lang="en-US" sz="2800" dirty="0"/>
          </a:p>
          <a:p>
            <a:pPr indent="0" marL="0">
              <a:spcAft>
                <a:spcPts val="600"/>
              </a:spcAft>
              <a:buNone/>
            </a:pPr>
            <a:r>
              <a:rPr lang="en-US" sz="1600" b="1" dirty="0">
                <a:solidFill>
                  <a:srgbClr val="5E8C2F"/>
                </a:solidFill>
                <a:latin typeface="Arial" pitchFamily="34" charset="0"/>
                <a:ea typeface="Arial" pitchFamily="34" charset="-122"/>
                <a:cs typeface="Arial" pitchFamily="34" charset="-120"/>
              </a:rPr>
              <a:t>2025</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multi-party BitVMX bridge</a:t>
            </a:r>
            <a:endParaRPr lang="en-US" sz="2800" dirty="0"/>
          </a:p>
        </p:txBody>
      </p:sp>
      <p:sp>
        <p:nvSpPr>
          <p:cNvPr id="17" name="Shape 14"/>
          <p:cNvSpPr/>
          <p:nvPr/>
        </p:nvSpPr>
        <p:spPr>
          <a:xfrm>
            <a:off x="640080" y="3977640"/>
            <a:ext cx="2556434" cy="2057400"/>
          </a:xfrm>
          <a:prstGeom prst="rect">
            <a:avLst/>
          </a:prstGeom>
          <a:solidFill>
            <a:srgbClr val="FFFFFF"/>
          </a:solidFill>
          <a:ln w="12700">
            <a:solidFill>
              <a:srgbClr val="CFC9B8"/>
            </a:solidFill>
            <a:prstDash val="solid"/>
          </a:ln>
        </p:spPr>
      </p:sp>
      <p:sp>
        <p:nvSpPr>
          <p:cNvPr id="18" name="Shape 15"/>
          <p:cNvSpPr/>
          <p:nvPr/>
        </p:nvSpPr>
        <p:spPr>
          <a:xfrm>
            <a:off x="640080" y="3977640"/>
            <a:ext cx="91440" cy="2057400"/>
          </a:xfrm>
          <a:prstGeom prst="rect">
            <a:avLst/>
          </a:prstGeom>
          <a:solidFill>
            <a:srgbClr val="D4862A"/>
          </a:solidFill>
          <a:ln/>
        </p:spPr>
      </p:sp>
      <p:sp>
        <p:nvSpPr>
          <p:cNvPr id="19" name="Text 16"/>
          <p:cNvSpPr/>
          <p:nvPr/>
        </p:nvSpPr>
        <p:spPr>
          <a:xfrm>
            <a:off x="914400" y="4160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Glock</a:t>
            </a:r>
            <a:endParaRPr lang="en-US" sz="2800" dirty="0"/>
          </a:p>
          <a:p>
            <a:pPr indent="0" marL="0">
              <a:spcAft>
                <a:spcPts val="600"/>
              </a:spcAft>
              <a:buNone/>
            </a:pPr>
            <a:r>
              <a:rPr lang="en-US" sz="1600" b="1" dirty="0">
                <a:solidFill>
                  <a:srgbClr val="D4862A"/>
                </a:solidFill>
                <a:latin typeface="Arial" pitchFamily="34" charset="0"/>
                <a:ea typeface="Arial" pitchFamily="34" charset="-122"/>
                <a:cs typeface="Arial" pitchFamily="34" charset="-120"/>
              </a:rPr>
              <a:t>2025</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garbled locks, one-signature fraud proof</a:t>
            </a:r>
            <a:endParaRPr lang="en-US" sz="2800" dirty="0"/>
          </a:p>
        </p:txBody>
      </p:sp>
      <p:sp>
        <p:nvSpPr>
          <p:cNvPr id="20" name="Shape 17"/>
          <p:cNvSpPr/>
          <p:nvPr/>
        </p:nvSpPr>
        <p:spPr>
          <a:xfrm>
            <a:off x="3425114" y="3977640"/>
            <a:ext cx="2556434" cy="2057400"/>
          </a:xfrm>
          <a:prstGeom prst="rect">
            <a:avLst/>
          </a:prstGeom>
          <a:solidFill>
            <a:srgbClr val="FFFFFF"/>
          </a:solidFill>
          <a:ln w="12700">
            <a:solidFill>
              <a:srgbClr val="CFC9B8"/>
            </a:solidFill>
            <a:prstDash val="solid"/>
          </a:ln>
        </p:spPr>
      </p:sp>
      <p:sp>
        <p:nvSpPr>
          <p:cNvPr id="21" name="Shape 18"/>
          <p:cNvSpPr/>
          <p:nvPr/>
        </p:nvSpPr>
        <p:spPr>
          <a:xfrm>
            <a:off x="3425114" y="3977640"/>
            <a:ext cx="91440" cy="2057400"/>
          </a:xfrm>
          <a:prstGeom prst="rect">
            <a:avLst/>
          </a:prstGeom>
          <a:solidFill>
            <a:srgbClr val="D4862A"/>
          </a:solidFill>
          <a:ln/>
        </p:spPr>
      </p:sp>
      <p:sp>
        <p:nvSpPr>
          <p:cNvPr id="22" name="Text 19"/>
          <p:cNvSpPr/>
          <p:nvPr/>
        </p:nvSpPr>
        <p:spPr>
          <a:xfrm>
            <a:off x="3699434" y="4160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BABE</a:t>
            </a:r>
            <a:endParaRPr lang="en-US" sz="2800" dirty="0"/>
          </a:p>
          <a:p>
            <a:pPr indent="0" marL="0">
              <a:spcAft>
                <a:spcPts val="600"/>
              </a:spcAft>
              <a:buNone/>
            </a:pPr>
            <a:r>
              <a:rPr lang="en-US" sz="1600" b="1" dirty="0">
                <a:solidFill>
                  <a:srgbClr val="D4862A"/>
                </a:solidFill>
                <a:latin typeface="Arial" pitchFamily="34" charset="0"/>
                <a:ea typeface="Arial" pitchFamily="34" charset="-122"/>
                <a:cs typeface="Arial" pitchFamily="34" charset="-120"/>
              </a:rPr>
              <a:t>2026</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witness encryption + 2PC for Groth16</a:t>
            </a:r>
            <a:endParaRPr lang="en-US" sz="2800" dirty="0"/>
          </a:p>
        </p:txBody>
      </p:sp>
      <p:sp>
        <p:nvSpPr>
          <p:cNvPr id="23" name="Shape 20"/>
          <p:cNvSpPr/>
          <p:nvPr/>
        </p:nvSpPr>
        <p:spPr>
          <a:xfrm>
            <a:off x="6210148" y="3977640"/>
            <a:ext cx="2556434" cy="2057400"/>
          </a:xfrm>
          <a:prstGeom prst="rect">
            <a:avLst/>
          </a:prstGeom>
          <a:solidFill>
            <a:srgbClr val="FFFFFF"/>
          </a:solidFill>
          <a:ln w="12700">
            <a:solidFill>
              <a:srgbClr val="CFC9B8"/>
            </a:solidFill>
            <a:prstDash val="solid"/>
          </a:ln>
        </p:spPr>
      </p:sp>
      <p:sp>
        <p:nvSpPr>
          <p:cNvPr id="24" name="Shape 21"/>
          <p:cNvSpPr/>
          <p:nvPr/>
        </p:nvSpPr>
        <p:spPr>
          <a:xfrm>
            <a:off x="6210148" y="3977640"/>
            <a:ext cx="91440" cy="2057400"/>
          </a:xfrm>
          <a:prstGeom prst="rect">
            <a:avLst/>
          </a:prstGeom>
          <a:solidFill>
            <a:srgbClr val="D4862A"/>
          </a:solidFill>
          <a:ln/>
        </p:spPr>
      </p:sp>
      <p:sp>
        <p:nvSpPr>
          <p:cNvPr id="25" name="Text 22"/>
          <p:cNvSpPr/>
          <p:nvPr/>
        </p:nvSpPr>
        <p:spPr>
          <a:xfrm>
            <a:off x="6484468" y="4160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BitVM3</a:t>
            </a:r>
            <a:endParaRPr lang="en-US" sz="2800" dirty="0"/>
          </a:p>
          <a:p>
            <a:pPr indent="0" marL="0">
              <a:spcAft>
                <a:spcPts val="600"/>
              </a:spcAft>
              <a:buNone/>
            </a:pPr>
            <a:r>
              <a:rPr lang="en-US" sz="1600" b="1" dirty="0">
                <a:solidFill>
                  <a:srgbClr val="D4862A"/>
                </a:solidFill>
                <a:latin typeface="Arial" pitchFamily="34" charset="0"/>
                <a:ea typeface="Arial" pitchFamily="34" charset="-122"/>
                <a:cs typeface="Arial" pitchFamily="34" charset="-120"/>
              </a:rPr>
              <a:t>2026</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garbled Groth16 verifier</a:t>
            </a:r>
            <a:endParaRPr lang="en-US" sz="2800" dirty="0"/>
          </a:p>
        </p:txBody>
      </p:sp>
      <p:sp>
        <p:nvSpPr>
          <p:cNvPr id="26" name="Shape 23"/>
          <p:cNvSpPr/>
          <p:nvPr/>
        </p:nvSpPr>
        <p:spPr>
          <a:xfrm>
            <a:off x="8995181" y="3977640"/>
            <a:ext cx="2556434" cy="2057400"/>
          </a:xfrm>
          <a:prstGeom prst="rect">
            <a:avLst/>
          </a:prstGeom>
          <a:solidFill>
            <a:srgbClr val="FFFFFF"/>
          </a:solidFill>
          <a:ln w="12700">
            <a:solidFill>
              <a:srgbClr val="CFC9B8"/>
            </a:solidFill>
            <a:prstDash val="solid"/>
          </a:ln>
        </p:spPr>
      </p:sp>
      <p:sp>
        <p:nvSpPr>
          <p:cNvPr id="27" name="Shape 24"/>
          <p:cNvSpPr/>
          <p:nvPr/>
        </p:nvSpPr>
        <p:spPr>
          <a:xfrm>
            <a:off x="8995181" y="3977640"/>
            <a:ext cx="91440" cy="2057400"/>
          </a:xfrm>
          <a:prstGeom prst="rect">
            <a:avLst/>
          </a:prstGeom>
          <a:solidFill>
            <a:srgbClr val="B4462F"/>
          </a:solidFill>
          <a:ln/>
        </p:spPr>
      </p:sp>
      <p:sp>
        <p:nvSpPr>
          <p:cNvPr id="28" name="Text 25"/>
          <p:cNvSpPr/>
          <p:nvPr/>
        </p:nvSpPr>
        <p:spPr>
          <a:xfrm>
            <a:off x="9269501" y="4160520"/>
            <a:ext cx="2144954" cy="1737360"/>
          </a:xfrm>
          <a:prstGeom prst="rect">
            <a:avLst/>
          </a:prstGeom>
          <a:noFill/>
          <a:ln/>
        </p:spPr>
        <p:txBody>
          <a:bodyPr wrap="square" lIns="0" tIns="0" rIns="0" bIns="0" rtlCol="0" anchor="t"/>
          <a:lstStyle/>
          <a:p>
            <a:pPr indent="0" marL="0">
              <a:buNone/>
            </a:pPr>
            <a:r>
              <a:rPr lang="en-US" sz="2800" b="1" dirty="0">
                <a:solidFill>
                  <a:srgbClr val="1E2622"/>
                </a:solidFill>
                <a:latin typeface="Georgia" pitchFamily="34" charset="0"/>
                <a:ea typeface="Georgia" pitchFamily="34" charset="-122"/>
                <a:cs typeface="Georgia" pitchFamily="34" charset="-120"/>
              </a:rPr>
              <a:t>PIPEs v2</a:t>
            </a:r>
            <a:endParaRPr lang="en-US" sz="2800" dirty="0"/>
          </a:p>
          <a:p>
            <a:pPr indent="0" marL="0">
              <a:spcAft>
                <a:spcPts val="600"/>
              </a:spcAft>
              <a:buNone/>
            </a:pPr>
            <a:r>
              <a:rPr lang="en-US" sz="1600" b="1" dirty="0">
                <a:solidFill>
                  <a:srgbClr val="B4462F"/>
                </a:solidFill>
                <a:latin typeface="Arial" pitchFamily="34" charset="0"/>
                <a:ea typeface="Arial" pitchFamily="34" charset="-122"/>
                <a:cs typeface="Arial" pitchFamily="34" charset="-120"/>
              </a:rPr>
              <a:t>2026</a:t>
            </a:r>
            <a:endParaRPr lang="en-US" sz="2800" dirty="0"/>
          </a:p>
          <a:p>
            <a:pPr indent="0" marL="0">
              <a:buNone/>
            </a:pPr>
            <a:r>
              <a:rPr lang="en-US" sz="1700" dirty="0">
                <a:solidFill>
                  <a:srgbClr val="5F6862"/>
                </a:solidFill>
                <a:latin typeface="Arial" pitchFamily="34" charset="0"/>
                <a:ea typeface="Arial" pitchFamily="34" charset="-122"/>
                <a:cs typeface="Arial" pitchFamily="34" charset="-120"/>
              </a:rPr>
              <a:t>witness-encrypted signing keys</a:t>
            </a:r>
            <a:endParaRPr lang="en-US" sz="2800" dirty="0"/>
          </a:p>
        </p:txBody>
      </p:sp>
      <p:sp>
        <p:nvSpPr>
          <p:cNvPr id="29" name="Text 26"/>
          <p:cNvSpPr/>
          <p:nvPr/>
        </p:nvSpPr>
        <p:spPr>
          <a:xfrm>
            <a:off x="640080" y="6172200"/>
            <a:ext cx="10911535" cy="320040"/>
          </a:xfrm>
          <a:prstGeom prst="rect">
            <a:avLst/>
          </a:prstGeom>
          <a:noFill/>
          <a:ln/>
        </p:spPr>
        <p:txBody>
          <a:bodyPr wrap="square" lIns="0" tIns="0" rIns="0" bIns="0" rtlCol="0" anchor="ctr"/>
          <a:lstStyle/>
          <a:p>
            <a:pPr algn="ctr" indent="0" marL="0">
              <a:buNone/>
            </a:pPr>
            <a:r>
              <a:rPr lang="en-US" sz="1400" i="1" dirty="0">
                <a:solidFill>
                  <a:srgbClr val="5F6862"/>
                </a:solidFill>
                <a:latin typeface="Arial" pitchFamily="34" charset="0"/>
                <a:ea typeface="Arial" pitchFamily="34" charset="-122"/>
                <a:cs typeface="Arial" pitchFamily="34" charset="-120"/>
              </a:rPr>
              <a:t>fraud proofs over Script  ·  BitVMX lineage  ·  garbled circuits  ·  witness encryption</a:t>
            </a:r>
            <a:endParaRPr lang="en-US" sz="14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4</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6">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914400" y="1463040"/>
            <a:ext cx="10362895" cy="2651760"/>
          </a:xfrm>
          <a:prstGeom prst="rect">
            <a:avLst/>
          </a:prstGeom>
          <a:noFill/>
          <a:ln/>
        </p:spPr>
        <p:txBody>
          <a:bodyPr wrap="square" lIns="0" tIns="0" rIns="0" bIns="0" rtlCol="0" anchor="b"/>
          <a:lstStyle/>
          <a:p>
            <a:pPr algn="ctr" indent="0" marL="0">
              <a:buNone/>
            </a:pPr>
            <a:r>
              <a:rPr lang="en-US" sz="4400" b="1" dirty="0">
                <a:solidFill>
                  <a:srgbClr val="1E2622"/>
                </a:solidFill>
                <a:latin typeface="Georgia" pitchFamily="34" charset="0"/>
                <a:ea typeface="Georgia" pitchFamily="34" charset="-122"/>
                <a:cs typeface="Georgia" pitchFamily="34" charset="-120"/>
              </a:rPr>
              <a:t>But what if that's not the part that's really hard?</a:t>
            </a:r>
            <a:endParaRPr lang="en-US" sz="44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6</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7">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Who pre-signs? Who may challenge?</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691640"/>
            <a:ext cx="5318608" cy="2971800"/>
          </a:xfrm>
          <a:prstGeom prst="rect">
            <a:avLst/>
          </a:prstGeom>
          <a:solidFill>
            <a:srgbClr val="FFFFFF"/>
          </a:solidFill>
          <a:ln w="12700">
            <a:solidFill>
              <a:srgbClr val="CFC9B8"/>
            </a:solidFill>
            <a:prstDash val="solid"/>
          </a:ln>
        </p:spPr>
      </p:sp>
      <p:sp>
        <p:nvSpPr>
          <p:cNvPr id="6" name="Shape 3"/>
          <p:cNvSpPr/>
          <p:nvPr/>
        </p:nvSpPr>
        <p:spPr>
          <a:xfrm>
            <a:off x="640080" y="1691640"/>
            <a:ext cx="5318608" cy="73152"/>
          </a:xfrm>
          <a:prstGeom prst="rect">
            <a:avLst/>
          </a:prstGeom>
          <a:solidFill>
            <a:srgbClr val="3B6C91"/>
          </a:solidFill>
          <a:ln/>
        </p:spPr>
      </p:sp>
      <p:sp>
        <p:nvSpPr>
          <p:cNvPr id="7" name="Text 4"/>
          <p:cNvSpPr/>
          <p:nvPr/>
        </p:nvSpPr>
        <p:spPr>
          <a:xfrm>
            <a:off x="841248" y="1920240"/>
            <a:ext cx="4916272" cy="260604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Permissionless challenge</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e.g. BitVM2 bridges</a:t>
            </a:r>
            <a:endParaRPr lang="en-US" sz="2200" dirty="0"/>
          </a:p>
          <a:p>
            <a:pPr algn="l" indent="0" marL="0">
              <a:buNone/>
            </a:pP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 anyone may challenge an operator's claim</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 challengers unknown at signing → one-round dispute</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 the verifier's whole intermediate state goes on chain</a:t>
            </a:r>
            <a:endParaRPr lang="en-US" sz="2200" dirty="0"/>
          </a:p>
        </p:txBody>
      </p:sp>
      <p:sp>
        <p:nvSpPr>
          <p:cNvPr id="8" name="Shape 5"/>
          <p:cNvSpPr/>
          <p:nvPr/>
        </p:nvSpPr>
        <p:spPr>
          <a:xfrm>
            <a:off x="6233008" y="1691640"/>
            <a:ext cx="5318608" cy="2971800"/>
          </a:xfrm>
          <a:prstGeom prst="rect">
            <a:avLst/>
          </a:prstGeom>
          <a:solidFill>
            <a:srgbClr val="FFFFFF"/>
          </a:solidFill>
          <a:ln w="12700">
            <a:solidFill>
              <a:srgbClr val="CFC9B8"/>
            </a:solidFill>
            <a:prstDash val="solid"/>
          </a:ln>
        </p:spPr>
      </p:sp>
      <p:sp>
        <p:nvSpPr>
          <p:cNvPr id="9" name="Shape 6"/>
          <p:cNvSpPr/>
          <p:nvPr/>
        </p:nvSpPr>
        <p:spPr>
          <a:xfrm>
            <a:off x="6233008" y="1691640"/>
            <a:ext cx="5318608" cy="73152"/>
          </a:xfrm>
          <a:prstGeom prst="rect">
            <a:avLst/>
          </a:prstGeom>
          <a:solidFill>
            <a:srgbClr val="D4862A"/>
          </a:solidFill>
          <a:ln/>
        </p:spPr>
      </p:sp>
      <p:sp>
        <p:nvSpPr>
          <p:cNvPr id="10" name="Text 7"/>
          <p:cNvSpPr/>
          <p:nvPr/>
        </p:nvSpPr>
        <p:spPr>
          <a:xfrm>
            <a:off x="6434176" y="1920240"/>
            <a:ext cx="4916272" cy="260604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Permissioned challenge</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e.g. Union (BitVMX)</a:t>
            </a:r>
            <a:endParaRPr lang="en-US" sz="2200" dirty="0"/>
          </a:p>
          <a:p>
            <a:pPr algn="l" indent="0" marL="0">
              <a:buNone/>
            </a:pP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 the functionaries challenge each other</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 known at setup → interactive search, pre-signed pairwise</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 an honest functionary must be online at every claim</a:t>
            </a:r>
            <a:endParaRPr lang="en-US" sz="2200" dirty="0"/>
          </a:p>
        </p:txBody>
      </p:sp>
      <p:sp>
        <p:nvSpPr>
          <p:cNvPr id="11" name="Shape 8"/>
          <p:cNvSpPr/>
          <p:nvPr/>
        </p:nvSpPr>
        <p:spPr>
          <a:xfrm>
            <a:off x="640080" y="4937760"/>
            <a:ext cx="10911535" cy="1234440"/>
          </a:xfrm>
          <a:prstGeom prst="rect">
            <a:avLst/>
          </a:prstGeom>
          <a:solidFill>
            <a:srgbClr val="F4DCD5"/>
          </a:solidFill>
          <a:ln w="12700">
            <a:solidFill>
              <a:srgbClr val="B4462F"/>
            </a:solidFill>
            <a:prstDash val="solid"/>
          </a:ln>
        </p:spPr>
      </p:sp>
      <p:sp>
        <p:nvSpPr>
          <p:cNvPr id="12" name="Text 9"/>
          <p:cNvSpPr/>
          <p:nvPr/>
        </p:nvSpPr>
        <p:spPr>
          <a:xfrm>
            <a:off x="914400" y="5029200"/>
            <a:ext cx="10362895" cy="1051560"/>
          </a:xfrm>
          <a:prstGeom prst="rect">
            <a:avLst/>
          </a:prstGeom>
          <a:noFill/>
          <a:ln/>
        </p:spPr>
        <p:txBody>
          <a:bodyPr wrap="square" lIns="0" tIns="0" rIns="0" bIns="0" rtlCol="0" anchor="ctr"/>
          <a:lstStyle/>
          <a:p>
            <a:pPr indent="0" marL="0">
              <a:buNone/>
            </a:pPr>
            <a:r>
              <a:rPr lang="en-US" sz="2100" b="1" dirty="0">
                <a:solidFill>
                  <a:srgbClr val="B4462F"/>
                </a:solidFill>
                <a:latin typeface="Arial" pitchFamily="34" charset="0"/>
                <a:ea typeface="Arial" pitchFamily="34" charset="-122"/>
                <a:cs typeface="Arial" pitchFamily="34" charset="-120"/>
              </a:rPr>
              <a:t>Both: </a:t>
            </a:r>
            <a:pPr indent="0" marL="0">
              <a:buNone/>
            </a:pPr>
            <a:r>
              <a:rPr lang="en-US" sz="2100" dirty="0">
                <a:solidFill>
                  <a:srgbClr val="1E2622"/>
                </a:solidFill>
                <a:latin typeface="Arial" pitchFamily="34" charset="0"/>
                <a:ea typeface="Arial" pitchFamily="34" charset="-122"/>
                <a:cs typeface="Arial" pitchFamily="34" charset="-120"/>
              </a:rPr>
              <a:t>a pool of coins for users not yet known → a committee pre-signs for them (1-of-n honest at setup), operators front withdrawals, and the user is never the one enforcing.</a:t>
            </a:r>
            <a:endParaRPr lang="en-US" sz="21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7</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8">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…and they all assume the L2 actually works</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737360"/>
            <a:ext cx="2522144" cy="3383280"/>
          </a:xfrm>
          <a:prstGeom prst="rect">
            <a:avLst/>
          </a:prstGeom>
          <a:solidFill>
            <a:srgbClr val="FFFFFF"/>
          </a:solidFill>
          <a:ln w="12700">
            <a:solidFill>
              <a:srgbClr val="CFC9B8"/>
            </a:solidFill>
            <a:prstDash val="solid"/>
          </a:ln>
        </p:spPr>
      </p:sp>
      <p:sp>
        <p:nvSpPr>
          <p:cNvPr id="6" name="Shape 3"/>
          <p:cNvSpPr/>
          <p:nvPr/>
        </p:nvSpPr>
        <p:spPr>
          <a:xfrm>
            <a:off x="640080" y="1737360"/>
            <a:ext cx="2522144" cy="73152"/>
          </a:xfrm>
          <a:prstGeom prst="rect">
            <a:avLst/>
          </a:prstGeom>
          <a:solidFill>
            <a:srgbClr val="5E8C2F"/>
          </a:solidFill>
          <a:ln/>
        </p:spPr>
      </p:sp>
      <p:pic>
        <p:nvPicPr>
          <p:cNvPr id="7" name="Image 0" descr="/Users/waxwing/korea-pres/talk2/assets/icons/history-5E8C2F.png">    </p:cNvPr>
          <p:cNvPicPr>
            <a:picLocks noChangeAspect="1"/>
          </p:cNvPicPr>
          <p:nvPr/>
        </p:nvPicPr>
        <p:blipFill>
          <a:blip r:embed="rId1"/>
          <a:stretch>
            <a:fillRect/>
          </a:stretch>
        </p:blipFill>
        <p:spPr>
          <a:xfrm>
            <a:off x="1512532" y="2011680"/>
            <a:ext cx="777240" cy="777240"/>
          </a:xfrm>
          <a:prstGeom prst="rect">
            <a:avLst/>
          </a:prstGeom>
        </p:spPr>
      </p:pic>
      <p:sp>
        <p:nvSpPr>
          <p:cNvPr id="8" name="Text 4"/>
          <p:cNvSpPr/>
          <p:nvPr/>
        </p:nvSpPr>
        <p:spPr>
          <a:xfrm>
            <a:off x="841248" y="2926080"/>
            <a:ext cx="2119808" cy="2057400"/>
          </a:xfrm>
          <a:prstGeom prst="rect">
            <a:avLst/>
          </a:prstGeom>
          <a:noFill/>
          <a:ln/>
        </p:spPr>
        <p:txBody>
          <a:bodyPr wrap="square" lIns="0" tIns="0" rIns="0" bIns="0" rtlCol="0" anchor="t"/>
          <a:lstStyle/>
          <a:p>
            <a:pPr algn="ctr" indent="0" marL="0">
              <a:spcAft>
                <a:spcPts val="800"/>
              </a:spcAft>
              <a:buNone/>
            </a:pPr>
            <a:r>
              <a:rPr lang="en-US" sz="2500" b="1" dirty="0">
                <a:solidFill>
                  <a:srgbClr val="1E2622"/>
                </a:solidFill>
                <a:latin typeface="Georgia" pitchFamily="34" charset="0"/>
                <a:ea typeface="Georgia" pitchFamily="34" charset="-122"/>
                <a:cs typeface="Georgia" pitchFamily="34" charset="-120"/>
              </a:rPr>
              <a:t>Finality</a:t>
            </a:r>
            <a:endParaRPr lang="en-US" sz="2500" dirty="0"/>
          </a:p>
          <a:p>
            <a:pPr algn="ctr" indent="0" marL="0">
              <a:buNone/>
            </a:pPr>
            <a:r>
              <a:rPr lang="en-US" sz="1900" dirty="0">
                <a:solidFill>
                  <a:srgbClr val="5F6862"/>
                </a:solidFill>
                <a:latin typeface="Arial" pitchFamily="34" charset="0"/>
                <a:ea typeface="Arial" pitchFamily="34" charset="-122"/>
                <a:cs typeface="Arial" pitchFamily="34" charset="-120"/>
              </a:rPr>
              <a:t>Can the sequencer rewrite history and double-spend?</a:t>
            </a:r>
            <a:endParaRPr lang="en-US" sz="2500" dirty="0"/>
          </a:p>
        </p:txBody>
      </p:sp>
      <p:sp>
        <p:nvSpPr>
          <p:cNvPr id="9" name="Shape 5"/>
          <p:cNvSpPr/>
          <p:nvPr/>
        </p:nvSpPr>
        <p:spPr>
          <a:xfrm>
            <a:off x="3436544" y="1737360"/>
            <a:ext cx="2522144" cy="3383280"/>
          </a:xfrm>
          <a:prstGeom prst="rect">
            <a:avLst/>
          </a:prstGeom>
          <a:solidFill>
            <a:srgbClr val="FFFFFF"/>
          </a:solidFill>
          <a:ln w="12700">
            <a:solidFill>
              <a:srgbClr val="CFC9B8"/>
            </a:solidFill>
            <a:prstDash val="solid"/>
          </a:ln>
        </p:spPr>
      </p:sp>
      <p:sp>
        <p:nvSpPr>
          <p:cNvPr id="10" name="Shape 6"/>
          <p:cNvSpPr/>
          <p:nvPr/>
        </p:nvSpPr>
        <p:spPr>
          <a:xfrm>
            <a:off x="3436544" y="1737360"/>
            <a:ext cx="2522144" cy="73152"/>
          </a:xfrm>
          <a:prstGeom prst="rect">
            <a:avLst/>
          </a:prstGeom>
          <a:solidFill>
            <a:srgbClr val="D4862A"/>
          </a:solidFill>
          <a:ln/>
        </p:spPr>
      </p:sp>
      <p:pic>
        <p:nvPicPr>
          <p:cNvPr id="11" name="Image 1" descr="/Users/waxwing/korea-pres/talk2/assets/icons/database-D4862A.png">    </p:cNvPr>
          <p:cNvPicPr>
            <a:picLocks noChangeAspect="1"/>
          </p:cNvPicPr>
          <p:nvPr/>
        </p:nvPicPr>
        <p:blipFill>
          <a:blip r:embed="rId2"/>
          <a:stretch>
            <a:fillRect/>
          </a:stretch>
        </p:blipFill>
        <p:spPr>
          <a:xfrm>
            <a:off x="4308996" y="2011680"/>
            <a:ext cx="777240" cy="777240"/>
          </a:xfrm>
          <a:prstGeom prst="rect">
            <a:avLst/>
          </a:prstGeom>
        </p:spPr>
      </p:pic>
      <p:sp>
        <p:nvSpPr>
          <p:cNvPr id="12" name="Text 7"/>
          <p:cNvSpPr/>
          <p:nvPr/>
        </p:nvSpPr>
        <p:spPr>
          <a:xfrm>
            <a:off x="3637712" y="2926080"/>
            <a:ext cx="2119808" cy="2057400"/>
          </a:xfrm>
          <a:prstGeom prst="rect">
            <a:avLst/>
          </a:prstGeom>
          <a:noFill/>
          <a:ln/>
        </p:spPr>
        <p:txBody>
          <a:bodyPr wrap="square" lIns="0" tIns="0" rIns="0" bIns="0" rtlCol="0" anchor="t"/>
          <a:lstStyle/>
          <a:p>
            <a:pPr algn="ctr" indent="0" marL="0">
              <a:spcAft>
                <a:spcPts val="800"/>
              </a:spcAft>
              <a:buNone/>
            </a:pPr>
            <a:r>
              <a:rPr lang="en-US" sz="2500" b="1" dirty="0">
                <a:solidFill>
                  <a:srgbClr val="1E2622"/>
                </a:solidFill>
                <a:latin typeface="Georgia" pitchFamily="34" charset="0"/>
                <a:ea typeface="Georgia" pitchFamily="34" charset="-122"/>
                <a:cs typeface="Georgia" pitchFamily="34" charset="-120"/>
              </a:rPr>
              <a:t>Data availability</a:t>
            </a:r>
            <a:endParaRPr lang="en-US" sz="2500" dirty="0"/>
          </a:p>
          <a:p>
            <a:pPr algn="ctr" indent="0" marL="0">
              <a:buNone/>
            </a:pPr>
            <a:r>
              <a:rPr lang="en-US" sz="1900" dirty="0">
                <a:solidFill>
                  <a:srgbClr val="5F6862"/>
                </a:solidFill>
                <a:latin typeface="Arial" pitchFamily="34" charset="0"/>
                <a:ea typeface="Arial" pitchFamily="34" charset="-122"/>
                <a:cs typeface="Arial" pitchFamily="34" charset="-120"/>
              </a:rPr>
              <a:t>Can you get the Merkle path to your own coins?</a:t>
            </a:r>
            <a:endParaRPr lang="en-US" sz="2500" dirty="0"/>
          </a:p>
        </p:txBody>
      </p:sp>
      <p:sp>
        <p:nvSpPr>
          <p:cNvPr id="13" name="Shape 8"/>
          <p:cNvSpPr/>
          <p:nvPr/>
        </p:nvSpPr>
        <p:spPr>
          <a:xfrm>
            <a:off x="6233008" y="1737360"/>
            <a:ext cx="2522144" cy="3383280"/>
          </a:xfrm>
          <a:prstGeom prst="rect">
            <a:avLst/>
          </a:prstGeom>
          <a:solidFill>
            <a:srgbClr val="FFFFFF"/>
          </a:solidFill>
          <a:ln w="12700">
            <a:solidFill>
              <a:srgbClr val="CFC9B8"/>
            </a:solidFill>
            <a:prstDash val="solid"/>
          </a:ln>
        </p:spPr>
      </p:sp>
      <p:sp>
        <p:nvSpPr>
          <p:cNvPr id="14" name="Shape 9"/>
          <p:cNvSpPr/>
          <p:nvPr/>
        </p:nvSpPr>
        <p:spPr>
          <a:xfrm>
            <a:off x="6233008" y="1737360"/>
            <a:ext cx="2522144" cy="73152"/>
          </a:xfrm>
          <a:prstGeom prst="rect">
            <a:avLst/>
          </a:prstGeom>
          <a:solidFill>
            <a:srgbClr val="3B6C91"/>
          </a:solidFill>
          <a:ln/>
        </p:spPr>
      </p:sp>
      <p:pic>
        <p:nvPicPr>
          <p:cNvPr id="15" name="Image 2" descr="/Users/waxwing/korea-pres/talk2/assets/icons/badge-check-3B6C91.png">    </p:cNvPr>
          <p:cNvPicPr>
            <a:picLocks noChangeAspect="1"/>
          </p:cNvPicPr>
          <p:nvPr/>
        </p:nvPicPr>
        <p:blipFill>
          <a:blip r:embed="rId3"/>
          <a:stretch>
            <a:fillRect/>
          </a:stretch>
        </p:blipFill>
        <p:spPr>
          <a:xfrm>
            <a:off x="7105459" y="2011680"/>
            <a:ext cx="777240" cy="777240"/>
          </a:xfrm>
          <a:prstGeom prst="rect">
            <a:avLst/>
          </a:prstGeom>
        </p:spPr>
      </p:pic>
      <p:sp>
        <p:nvSpPr>
          <p:cNvPr id="16" name="Text 10"/>
          <p:cNvSpPr/>
          <p:nvPr/>
        </p:nvSpPr>
        <p:spPr>
          <a:xfrm>
            <a:off x="6434176" y="2926080"/>
            <a:ext cx="2119808" cy="2057400"/>
          </a:xfrm>
          <a:prstGeom prst="rect">
            <a:avLst/>
          </a:prstGeom>
          <a:noFill/>
          <a:ln/>
        </p:spPr>
        <p:txBody>
          <a:bodyPr wrap="square" lIns="0" tIns="0" rIns="0" bIns="0" rtlCol="0" anchor="t"/>
          <a:lstStyle/>
          <a:p>
            <a:pPr algn="ctr" indent="0" marL="0">
              <a:spcAft>
                <a:spcPts val="800"/>
              </a:spcAft>
              <a:buNone/>
            </a:pPr>
            <a:r>
              <a:rPr lang="en-US" sz="2500" b="1" dirty="0">
                <a:solidFill>
                  <a:srgbClr val="1E2622"/>
                </a:solidFill>
                <a:latin typeface="Georgia" pitchFamily="34" charset="0"/>
                <a:ea typeface="Georgia" pitchFamily="34" charset="-122"/>
                <a:cs typeface="Georgia" pitchFamily="34" charset="-120"/>
              </a:rPr>
              <a:t>Validity</a:t>
            </a:r>
            <a:endParaRPr lang="en-US" sz="2500" dirty="0"/>
          </a:p>
          <a:p>
            <a:pPr algn="ctr" indent="0" marL="0">
              <a:buNone/>
            </a:pPr>
            <a:r>
              <a:rPr lang="en-US" sz="1900" dirty="0">
                <a:solidFill>
                  <a:srgbClr val="5F6862"/>
                </a:solidFill>
                <a:latin typeface="Arial" pitchFamily="34" charset="0"/>
                <a:ea typeface="Arial" pitchFamily="34" charset="-122"/>
                <a:cs typeface="Arial" pitchFamily="34" charset="-120"/>
              </a:rPr>
              <a:t>Does the signed state follow from valid transactions?</a:t>
            </a:r>
            <a:endParaRPr lang="en-US" sz="2500" dirty="0"/>
          </a:p>
        </p:txBody>
      </p:sp>
      <p:sp>
        <p:nvSpPr>
          <p:cNvPr id="17" name="Shape 11"/>
          <p:cNvSpPr/>
          <p:nvPr/>
        </p:nvSpPr>
        <p:spPr>
          <a:xfrm>
            <a:off x="9029471" y="1737360"/>
            <a:ext cx="2522144" cy="3383280"/>
          </a:xfrm>
          <a:prstGeom prst="rect">
            <a:avLst/>
          </a:prstGeom>
          <a:solidFill>
            <a:srgbClr val="FFFFFF"/>
          </a:solidFill>
          <a:ln w="12700">
            <a:solidFill>
              <a:srgbClr val="CFC9B8"/>
            </a:solidFill>
            <a:prstDash val="solid"/>
          </a:ln>
        </p:spPr>
      </p:sp>
      <p:sp>
        <p:nvSpPr>
          <p:cNvPr id="18" name="Shape 12"/>
          <p:cNvSpPr/>
          <p:nvPr/>
        </p:nvSpPr>
        <p:spPr>
          <a:xfrm>
            <a:off x="9029471" y="1737360"/>
            <a:ext cx="2522144" cy="73152"/>
          </a:xfrm>
          <a:prstGeom prst="rect">
            <a:avLst/>
          </a:prstGeom>
          <a:solidFill>
            <a:srgbClr val="B4462F"/>
          </a:solidFill>
          <a:ln/>
        </p:spPr>
      </p:sp>
      <p:pic>
        <p:nvPicPr>
          <p:cNvPr id="19" name="Image 3" descr="/Users/waxwing/korea-pres/talk2/assets/icons/door-open-B4462F.png">    </p:cNvPr>
          <p:cNvPicPr>
            <a:picLocks noChangeAspect="1"/>
          </p:cNvPicPr>
          <p:nvPr/>
        </p:nvPicPr>
        <p:blipFill>
          <a:blip r:embed="rId4"/>
          <a:stretch>
            <a:fillRect/>
          </a:stretch>
        </p:blipFill>
        <p:spPr>
          <a:xfrm>
            <a:off x="9901923" y="2011680"/>
            <a:ext cx="777240" cy="777240"/>
          </a:xfrm>
          <a:prstGeom prst="rect">
            <a:avLst/>
          </a:prstGeom>
        </p:spPr>
      </p:pic>
      <p:sp>
        <p:nvSpPr>
          <p:cNvPr id="20" name="Text 13"/>
          <p:cNvSpPr/>
          <p:nvPr/>
        </p:nvSpPr>
        <p:spPr>
          <a:xfrm>
            <a:off x="9230639" y="2926080"/>
            <a:ext cx="2119808" cy="2057400"/>
          </a:xfrm>
          <a:prstGeom prst="rect">
            <a:avLst/>
          </a:prstGeom>
          <a:noFill/>
          <a:ln/>
        </p:spPr>
        <p:txBody>
          <a:bodyPr wrap="square" lIns="0" tIns="0" rIns="0" bIns="0" rtlCol="0" anchor="t"/>
          <a:lstStyle/>
          <a:p>
            <a:pPr algn="ctr" indent="0" marL="0">
              <a:spcAft>
                <a:spcPts val="800"/>
              </a:spcAft>
              <a:buNone/>
            </a:pPr>
            <a:r>
              <a:rPr lang="en-US" sz="2500" b="1" dirty="0">
                <a:solidFill>
                  <a:srgbClr val="1E2622"/>
                </a:solidFill>
                <a:latin typeface="Georgia" pitchFamily="34" charset="0"/>
                <a:ea typeface="Georgia" pitchFamily="34" charset="-122"/>
                <a:cs typeface="Georgia" pitchFamily="34" charset="-120"/>
              </a:rPr>
              <a:t>Inclusion</a:t>
            </a:r>
            <a:endParaRPr lang="en-US" sz="2500" dirty="0"/>
          </a:p>
          <a:p>
            <a:pPr algn="ctr" indent="0" marL="0">
              <a:buNone/>
            </a:pPr>
            <a:r>
              <a:rPr lang="en-US" sz="1900" dirty="0">
                <a:solidFill>
                  <a:srgbClr val="5F6862"/>
                </a:solidFill>
                <a:latin typeface="Arial" pitchFamily="34" charset="0"/>
                <a:ea typeface="Arial" pitchFamily="34" charset="-122"/>
                <a:cs typeface="Arial" pitchFamily="34" charset="-120"/>
              </a:rPr>
              <a:t>Can your exit get in at all, or can it be censored?</a:t>
            </a:r>
            <a:endParaRPr lang="en-US" sz="2500" dirty="0"/>
          </a:p>
        </p:txBody>
      </p:sp>
      <p:sp>
        <p:nvSpPr>
          <p:cNvPr id="21" name="Text 14"/>
          <p:cNvSpPr/>
          <p:nvPr/>
        </p:nvSpPr>
        <p:spPr>
          <a:xfrm>
            <a:off x="640080" y="5349240"/>
            <a:ext cx="10911535" cy="548640"/>
          </a:xfrm>
          <a:prstGeom prst="rect">
            <a:avLst/>
          </a:prstGeom>
          <a:noFill/>
          <a:ln/>
        </p:spPr>
        <p:txBody>
          <a:bodyPr wrap="square" lIns="0" tIns="0" rIns="0" bIns="0" rtlCol="0" anchor="t"/>
          <a:lstStyle/>
          <a:p>
            <a:pPr indent="0" marL="0">
              <a:buNone/>
            </a:pPr>
            <a:r>
              <a:rPr lang="en-US" sz="2000" i="1" dirty="0">
                <a:solidFill>
                  <a:srgbClr val="5F6862"/>
                </a:solidFill>
                <a:latin typeface="Arial" pitchFamily="34" charset="0"/>
                <a:ea typeface="Arial" pitchFamily="34" charset="-122"/>
                <a:cs typeface="Arial" pitchFamily="34" charset="-120"/>
              </a:rPr>
              <a:t>Lichen leaves all four to the L2. We'll come back to them at the end.</a:t>
            </a:r>
            <a:endParaRPr lang="en-US" sz="20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8</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2">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822960" y="548640"/>
            <a:ext cx="10545775" cy="1371600"/>
          </a:xfrm>
          <a:prstGeom prst="rect">
            <a:avLst/>
          </a:prstGeom>
          <a:noFill/>
          <a:ln/>
        </p:spPr>
        <p:txBody>
          <a:bodyPr wrap="square" lIns="0" tIns="0" rIns="0" bIns="0" rtlCol="0" anchor="ctr"/>
          <a:lstStyle/>
          <a:p>
            <a:pPr algn="ctr" indent="0" marL="0">
              <a:buNone/>
            </a:pPr>
            <a:r>
              <a:rPr lang="en-US" sz="3600" b="1" dirty="0">
                <a:solidFill>
                  <a:srgbClr val="1E2622"/>
                </a:solidFill>
                <a:latin typeface="Georgia" pitchFamily="34" charset="0"/>
                <a:ea typeface="Georgia" pitchFamily="34" charset="-122"/>
                <a:cs typeface="Georgia" pitchFamily="34" charset="-120"/>
              </a:rPr>
              <a:t>In a two-party contract, there's no confusion about who plays the game.</a:t>
            </a:r>
            <a:endParaRPr lang="en-US" sz="3600" dirty="0"/>
          </a:p>
        </p:txBody>
      </p:sp>
      <p:sp>
        <p:nvSpPr>
          <p:cNvPr id="4" name="Shape 1"/>
          <p:cNvSpPr/>
          <p:nvPr/>
        </p:nvSpPr>
        <p:spPr>
          <a:xfrm>
            <a:off x="1536192" y="2514600"/>
            <a:ext cx="768096" cy="768096"/>
          </a:xfrm>
          <a:prstGeom prst="ellipse">
            <a:avLst/>
          </a:prstGeom>
          <a:solidFill>
            <a:srgbClr val="5E8C2F"/>
          </a:solidFill>
          <a:ln/>
        </p:spPr>
      </p:sp>
      <p:sp>
        <p:nvSpPr>
          <p:cNvPr id="5" name="Shape 2"/>
          <p:cNvSpPr/>
          <p:nvPr/>
        </p:nvSpPr>
        <p:spPr>
          <a:xfrm>
            <a:off x="1261872" y="3355848"/>
            <a:ext cx="1316736" cy="685800"/>
          </a:xfrm>
          <a:prstGeom prst="roundRect">
            <a:avLst>
              <a:gd name="adj" fmla="val 46667"/>
            </a:avLst>
          </a:prstGeom>
          <a:solidFill>
            <a:srgbClr val="5E8C2F"/>
          </a:solidFill>
          <a:ln/>
        </p:spPr>
      </p:sp>
      <p:sp>
        <p:nvSpPr>
          <p:cNvPr id="6" name="Text 3"/>
          <p:cNvSpPr/>
          <p:nvPr/>
        </p:nvSpPr>
        <p:spPr>
          <a:xfrm>
            <a:off x="1005840" y="4087368"/>
            <a:ext cx="1828800" cy="365760"/>
          </a:xfrm>
          <a:prstGeom prst="rect">
            <a:avLst/>
          </a:prstGeom>
          <a:noFill/>
          <a:ln/>
        </p:spPr>
        <p:txBody>
          <a:bodyPr wrap="square" lIns="0" tIns="0" rIns="0" bIns="0" rtlCol="0" anchor="ctr"/>
          <a:lstStyle/>
          <a:p>
            <a:pPr algn="ctr" indent="0" marL="0">
              <a:buNone/>
            </a:pPr>
            <a:r>
              <a:rPr lang="en-US" sz="1700" b="1" dirty="0">
                <a:solidFill>
                  <a:srgbClr val="5E8C2F"/>
                </a:solidFill>
                <a:latin typeface="Arial" pitchFamily="34" charset="0"/>
                <a:ea typeface="Arial" pitchFamily="34" charset="-122"/>
                <a:cs typeface="Arial" pitchFamily="34" charset="-120"/>
              </a:rPr>
              <a:t>Alice</a:t>
            </a:r>
            <a:endParaRPr lang="en-US" sz="1700" dirty="0"/>
          </a:p>
        </p:txBody>
      </p:sp>
      <p:sp>
        <p:nvSpPr>
          <p:cNvPr id="7" name="Shape 4"/>
          <p:cNvSpPr/>
          <p:nvPr/>
        </p:nvSpPr>
        <p:spPr>
          <a:xfrm>
            <a:off x="9887407" y="2514600"/>
            <a:ext cx="768096" cy="768096"/>
          </a:xfrm>
          <a:prstGeom prst="ellipse">
            <a:avLst/>
          </a:prstGeom>
          <a:solidFill>
            <a:srgbClr val="1E2622"/>
          </a:solidFill>
          <a:ln/>
        </p:spPr>
      </p:sp>
      <p:sp>
        <p:nvSpPr>
          <p:cNvPr id="8" name="Shape 5"/>
          <p:cNvSpPr/>
          <p:nvPr/>
        </p:nvSpPr>
        <p:spPr>
          <a:xfrm>
            <a:off x="9613087" y="3355848"/>
            <a:ext cx="1316736" cy="685800"/>
          </a:xfrm>
          <a:prstGeom prst="roundRect">
            <a:avLst>
              <a:gd name="adj" fmla="val 46667"/>
            </a:avLst>
          </a:prstGeom>
          <a:solidFill>
            <a:srgbClr val="1E2622"/>
          </a:solidFill>
          <a:ln/>
        </p:spPr>
      </p:sp>
      <p:sp>
        <p:nvSpPr>
          <p:cNvPr id="9" name="Text 6"/>
          <p:cNvSpPr/>
          <p:nvPr/>
        </p:nvSpPr>
        <p:spPr>
          <a:xfrm>
            <a:off x="9357055" y="4087368"/>
            <a:ext cx="1828800" cy="365760"/>
          </a:xfrm>
          <a:prstGeom prst="rect">
            <a:avLst/>
          </a:prstGeom>
          <a:noFill/>
          <a:ln/>
        </p:spPr>
        <p:txBody>
          <a:bodyPr wrap="square" lIns="0" tIns="0" rIns="0" bIns="0" rtlCol="0" anchor="ctr"/>
          <a:lstStyle/>
          <a:p>
            <a:pPr algn="ctr" indent="0" marL="0">
              <a:buNone/>
            </a:pPr>
            <a:r>
              <a:rPr lang="en-US" sz="1700" b="1" dirty="0">
                <a:solidFill>
                  <a:srgbClr val="1E2622"/>
                </a:solidFill>
                <a:latin typeface="Arial" pitchFamily="34" charset="0"/>
                <a:ea typeface="Arial" pitchFamily="34" charset="-122"/>
                <a:cs typeface="Arial" pitchFamily="34" charset="-120"/>
              </a:rPr>
              <a:t>the hub</a:t>
            </a:r>
            <a:endParaRPr lang="en-US" sz="1700" dirty="0"/>
          </a:p>
        </p:txBody>
      </p:sp>
      <p:sp>
        <p:nvSpPr>
          <p:cNvPr id="10" name="Shape 7"/>
          <p:cNvSpPr/>
          <p:nvPr/>
        </p:nvSpPr>
        <p:spPr>
          <a:xfrm>
            <a:off x="3931920" y="2880360"/>
            <a:ext cx="4327855" cy="1097280"/>
          </a:xfrm>
          <a:prstGeom prst="roundRect">
            <a:avLst>
              <a:gd name="adj" fmla="val 6667"/>
            </a:avLst>
          </a:prstGeom>
          <a:solidFill>
            <a:srgbClr val="E3EDD5"/>
          </a:solidFill>
          <a:ln w="15875">
            <a:solidFill>
              <a:srgbClr val="5E8C2F"/>
            </a:solidFill>
            <a:prstDash val="solid"/>
          </a:ln>
        </p:spPr>
      </p:sp>
      <p:sp>
        <p:nvSpPr>
          <p:cNvPr id="11" name="Text 8"/>
          <p:cNvSpPr/>
          <p:nvPr/>
        </p:nvSpPr>
        <p:spPr>
          <a:xfrm>
            <a:off x="3931920" y="2880360"/>
            <a:ext cx="4327855" cy="1097280"/>
          </a:xfrm>
          <a:prstGeom prst="rect">
            <a:avLst/>
          </a:prstGeom>
          <a:noFill/>
          <a:ln/>
        </p:spPr>
        <p:txBody>
          <a:bodyPr wrap="square" lIns="76200" tIns="76200" rIns="76200" bIns="76200" rtlCol="0" anchor="ctr"/>
          <a:lstStyle/>
          <a:p>
            <a:pPr algn="ctr" indent="0" marL="0">
              <a:buNone/>
            </a:pPr>
            <a:r>
              <a:rPr lang="en-US" sz="2000" b="1" dirty="0">
                <a:solidFill>
                  <a:srgbClr val="1E2622"/>
                </a:solidFill>
                <a:latin typeface="Arial" pitchFamily="34" charset="0"/>
                <a:ea typeface="Arial" pitchFamily="34" charset="-122"/>
                <a:cs typeface="Arial" pitchFamily="34" charset="-120"/>
              </a:rPr>
              <a:t>one 2-of-2 contract</a:t>
            </a:r>
            <a:endParaRPr lang="en-US" sz="2000" dirty="0"/>
          </a:p>
          <a:p>
            <a:pPr algn="ctr" indent="0" marL="0">
              <a:buNone/>
            </a:pPr>
            <a:r>
              <a:rPr lang="en-US" sz="2000" b="1" dirty="0">
                <a:solidFill>
                  <a:srgbClr val="1E2622"/>
                </a:solidFill>
                <a:latin typeface="Arial" pitchFamily="34" charset="0"/>
                <a:ea typeface="Arial" pitchFamily="34" charset="-122"/>
                <a:cs typeface="Arial" pitchFamily="34" charset="-120"/>
              </a:rPr>
              <a:t>pre-signed by the two of them</a:t>
            </a:r>
            <a:endParaRPr lang="en-US" sz="2000" dirty="0"/>
          </a:p>
        </p:txBody>
      </p:sp>
      <p:sp>
        <p:nvSpPr>
          <p:cNvPr id="12" name="Shape 9"/>
          <p:cNvSpPr/>
          <p:nvPr/>
        </p:nvSpPr>
        <p:spPr>
          <a:xfrm>
            <a:off x="2697480" y="3429000"/>
            <a:ext cx="1234440" cy="914"/>
          </a:xfrm>
          <a:prstGeom prst="line">
            <a:avLst/>
          </a:prstGeom>
          <a:noFill/>
          <a:ln w="31750">
            <a:solidFill>
              <a:srgbClr val="5E8C2F"/>
            </a:solidFill>
            <a:prstDash val="solid"/>
            <a:tailEnd type="triangle"/>
          </a:ln>
        </p:spPr>
      </p:sp>
      <p:sp>
        <p:nvSpPr>
          <p:cNvPr id="13" name="Shape 10"/>
          <p:cNvSpPr/>
          <p:nvPr/>
        </p:nvSpPr>
        <p:spPr>
          <a:xfrm flipH="1">
            <a:off x="8259775" y="3429000"/>
            <a:ext cx="1234440" cy="914"/>
          </a:xfrm>
          <a:prstGeom prst="line">
            <a:avLst/>
          </a:prstGeom>
          <a:noFill/>
          <a:ln w="31750">
            <a:solidFill>
              <a:srgbClr val="1E2622"/>
            </a:solidFill>
            <a:prstDash val="solid"/>
            <a:tailEnd type="triangle"/>
          </a:ln>
        </p:spPr>
      </p:sp>
      <p:sp>
        <p:nvSpPr>
          <p:cNvPr id="14" name="Text 11"/>
          <p:cNvSpPr/>
          <p:nvPr/>
        </p:nvSpPr>
        <p:spPr>
          <a:xfrm>
            <a:off x="2651760" y="4114800"/>
            <a:ext cx="2377440" cy="548640"/>
          </a:xfrm>
          <a:prstGeom prst="rect">
            <a:avLst/>
          </a:prstGeom>
          <a:noFill/>
          <a:ln/>
        </p:spPr>
        <p:txBody>
          <a:bodyPr wrap="square" lIns="0" tIns="0" rIns="0" bIns="0" rtlCol="0" anchor="ctr"/>
          <a:lstStyle/>
          <a:p>
            <a:pPr algn="ctr" indent="0" marL="0">
              <a:buNone/>
            </a:pPr>
            <a:r>
              <a:rPr lang="en-US" sz="1700" b="1" dirty="0">
                <a:solidFill>
                  <a:srgbClr val="5E8C2F"/>
                </a:solidFill>
                <a:latin typeface="Arial" pitchFamily="34" charset="0"/>
                <a:ea typeface="Arial" pitchFamily="34" charset="-122"/>
                <a:cs typeface="Arial" pitchFamily="34" charset="-120"/>
              </a:rPr>
              <a:t>claims her withdrawal</a:t>
            </a:r>
            <a:endParaRPr lang="en-US" sz="1700" dirty="0"/>
          </a:p>
        </p:txBody>
      </p:sp>
      <p:sp>
        <p:nvSpPr>
          <p:cNvPr id="15" name="Text 12"/>
          <p:cNvSpPr/>
          <p:nvPr/>
        </p:nvSpPr>
        <p:spPr>
          <a:xfrm>
            <a:off x="7162495" y="4114800"/>
            <a:ext cx="2377440" cy="548640"/>
          </a:xfrm>
          <a:prstGeom prst="rect">
            <a:avLst/>
          </a:prstGeom>
          <a:noFill/>
          <a:ln/>
        </p:spPr>
        <p:txBody>
          <a:bodyPr wrap="square" lIns="0" tIns="0" rIns="0" bIns="0" rtlCol="0" anchor="ctr"/>
          <a:lstStyle/>
          <a:p>
            <a:pPr algn="ctr" indent="0" marL="0">
              <a:buNone/>
            </a:pPr>
            <a:r>
              <a:rPr lang="en-US" sz="1700" b="1" dirty="0">
                <a:solidFill>
                  <a:srgbClr val="1E2622"/>
                </a:solidFill>
                <a:latin typeface="Arial" pitchFamily="34" charset="0"/>
                <a:ea typeface="Arial" pitchFamily="34" charset="-122"/>
                <a:cs typeface="Arial" pitchFamily="34" charset="-120"/>
              </a:rPr>
              <a:t>challenges: a false claim is paid from its side</a:t>
            </a:r>
            <a:endParaRPr lang="en-US" sz="1700" dirty="0"/>
          </a:p>
        </p:txBody>
      </p:sp>
      <p:sp>
        <p:nvSpPr>
          <p:cNvPr id="16" name="Text 13"/>
          <p:cNvSpPr/>
          <p:nvPr/>
        </p:nvSpPr>
        <p:spPr>
          <a:xfrm>
            <a:off x="822960" y="5257800"/>
            <a:ext cx="10545775" cy="731520"/>
          </a:xfrm>
          <a:prstGeom prst="rect">
            <a:avLst/>
          </a:prstGeom>
          <a:noFill/>
          <a:ln/>
        </p:spPr>
        <p:txBody>
          <a:bodyPr wrap="square" lIns="0" tIns="0" rIns="0" bIns="0" rtlCol="0" anchor="ctr"/>
          <a:lstStyle/>
          <a:p>
            <a:pPr algn="ctr" indent="0" marL="0">
              <a:buNone/>
            </a:pPr>
            <a:r>
              <a:rPr lang="en-US" sz="2600" i="1" dirty="0">
                <a:solidFill>
                  <a:srgbClr val="1E2622"/>
                </a:solidFill>
                <a:latin typeface="Georgia" pitchFamily="34" charset="0"/>
                <a:ea typeface="Georgia" pitchFamily="34" charset="-122"/>
                <a:cs typeface="Georgia" pitchFamily="34" charset="-120"/>
              </a:rPr>
              <a:t>Two parties, both present: nobody else has to show up.</a:t>
            </a:r>
            <a:endParaRPr lang="en-US" sz="26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12</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3">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One hub, a contract per user, an L2 on top</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691640"/>
            <a:ext cx="10911535" cy="1097280"/>
          </a:xfrm>
          <a:prstGeom prst="roundRect">
            <a:avLst>
              <a:gd name="adj" fmla="val 8333"/>
            </a:avLst>
          </a:prstGeom>
          <a:solidFill>
            <a:srgbClr val="DCE7F0"/>
          </a:solidFill>
          <a:ln w="19050">
            <a:solidFill>
              <a:srgbClr val="3B6C91"/>
            </a:solidFill>
            <a:prstDash val="solid"/>
          </a:ln>
        </p:spPr>
      </p:sp>
      <p:sp>
        <p:nvSpPr>
          <p:cNvPr id="6" name="Text 3"/>
          <p:cNvSpPr/>
          <p:nvPr/>
        </p:nvSpPr>
        <p:spPr>
          <a:xfrm>
            <a:off x="914400" y="1783080"/>
            <a:ext cx="6400800" cy="457200"/>
          </a:xfrm>
          <a:prstGeom prst="rect">
            <a:avLst/>
          </a:prstGeom>
          <a:noFill/>
          <a:ln/>
        </p:spPr>
        <p:txBody>
          <a:bodyPr wrap="square" lIns="0" tIns="0" rIns="0" bIns="0" rtlCol="0" anchor="t"/>
          <a:lstStyle/>
          <a:p>
            <a:pPr indent="0" marL="0">
              <a:buNone/>
            </a:pPr>
            <a:r>
              <a:rPr lang="en-US" sz="1800" b="1" dirty="0">
                <a:solidFill>
                  <a:srgbClr val="3B6C91"/>
                </a:solidFill>
                <a:latin typeface="Arial" pitchFamily="34" charset="0"/>
                <a:ea typeface="Arial" pitchFamily="34" charset="-122"/>
                <a:cs typeface="Arial" pitchFamily="34" charset="-120"/>
              </a:rPr>
              <a:t>the L2: the hub's tokens move freely between users</a:t>
            </a:r>
            <a:endParaRPr lang="en-US" sz="1800" dirty="0"/>
          </a:p>
        </p:txBody>
      </p:sp>
      <p:sp>
        <p:nvSpPr>
          <p:cNvPr id="7" name="Shape 4"/>
          <p:cNvSpPr/>
          <p:nvPr/>
        </p:nvSpPr>
        <p:spPr>
          <a:xfrm>
            <a:off x="1911096" y="3154680"/>
            <a:ext cx="384048" cy="384048"/>
          </a:xfrm>
          <a:prstGeom prst="ellipse">
            <a:avLst/>
          </a:prstGeom>
          <a:solidFill>
            <a:srgbClr val="5E8C2F"/>
          </a:solidFill>
          <a:ln/>
        </p:spPr>
      </p:sp>
      <p:sp>
        <p:nvSpPr>
          <p:cNvPr id="8" name="Shape 5"/>
          <p:cNvSpPr/>
          <p:nvPr/>
        </p:nvSpPr>
        <p:spPr>
          <a:xfrm>
            <a:off x="1773936" y="3575304"/>
            <a:ext cx="658368" cy="342900"/>
          </a:xfrm>
          <a:prstGeom prst="roundRect">
            <a:avLst>
              <a:gd name="adj" fmla="val 46667"/>
            </a:avLst>
          </a:prstGeom>
          <a:solidFill>
            <a:srgbClr val="5E8C2F"/>
          </a:solidFill>
          <a:ln/>
        </p:spPr>
      </p:sp>
      <p:sp>
        <p:nvSpPr>
          <p:cNvPr id="9" name="Text 6"/>
          <p:cNvSpPr/>
          <p:nvPr/>
        </p:nvSpPr>
        <p:spPr>
          <a:xfrm>
            <a:off x="1188720" y="3941064"/>
            <a:ext cx="1828800" cy="365760"/>
          </a:xfrm>
          <a:prstGeom prst="rect">
            <a:avLst/>
          </a:prstGeom>
          <a:noFill/>
          <a:ln/>
        </p:spPr>
        <p:txBody>
          <a:bodyPr wrap="square" lIns="0" tIns="0" rIns="0" bIns="0" rtlCol="0" anchor="ctr"/>
          <a:lstStyle/>
          <a:p>
            <a:pPr algn="ctr" indent="0" marL="0">
              <a:buNone/>
            </a:pPr>
            <a:r>
              <a:rPr lang="en-US" sz="1360" b="1" dirty="0">
                <a:solidFill>
                  <a:srgbClr val="5E8C2F"/>
                </a:solidFill>
                <a:latin typeface="Arial" pitchFamily="34" charset="0"/>
                <a:ea typeface="Arial" pitchFamily="34" charset="-122"/>
                <a:cs typeface="Arial" pitchFamily="34" charset="-120"/>
              </a:rPr>
              <a:t>Alice</a:t>
            </a:r>
            <a:endParaRPr lang="en-US" sz="1360" dirty="0"/>
          </a:p>
        </p:txBody>
      </p:sp>
      <p:sp>
        <p:nvSpPr>
          <p:cNvPr id="10" name="Shape 7"/>
          <p:cNvSpPr/>
          <p:nvPr/>
        </p:nvSpPr>
        <p:spPr>
          <a:xfrm>
            <a:off x="1920240" y="2286000"/>
            <a:ext cx="365760" cy="365760"/>
          </a:xfrm>
          <a:prstGeom prst="ellipse">
            <a:avLst/>
          </a:prstGeom>
          <a:solidFill>
            <a:srgbClr val="D4862A"/>
          </a:solidFill>
          <a:ln w="12700">
            <a:solidFill>
              <a:srgbClr val="1E2622"/>
            </a:solidFill>
            <a:prstDash val="solid"/>
          </a:ln>
        </p:spPr>
      </p:sp>
      <p:sp>
        <p:nvSpPr>
          <p:cNvPr id="11" name="Shape 8"/>
          <p:cNvSpPr/>
          <p:nvPr/>
        </p:nvSpPr>
        <p:spPr>
          <a:xfrm>
            <a:off x="2103120" y="2788920"/>
            <a:ext cx="0" cy="365760"/>
          </a:xfrm>
          <a:prstGeom prst="line">
            <a:avLst/>
          </a:prstGeom>
          <a:noFill/>
          <a:ln w="15875">
            <a:solidFill>
              <a:srgbClr val="CFC9B8"/>
            </a:solidFill>
            <a:prstDash val="dash"/>
          </a:ln>
        </p:spPr>
      </p:sp>
      <p:sp>
        <p:nvSpPr>
          <p:cNvPr id="12" name="Shape 9"/>
          <p:cNvSpPr/>
          <p:nvPr/>
        </p:nvSpPr>
        <p:spPr>
          <a:xfrm>
            <a:off x="4014216" y="3154680"/>
            <a:ext cx="384048" cy="384048"/>
          </a:xfrm>
          <a:prstGeom prst="ellipse">
            <a:avLst/>
          </a:prstGeom>
          <a:solidFill>
            <a:srgbClr val="1E2622"/>
          </a:solidFill>
          <a:ln/>
        </p:spPr>
      </p:sp>
      <p:sp>
        <p:nvSpPr>
          <p:cNvPr id="13" name="Shape 10"/>
          <p:cNvSpPr/>
          <p:nvPr/>
        </p:nvSpPr>
        <p:spPr>
          <a:xfrm>
            <a:off x="3877056" y="3575304"/>
            <a:ext cx="658368" cy="342900"/>
          </a:xfrm>
          <a:prstGeom prst="roundRect">
            <a:avLst>
              <a:gd name="adj" fmla="val 46667"/>
            </a:avLst>
          </a:prstGeom>
          <a:solidFill>
            <a:srgbClr val="1E2622"/>
          </a:solidFill>
          <a:ln/>
        </p:spPr>
      </p:sp>
      <p:sp>
        <p:nvSpPr>
          <p:cNvPr id="14" name="Text 11"/>
          <p:cNvSpPr/>
          <p:nvPr/>
        </p:nvSpPr>
        <p:spPr>
          <a:xfrm>
            <a:off x="3291840" y="3941064"/>
            <a:ext cx="1828800" cy="365760"/>
          </a:xfrm>
          <a:prstGeom prst="rect">
            <a:avLst/>
          </a:prstGeom>
          <a:noFill/>
          <a:ln/>
        </p:spPr>
        <p:txBody>
          <a:bodyPr wrap="square" lIns="0" tIns="0" rIns="0" bIns="0" rtlCol="0" anchor="ctr"/>
          <a:lstStyle/>
          <a:p>
            <a:pPr algn="ctr" indent="0" marL="0">
              <a:buNone/>
            </a:pPr>
            <a:r>
              <a:rPr lang="en-US" sz="1360" b="1" dirty="0">
                <a:solidFill>
                  <a:srgbClr val="1E2622"/>
                </a:solidFill>
                <a:latin typeface="Arial" pitchFamily="34" charset="0"/>
                <a:ea typeface="Arial" pitchFamily="34" charset="-122"/>
                <a:cs typeface="Arial" pitchFamily="34" charset="-120"/>
              </a:rPr>
              <a:t>Bob</a:t>
            </a:r>
            <a:endParaRPr lang="en-US" sz="1360" dirty="0"/>
          </a:p>
        </p:txBody>
      </p:sp>
      <p:sp>
        <p:nvSpPr>
          <p:cNvPr id="15" name="Shape 12"/>
          <p:cNvSpPr/>
          <p:nvPr/>
        </p:nvSpPr>
        <p:spPr>
          <a:xfrm>
            <a:off x="4023360" y="2286000"/>
            <a:ext cx="365760" cy="365760"/>
          </a:xfrm>
          <a:prstGeom prst="ellipse">
            <a:avLst/>
          </a:prstGeom>
          <a:solidFill>
            <a:srgbClr val="D4862A"/>
          </a:solidFill>
          <a:ln w="12700">
            <a:solidFill>
              <a:srgbClr val="1E2622"/>
            </a:solidFill>
            <a:prstDash val="solid"/>
          </a:ln>
        </p:spPr>
      </p:sp>
      <p:sp>
        <p:nvSpPr>
          <p:cNvPr id="16" name="Shape 13"/>
          <p:cNvSpPr/>
          <p:nvPr/>
        </p:nvSpPr>
        <p:spPr>
          <a:xfrm>
            <a:off x="4206240" y="2788920"/>
            <a:ext cx="0" cy="365760"/>
          </a:xfrm>
          <a:prstGeom prst="line">
            <a:avLst/>
          </a:prstGeom>
          <a:noFill/>
          <a:ln w="15875">
            <a:solidFill>
              <a:srgbClr val="CFC9B8"/>
            </a:solidFill>
            <a:prstDash val="dash"/>
          </a:ln>
        </p:spPr>
      </p:sp>
      <p:sp>
        <p:nvSpPr>
          <p:cNvPr id="17" name="Shape 14"/>
          <p:cNvSpPr/>
          <p:nvPr/>
        </p:nvSpPr>
        <p:spPr>
          <a:xfrm>
            <a:off x="6117336" y="3154680"/>
            <a:ext cx="384048" cy="384048"/>
          </a:xfrm>
          <a:prstGeom prst="ellipse">
            <a:avLst/>
          </a:prstGeom>
          <a:solidFill>
            <a:srgbClr val="1E2622"/>
          </a:solidFill>
          <a:ln/>
        </p:spPr>
      </p:sp>
      <p:sp>
        <p:nvSpPr>
          <p:cNvPr id="18" name="Shape 15"/>
          <p:cNvSpPr/>
          <p:nvPr/>
        </p:nvSpPr>
        <p:spPr>
          <a:xfrm>
            <a:off x="5980176" y="3575304"/>
            <a:ext cx="658368" cy="342900"/>
          </a:xfrm>
          <a:prstGeom prst="roundRect">
            <a:avLst>
              <a:gd name="adj" fmla="val 46667"/>
            </a:avLst>
          </a:prstGeom>
          <a:solidFill>
            <a:srgbClr val="1E2622"/>
          </a:solidFill>
          <a:ln/>
        </p:spPr>
      </p:sp>
      <p:sp>
        <p:nvSpPr>
          <p:cNvPr id="19" name="Text 16"/>
          <p:cNvSpPr/>
          <p:nvPr/>
        </p:nvSpPr>
        <p:spPr>
          <a:xfrm>
            <a:off x="5394960" y="3941064"/>
            <a:ext cx="1828800" cy="365760"/>
          </a:xfrm>
          <a:prstGeom prst="rect">
            <a:avLst/>
          </a:prstGeom>
          <a:noFill/>
          <a:ln/>
        </p:spPr>
        <p:txBody>
          <a:bodyPr wrap="square" lIns="0" tIns="0" rIns="0" bIns="0" rtlCol="0" anchor="ctr"/>
          <a:lstStyle/>
          <a:p>
            <a:pPr algn="ctr" indent="0" marL="0">
              <a:buNone/>
            </a:pPr>
            <a:r>
              <a:rPr lang="en-US" sz="1360" b="1" dirty="0">
                <a:solidFill>
                  <a:srgbClr val="1E2622"/>
                </a:solidFill>
                <a:latin typeface="Arial" pitchFamily="34" charset="0"/>
                <a:ea typeface="Arial" pitchFamily="34" charset="-122"/>
                <a:cs typeface="Arial" pitchFamily="34" charset="-120"/>
              </a:rPr>
              <a:t>Carol</a:t>
            </a:r>
            <a:endParaRPr lang="en-US" sz="1360" dirty="0"/>
          </a:p>
        </p:txBody>
      </p:sp>
      <p:sp>
        <p:nvSpPr>
          <p:cNvPr id="20" name="Shape 17"/>
          <p:cNvSpPr/>
          <p:nvPr/>
        </p:nvSpPr>
        <p:spPr>
          <a:xfrm>
            <a:off x="6126480" y="2286000"/>
            <a:ext cx="365760" cy="365760"/>
          </a:xfrm>
          <a:prstGeom prst="ellipse">
            <a:avLst/>
          </a:prstGeom>
          <a:solidFill>
            <a:srgbClr val="D4862A"/>
          </a:solidFill>
          <a:ln w="12700">
            <a:solidFill>
              <a:srgbClr val="1E2622"/>
            </a:solidFill>
            <a:prstDash val="solid"/>
          </a:ln>
        </p:spPr>
      </p:sp>
      <p:sp>
        <p:nvSpPr>
          <p:cNvPr id="21" name="Shape 18"/>
          <p:cNvSpPr/>
          <p:nvPr/>
        </p:nvSpPr>
        <p:spPr>
          <a:xfrm>
            <a:off x="6309360" y="2788920"/>
            <a:ext cx="0" cy="365760"/>
          </a:xfrm>
          <a:prstGeom prst="line">
            <a:avLst/>
          </a:prstGeom>
          <a:noFill/>
          <a:ln w="15875">
            <a:solidFill>
              <a:srgbClr val="CFC9B8"/>
            </a:solidFill>
            <a:prstDash val="dash"/>
          </a:ln>
        </p:spPr>
      </p:sp>
      <p:sp>
        <p:nvSpPr>
          <p:cNvPr id="22" name="Shape 19"/>
          <p:cNvSpPr/>
          <p:nvPr/>
        </p:nvSpPr>
        <p:spPr>
          <a:xfrm>
            <a:off x="8220456" y="3154680"/>
            <a:ext cx="384048" cy="384048"/>
          </a:xfrm>
          <a:prstGeom prst="ellipse">
            <a:avLst/>
          </a:prstGeom>
          <a:solidFill>
            <a:srgbClr val="1E2622"/>
          </a:solidFill>
          <a:ln/>
        </p:spPr>
      </p:sp>
      <p:sp>
        <p:nvSpPr>
          <p:cNvPr id="23" name="Shape 20"/>
          <p:cNvSpPr/>
          <p:nvPr/>
        </p:nvSpPr>
        <p:spPr>
          <a:xfrm>
            <a:off x="8083296" y="3575304"/>
            <a:ext cx="658368" cy="342900"/>
          </a:xfrm>
          <a:prstGeom prst="roundRect">
            <a:avLst>
              <a:gd name="adj" fmla="val 46667"/>
            </a:avLst>
          </a:prstGeom>
          <a:solidFill>
            <a:srgbClr val="1E2622"/>
          </a:solidFill>
          <a:ln/>
        </p:spPr>
      </p:sp>
      <p:sp>
        <p:nvSpPr>
          <p:cNvPr id="24" name="Text 21"/>
          <p:cNvSpPr/>
          <p:nvPr/>
        </p:nvSpPr>
        <p:spPr>
          <a:xfrm>
            <a:off x="7498080" y="3941064"/>
            <a:ext cx="1828800" cy="365760"/>
          </a:xfrm>
          <a:prstGeom prst="rect">
            <a:avLst/>
          </a:prstGeom>
          <a:noFill/>
          <a:ln/>
        </p:spPr>
        <p:txBody>
          <a:bodyPr wrap="square" lIns="0" tIns="0" rIns="0" bIns="0" rtlCol="0" anchor="ctr"/>
          <a:lstStyle/>
          <a:p>
            <a:pPr algn="ctr" indent="0" marL="0">
              <a:buNone/>
            </a:pPr>
            <a:r>
              <a:rPr lang="en-US" sz="1360" b="1" dirty="0">
                <a:solidFill>
                  <a:srgbClr val="1E2622"/>
                </a:solidFill>
                <a:latin typeface="Arial" pitchFamily="34" charset="0"/>
                <a:ea typeface="Arial" pitchFamily="34" charset="-122"/>
                <a:cs typeface="Arial" pitchFamily="34" charset="-120"/>
              </a:rPr>
              <a:t>Dave</a:t>
            </a:r>
            <a:endParaRPr lang="en-US" sz="1360" dirty="0"/>
          </a:p>
        </p:txBody>
      </p:sp>
      <p:sp>
        <p:nvSpPr>
          <p:cNvPr id="25" name="Shape 22"/>
          <p:cNvSpPr/>
          <p:nvPr/>
        </p:nvSpPr>
        <p:spPr>
          <a:xfrm>
            <a:off x="8229600" y="2286000"/>
            <a:ext cx="365760" cy="365760"/>
          </a:xfrm>
          <a:prstGeom prst="ellipse">
            <a:avLst/>
          </a:prstGeom>
          <a:solidFill>
            <a:srgbClr val="D4862A"/>
          </a:solidFill>
          <a:ln w="12700">
            <a:solidFill>
              <a:srgbClr val="1E2622"/>
            </a:solidFill>
            <a:prstDash val="solid"/>
          </a:ln>
        </p:spPr>
      </p:sp>
      <p:sp>
        <p:nvSpPr>
          <p:cNvPr id="26" name="Shape 23"/>
          <p:cNvSpPr/>
          <p:nvPr/>
        </p:nvSpPr>
        <p:spPr>
          <a:xfrm>
            <a:off x="8412480" y="2788920"/>
            <a:ext cx="0" cy="365760"/>
          </a:xfrm>
          <a:prstGeom prst="line">
            <a:avLst/>
          </a:prstGeom>
          <a:noFill/>
          <a:ln w="15875">
            <a:solidFill>
              <a:srgbClr val="CFC9B8"/>
            </a:solidFill>
            <a:prstDash val="dash"/>
          </a:ln>
        </p:spPr>
      </p:sp>
      <p:sp>
        <p:nvSpPr>
          <p:cNvPr id="27" name="Shape 24"/>
          <p:cNvSpPr/>
          <p:nvPr/>
        </p:nvSpPr>
        <p:spPr>
          <a:xfrm>
            <a:off x="10323576" y="3154680"/>
            <a:ext cx="384048" cy="384048"/>
          </a:xfrm>
          <a:prstGeom prst="ellipse">
            <a:avLst/>
          </a:prstGeom>
          <a:solidFill>
            <a:srgbClr val="1E2622"/>
          </a:solidFill>
          <a:ln/>
        </p:spPr>
      </p:sp>
      <p:sp>
        <p:nvSpPr>
          <p:cNvPr id="28" name="Shape 25"/>
          <p:cNvSpPr/>
          <p:nvPr/>
        </p:nvSpPr>
        <p:spPr>
          <a:xfrm>
            <a:off x="10186416" y="3575304"/>
            <a:ext cx="658368" cy="342900"/>
          </a:xfrm>
          <a:prstGeom prst="roundRect">
            <a:avLst>
              <a:gd name="adj" fmla="val 46667"/>
            </a:avLst>
          </a:prstGeom>
          <a:solidFill>
            <a:srgbClr val="1E2622"/>
          </a:solidFill>
          <a:ln/>
        </p:spPr>
      </p:sp>
      <p:sp>
        <p:nvSpPr>
          <p:cNvPr id="29" name="Text 26"/>
          <p:cNvSpPr/>
          <p:nvPr/>
        </p:nvSpPr>
        <p:spPr>
          <a:xfrm>
            <a:off x="9601200" y="3941064"/>
            <a:ext cx="1828800" cy="365760"/>
          </a:xfrm>
          <a:prstGeom prst="rect">
            <a:avLst/>
          </a:prstGeom>
          <a:noFill/>
          <a:ln/>
        </p:spPr>
        <p:txBody>
          <a:bodyPr wrap="square" lIns="0" tIns="0" rIns="0" bIns="0" rtlCol="0" anchor="ctr"/>
          <a:lstStyle/>
          <a:p>
            <a:pPr algn="ctr" indent="0" marL="0">
              <a:buNone/>
            </a:pPr>
            <a:r>
              <a:rPr lang="en-US" sz="1360" b="1" dirty="0">
                <a:solidFill>
                  <a:srgbClr val="1E2622"/>
                </a:solidFill>
                <a:latin typeface="Arial" pitchFamily="34" charset="0"/>
                <a:ea typeface="Arial" pitchFamily="34" charset="-122"/>
                <a:cs typeface="Arial" pitchFamily="34" charset="-120"/>
              </a:rPr>
              <a:t>Erin</a:t>
            </a:r>
            <a:endParaRPr lang="en-US" sz="1360" dirty="0"/>
          </a:p>
        </p:txBody>
      </p:sp>
      <p:sp>
        <p:nvSpPr>
          <p:cNvPr id="30" name="Shape 27"/>
          <p:cNvSpPr/>
          <p:nvPr/>
        </p:nvSpPr>
        <p:spPr>
          <a:xfrm>
            <a:off x="10332720" y="2286000"/>
            <a:ext cx="365760" cy="365760"/>
          </a:xfrm>
          <a:prstGeom prst="ellipse">
            <a:avLst/>
          </a:prstGeom>
          <a:solidFill>
            <a:srgbClr val="D4862A"/>
          </a:solidFill>
          <a:ln w="12700">
            <a:solidFill>
              <a:srgbClr val="1E2622"/>
            </a:solidFill>
            <a:prstDash val="solid"/>
          </a:ln>
        </p:spPr>
      </p:sp>
      <p:sp>
        <p:nvSpPr>
          <p:cNvPr id="31" name="Shape 28"/>
          <p:cNvSpPr/>
          <p:nvPr/>
        </p:nvSpPr>
        <p:spPr>
          <a:xfrm>
            <a:off x="10515600" y="2788920"/>
            <a:ext cx="0" cy="365760"/>
          </a:xfrm>
          <a:prstGeom prst="line">
            <a:avLst/>
          </a:prstGeom>
          <a:noFill/>
          <a:ln w="15875">
            <a:solidFill>
              <a:srgbClr val="CFC9B8"/>
            </a:solidFill>
            <a:prstDash val="dash"/>
          </a:ln>
        </p:spPr>
      </p:sp>
      <p:sp>
        <p:nvSpPr>
          <p:cNvPr id="32" name="Shape 29"/>
          <p:cNvSpPr/>
          <p:nvPr/>
        </p:nvSpPr>
        <p:spPr>
          <a:xfrm>
            <a:off x="2331720" y="2468880"/>
            <a:ext cx="1645920" cy="914"/>
          </a:xfrm>
          <a:prstGeom prst="line">
            <a:avLst/>
          </a:prstGeom>
          <a:noFill/>
          <a:ln w="25400">
            <a:solidFill>
              <a:srgbClr val="D4862A"/>
            </a:solidFill>
            <a:prstDash val="solid"/>
            <a:tailEnd type="triangle"/>
          </a:ln>
        </p:spPr>
      </p:sp>
      <p:sp>
        <p:nvSpPr>
          <p:cNvPr id="33" name="Shape 30"/>
          <p:cNvSpPr/>
          <p:nvPr/>
        </p:nvSpPr>
        <p:spPr>
          <a:xfrm>
            <a:off x="4434840" y="2468880"/>
            <a:ext cx="1645920" cy="914"/>
          </a:xfrm>
          <a:prstGeom prst="line">
            <a:avLst/>
          </a:prstGeom>
          <a:noFill/>
          <a:ln w="25400">
            <a:solidFill>
              <a:srgbClr val="D4862A"/>
            </a:solidFill>
            <a:prstDash val="solid"/>
            <a:tailEnd type="triangle"/>
          </a:ln>
        </p:spPr>
      </p:sp>
      <p:sp>
        <p:nvSpPr>
          <p:cNvPr id="34" name="Shape 31"/>
          <p:cNvSpPr/>
          <p:nvPr/>
        </p:nvSpPr>
        <p:spPr>
          <a:xfrm>
            <a:off x="8641080" y="2468880"/>
            <a:ext cx="1645920" cy="914"/>
          </a:xfrm>
          <a:prstGeom prst="line">
            <a:avLst/>
          </a:prstGeom>
          <a:noFill/>
          <a:ln w="25400">
            <a:solidFill>
              <a:srgbClr val="D4862A"/>
            </a:solidFill>
            <a:prstDash val="solid"/>
            <a:tailEnd type="triangle"/>
          </a:ln>
        </p:spPr>
      </p:sp>
      <p:sp>
        <p:nvSpPr>
          <p:cNvPr id="35" name="Shape 32"/>
          <p:cNvSpPr/>
          <p:nvPr/>
        </p:nvSpPr>
        <p:spPr>
          <a:xfrm>
            <a:off x="5090008" y="5532120"/>
            <a:ext cx="2011680" cy="685800"/>
          </a:xfrm>
          <a:prstGeom prst="roundRect">
            <a:avLst>
              <a:gd name="adj" fmla="val 10667"/>
            </a:avLst>
          </a:prstGeom>
          <a:solidFill>
            <a:srgbClr val="1E2622"/>
          </a:solidFill>
          <a:ln w="15875">
            <a:solidFill>
              <a:srgbClr val="1E2622"/>
            </a:solidFill>
            <a:prstDash val="solid"/>
          </a:ln>
        </p:spPr>
      </p:sp>
      <p:sp>
        <p:nvSpPr>
          <p:cNvPr id="36" name="Text 33"/>
          <p:cNvSpPr/>
          <p:nvPr/>
        </p:nvSpPr>
        <p:spPr>
          <a:xfrm>
            <a:off x="5090008" y="5532120"/>
            <a:ext cx="2011680" cy="685800"/>
          </a:xfrm>
          <a:prstGeom prst="rect">
            <a:avLst/>
          </a:prstGeom>
          <a:noFill/>
          <a:ln/>
        </p:spPr>
        <p:txBody>
          <a:bodyPr wrap="square" lIns="76200" tIns="76200" rIns="76200" bIns="76200" rtlCol="0" anchor="ctr"/>
          <a:lstStyle/>
          <a:p>
            <a:pPr algn="ctr" indent="0" marL="0">
              <a:buNone/>
            </a:pPr>
            <a:r>
              <a:rPr lang="en-US" sz="2200" b="1" dirty="0">
                <a:solidFill>
                  <a:srgbClr val="F5F2E9"/>
                </a:solidFill>
                <a:latin typeface="Arial" pitchFamily="34" charset="0"/>
                <a:ea typeface="Arial" pitchFamily="34" charset="-122"/>
                <a:cs typeface="Arial" pitchFamily="34" charset="-120"/>
              </a:rPr>
              <a:t>Hub</a:t>
            </a:r>
            <a:endParaRPr lang="en-US" sz="2200" dirty="0"/>
          </a:p>
        </p:txBody>
      </p:sp>
      <p:sp>
        <p:nvSpPr>
          <p:cNvPr id="37" name="Shape 34"/>
          <p:cNvSpPr/>
          <p:nvPr/>
        </p:nvSpPr>
        <p:spPr>
          <a:xfrm>
            <a:off x="2103120" y="4343400"/>
            <a:ext cx="3992728" cy="1188720"/>
          </a:xfrm>
          <a:prstGeom prst="line">
            <a:avLst/>
          </a:prstGeom>
          <a:noFill/>
          <a:ln w="38100">
            <a:solidFill>
              <a:srgbClr val="5E8C2F"/>
            </a:solidFill>
            <a:prstDash val="solid"/>
          </a:ln>
        </p:spPr>
      </p:sp>
      <p:sp>
        <p:nvSpPr>
          <p:cNvPr id="38" name="Shape 35"/>
          <p:cNvSpPr/>
          <p:nvPr/>
        </p:nvSpPr>
        <p:spPr>
          <a:xfrm>
            <a:off x="4206240" y="4343400"/>
            <a:ext cx="1889608" cy="1188720"/>
          </a:xfrm>
          <a:prstGeom prst="line">
            <a:avLst/>
          </a:prstGeom>
          <a:noFill/>
          <a:ln w="38100">
            <a:solidFill>
              <a:srgbClr val="5E8C2F"/>
            </a:solidFill>
            <a:prstDash val="solid"/>
          </a:ln>
        </p:spPr>
      </p:sp>
      <p:sp>
        <p:nvSpPr>
          <p:cNvPr id="39" name="Shape 36"/>
          <p:cNvSpPr/>
          <p:nvPr/>
        </p:nvSpPr>
        <p:spPr>
          <a:xfrm flipH="1">
            <a:off x="6095848" y="4343400"/>
            <a:ext cx="213512" cy="1188720"/>
          </a:xfrm>
          <a:prstGeom prst="line">
            <a:avLst/>
          </a:prstGeom>
          <a:noFill/>
          <a:ln w="38100">
            <a:solidFill>
              <a:srgbClr val="5E8C2F"/>
            </a:solidFill>
            <a:prstDash val="solid"/>
          </a:ln>
        </p:spPr>
      </p:sp>
      <p:sp>
        <p:nvSpPr>
          <p:cNvPr id="40" name="Shape 37"/>
          <p:cNvSpPr/>
          <p:nvPr/>
        </p:nvSpPr>
        <p:spPr>
          <a:xfrm flipH="1">
            <a:off x="6095848" y="4343400"/>
            <a:ext cx="2316632" cy="1188720"/>
          </a:xfrm>
          <a:prstGeom prst="line">
            <a:avLst/>
          </a:prstGeom>
          <a:noFill/>
          <a:ln w="38100">
            <a:solidFill>
              <a:srgbClr val="5E8C2F"/>
            </a:solidFill>
            <a:prstDash val="solid"/>
          </a:ln>
        </p:spPr>
      </p:sp>
      <p:sp>
        <p:nvSpPr>
          <p:cNvPr id="41" name="Shape 38"/>
          <p:cNvSpPr/>
          <p:nvPr/>
        </p:nvSpPr>
        <p:spPr>
          <a:xfrm flipH="1">
            <a:off x="6095848" y="4343400"/>
            <a:ext cx="4419752" cy="1188720"/>
          </a:xfrm>
          <a:prstGeom prst="line">
            <a:avLst/>
          </a:prstGeom>
          <a:noFill/>
          <a:ln w="38100">
            <a:solidFill>
              <a:srgbClr val="5E8C2F"/>
            </a:solidFill>
            <a:prstDash val="solid"/>
          </a:ln>
        </p:spPr>
      </p:sp>
      <p:sp>
        <p:nvSpPr>
          <p:cNvPr id="42" name="Text 39"/>
          <p:cNvSpPr/>
          <p:nvPr/>
        </p:nvSpPr>
        <p:spPr>
          <a:xfrm>
            <a:off x="640080" y="5486400"/>
            <a:ext cx="4023360" cy="822960"/>
          </a:xfrm>
          <a:prstGeom prst="rect">
            <a:avLst/>
          </a:prstGeom>
          <a:noFill/>
          <a:ln/>
        </p:spPr>
        <p:txBody>
          <a:bodyPr wrap="square" lIns="0" tIns="0" rIns="0" bIns="0" rtlCol="0" anchor="ctr"/>
          <a:lstStyle/>
          <a:p>
            <a:pPr algn="l" indent="0" marL="0">
              <a:buNone/>
            </a:pPr>
            <a:r>
              <a:rPr lang="en-US" sz="1500" b="1" dirty="0">
                <a:solidFill>
                  <a:srgbClr val="5E8C2F"/>
                </a:solidFill>
                <a:latin typeface="Arial" pitchFamily="34" charset="0"/>
                <a:ea typeface="Arial" pitchFamily="34" charset="-122"/>
                <a:cs typeface="Arial" pitchFamily="34" charset="-120"/>
              </a:rPr>
              <a:t>2-of-2 contracts: pre-signed by the user and the hub, nobody else</a:t>
            </a:r>
            <a:endParaRPr lang="en-US" sz="1500" dirty="0"/>
          </a:p>
        </p:txBody>
      </p:sp>
      <p:sp>
        <p:nvSpPr>
          <p:cNvPr id="43" name="Text 40"/>
          <p:cNvSpPr/>
          <p:nvPr/>
        </p:nvSpPr>
        <p:spPr>
          <a:xfrm>
            <a:off x="7528255" y="5486400"/>
            <a:ext cx="4023360" cy="822960"/>
          </a:xfrm>
          <a:prstGeom prst="rect">
            <a:avLst/>
          </a:prstGeom>
          <a:noFill/>
          <a:ln/>
        </p:spPr>
        <p:txBody>
          <a:bodyPr wrap="square" lIns="0" tIns="0" rIns="0" bIns="0" rtlCol="0" anchor="ctr"/>
          <a:lstStyle/>
          <a:p>
            <a:pPr algn="r" indent="0" marL="0">
              <a:buNone/>
            </a:pPr>
            <a:r>
              <a:rPr lang="en-US" sz="1500" dirty="0">
                <a:solidFill>
                  <a:srgbClr val="5F6862"/>
                </a:solidFill>
                <a:latin typeface="Arial" pitchFamily="34" charset="0"/>
                <a:ea typeface="Arial" pitchFamily="34" charset="-122"/>
                <a:cs typeface="Arial" pitchFamily="34" charset="-120"/>
              </a:rPr>
              <a:t>withdraw = return tokens to the hub on the L2, take bitcoin out of your own contract</a:t>
            </a:r>
            <a:endParaRPr lang="en-US" sz="15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13</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4">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2800" b="1" dirty="0">
                <a:solidFill>
                  <a:srgbClr val="1E2622"/>
                </a:solidFill>
                <a:latin typeface="Georgia" pitchFamily="34" charset="0"/>
                <a:ea typeface="Georgia" pitchFamily="34" charset="-122"/>
                <a:cs typeface="Georgia" pitchFamily="34" charset="-120"/>
              </a:rPr>
              <a:t>Tokens: bitcoin within your cap, credit beyond it</a:t>
            </a:r>
            <a:endParaRPr lang="en-US" sz="28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822960" y="2148840"/>
            <a:ext cx="5098694" cy="731520"/>
          </a:xfrm>
          <a:prstGeom prst="rect">
            <a:avLst/>
          </a:prstGeom>
          <a:solidFill>
            <a:srgbClr val="5E8C2F"/>
          </a:solidFill>
          <a:ln w="12700">
            <a:solidFill>
              <a:srgbClr val="1E2622"/>
            </a:solidFill>
            <a:prstDash val="solid"/>
          </a:ln>
        </p:spPr>
      </p:sp>
      <p:sp>
        <p:nvSpPr>
          <p:cNvPr id="6" name="Shape 3"/>
          <p:cNvSpPr/>
          <p:nvPr/>
        </p:nvSpPr>
        <p:spPr>
          <a:xfrm>
            <a:off x="5921654" y="2148840"/>
            <a:ext cx="2399386" cy="731520"/>
          </a:xfrm>
          <a:prstGeom prst="rect">
            <a:avLst/>
          </a:prstGeom>
          <a:solidFill>
            <a:srgbClr val="ECE8DC"/>
          </a:solidFill>
          <a:ln w="12700">
            <a:solidFill>
              <a:srgbClr val="1E2622"/>
            </a:solidFill>
            <a:prstDash val="dash"/>
          </a:ln>
        </p:spPr>
      </p:sp>
      <p:sp>
        <p:nvSpPr>
          <p:cNvPr id="7" name="Text 4"/>
          <p:cNvSpPr/>
          <p:nvPr/>
        </p:nvSpPr>
        <p:spPr>
          <a:xfrm>
            <a:off x="822960" y="2148840"/>
            <a:ext cx="5098694" cy="731520"/>
          </a:xfrm>
          <a:prstGeom prst="rect">
            <a:avLst/>
          </a:prstGeom>
          <a:noFill/>
          <a:ln/>
        </p:spPr>
        <p:txBody>
          <a:bodyPr wrap="square" lIns="0" tIns="0" rIns="0" bIns="0" rtlCol="0" anchor="ctr"/>
          <a:lstStyle/>
          <a:p>
            <a:pPr algn="ctr" indent="0" marL="0">
              <a:buNone/>
            </a:pPr>
            <a:r>
              <a:rPr lang="en-US" sz="1700" b="1" dirty="0">
                <a:solidFill>
                  <a:srgbClr val="F5F2E9"/>
                </a:solidFill>
                <a:latin typeface="Arial" pitchFamily="34" charset="0"/>
                <a:ea typeface="Arial" pitchFamily="34" charset="-122"/>
                <a:cs typeface="Arial" pitchFamily="34" charset="-120"/>
              </a:rPr>
              <a:t>redeemable at the hub, without its permission</a:t>
            </a:r>
            <a:endParaRPr lang="en-US" sz="1700" dirty="0"/>
          </a:p>
        </p:txBody>
      </p:sp>
      <p:sp>
        <p:nvSpPr>
          <p:cNvPr id="8" name="Text 5"/>
          <p:cNvSpPr/>
          <p:nvPr/>
        </p:nvSpPr>
        <p:spPr>
          <a:xfrm>
            <a:off x="5921654" y="2148840"/>
            <a:ext cx="2399386" cy="731520"/>
          </a:xfrm>
          <a:prstGeom prst="rect">
            <a:avLst/>
          </a:prstGeom>
          <a:noFill/>
          <a:ln/>
        </p:spPr>
        <p:txBody>
          <a:bodyPr wrap="square" lIns="0" tIns="0" rIns="0" bIns="0" rtlCol="0" anchor="ctr"/>
          <a:lstStyle/>
          <a:p>
            <a:pPr algn="ctr" indent="0" marL="0">
              <a:buNone/>
            </a:pPr>
            <a:r>
              <a:rPr lang="en-US" sz="1800" i="1" dirty="0">
                <a:solidFill>
                  <a:srgbClr val="5F6862"/>
                </a:solidFill>
                <a:latin typeface="Arial" pitchFamily="34" charset="0"/>
                <a:ea typeface="Arial" pitchFamily="34" charset="-122"/>
                <a:cs typeface="Arial" pitchFamily="34" charset="-120"/>
              </a:rPr>
              <a:t>credit</a:t>
            </a:r>
            <a:endParaRPr lang="en-US" sz="1800" dirty="0"/>
          </a:p>
        </p:txBody>
      </p:sp>
      <p:sp>
        <p:nvSpPr>
          <p:cNvPr id="9" name="Shape 6"/>
          <p:cNvSpPr/>
          <p:nvPr/>
        </p:nvSpPr>
        <p:spPr>
          <a:xfrm>
            <a:off x="5921654" y="1737360"/>
            <a:ext cx="0" cy="1554480"/>
          </a:xfrm>
          <a:prstGeom prst="line">
            <a:avLst/>
          </a:prstGeom>
          <a:noFill/>
          <a:ln w="38100">
            <a:solidFill>
              <a:srgbClr val="B4462F"/>
            </a:solidFill>
            <a:prstDash val="solid"/>
          </a:ln>
        </p:spPr>
      </p:sp>
      <p:sp>
        <p:nvSpPr>
          <p:cNvPr id="10" name="Text 7"/>
          <p:cNvSpPr/>
          <p:nvPr/>
        </p:nvSpPr>
        <p:spPr>
          <a:xfrm>
            <a:off x="4550054" y="1371600"/>
            <a:ext cx="2743200" cy="365760"/>
          </a:xfrm>
          <a:prstGeom prst="rect">
            <a:avLst/>
          </a:prstGeom>
          <a:noFill/>
          <a:ln/>
        </p:spPr>
        <p:txBody>
          <a:bodyPr wrap="square" lIns="0" tIns="0" rIns="0" bIns="0" rtlCol="0" anchor="ctr"/>
          <a:lstStyle/>
          <a:p>
            <a:pPr algn="ctr" indent="0" marL="0">
              <a:buNone/>
            </a:pPr>
            <a:r>
              <a:rPr lang="en-US" sz="1600" b="1" dirty="0">
                <a:solidFill>
                  <a:srgbClr val="B4462F"/>
                </a:solidFill>
                <a:latin typeface="Arial" pitchFamily="34" charset="0"/>
                <a:ea typeface="Arial" pitchFamily="34" charset="-122"/>
                <a:cs typeface="Arial" pitchFamily="34" charset="-120"/>
              </a:rPr>
              <a:t>Alice's cap, V_max</a:t>
            </a:r>
            <a:endParaRPr lang="en-US" sz="1600" dirty="0"/>
          </a:p>
        </p:txBody>
      </p:sp>
      <p:sp>
        <p:nvSpPr>
          <p:cNvPr id="11" name="Text 8"/>
          <p:cNvSpPr/>
          <p:nvPr/>
        </p:nvSpPr>
        <p:spPr>
          <a:xfrm>
            <a:off x="822960" y="2971800"/>
            <a:ext cx="3657600" cy="365760"/>
          </a:xfrm>
          <a:prstGeom prst="rect">
            <a:avLst/>
          </a:prstGeom>
          <a:noFill/>
          <a:ln/>
        </p:spPr>
        <p:txBody>
          <a:bodyPr wrap="square" lIns="0" tIns="0" rIns="0" bIns="0" rtlCol="0" anchor="ctr"/>
          <a:lstStyle/>
          <a:p>
            <a:pPr algn="l" indent="0" marL="0">
              <a:buNone/>
            </a:pPr>
            <a:r>
              <a:rPr lang="en-US" sz="1500" dirty="0">
                <a:solidFill>
                  <a:srgbClr val="5F6862"/>
                </a:solidFill>
                <a:latin typeface="Arial" pitchFamily="34" charset="0"/>
                <a:ea typeface="Arial" pitchFamily="34" charset="-122"/>
                <a:cs typeface="Arial" pitchFamily="34" charset="-120"/>
              </a:rPr>
              <a:t>Alice's balance on the L2 →</a:t>
            </a:r>
            <a:endParaRPr lang="en-US" sz="1500" dirty="0"/>
          </a:p>
        </p:txBody>
      </p:sp>
      <p:sp>
        <p:nvSpPr>
          <p:cNvPr id="12" name="Shape 9"/>
          <p:cNvSpPr/>
          <p:nvPr/>
        </p:nvSpPr>
        <p:spPr>
          <a:xfrm>
            <a:off x="640080" y="3749040"/>
            <a:ext cx="3454298" cy="2377440"/>
          </a:xfrm>
          <a:prstGeom prst="rect">
            <a:avLst/>
          </a:prstGeom>
          <a:solidFill>
            <a:srgbClr val="FFFFFF"/>
          </a:solidFill>
          <a:ln w="12700">
            <a:solidFill>
              <a:srgbClr val="CFC9B8"/>
            </a:solidFill>
            <a:prstDash val="solid"/>
          </a:ln>
        </p:spPr>
      </p:sp>
      <p:sp>
        <p:nvSpPr>
          <p:cNvPr id="13" name="Shape 10"/>
          <p:cNvSpPr/>
          <p:nvPr/>
        </p:nvSpPr>
        <p:spPr>
          <a:xfrm>
            <a:off x="640080" y="3749040"/>
            <a:ext cx="3454298" cy="73152"/>
          </a:xfrm>
          <a:prstGeom prst="rect">
            <a:avLst/>
          </a:prstGeom>
          <a:solidFill>
            <a:srgbClr val="D4862A"/>
          </a:solidFill>
          <a:ln/>
        </p:spPr>
      </p:sp>
      <p:pic>
        <p:nvPicPr>
          <p:cNvPr id="14" name="Image 0" descr="/Users/waxwing/korea-pres/talk2/assets/icons/coins-D4862A.png">    </p:cNvPr>
          <p:cNvPicPr>
            <a:picLocks noChangeAspect="1"/>
          </p:cNvPicPr>
          <p:nvPr/>
        </p:nvPicPr>
        <p:blipFill>
          <a:blip r:embed="rId1"/>
          <a:stretch>
            <a:fillRect/>
          </a:stretch>
        </p:blipFill>
        <p:spPr>
          <a:xfrm>
            <a:off x="841248" y="4023360"/>
            <a:ext cx="457200" cy="457200"/>
          </a:xfrm>
          <a:prstGeom prst="rect">
            <a:avLst/>
          </a:prstGeom>
        </p:spPr>
      </p:pic>
      <p:sp>
        <p:nvSpPr>
          <p:cNvPr id="15" name="Text 11"/>
          <p:cNvSpPr/>
          <p:nvPr/>
        </p:nvSpPr>
        <p:spPr>
          <a:xfrm>
            <a:off x="841248" y="4617720"/>
            <a:ext cx="3051962" cy="1371600"/>
          </a:xfrm>
          <a:prstGeom prst="rect">
            <a:avLst/>
          </a:prstGeom>
          <a:noFill/>
          <a:ln/>
        </p:spPr>
        <p:txBody>
          <a:bodyPr wrap="square" lIns="0" tIns="0" rIns="0" bIns="0" rtlCol="0" anchor="t"/>
          <a:lstStyle/>
          <a:p>
            <a:pPr algn="l" indent="0" marL="0">
              <a:spcAft>
                <a:spcPts val="800"/>
              </a:spcAft>
              <a:buNone/>
            </a:pPr>
            <a:r>
              <a:rPr lang="en-US" sz="2100" b="1" dirty="0">
                <a:solidFill>
                  <a:srgbClr val="1E2622"/>
                </a:solidFill>
                <a:latin typeface="Georgia" pitchFamily="34" charset="0"/>
                <a:ea typeface="Georgia" pitchFamily="34" charset="-122"/>
                <a:cs typeface="Georgia" pitchFamily="34" charset="-120"/>
              </a:rPr>
              <a:t>The hub mints</a:t>
            </a:r>
            <a:endParaRPr lang="en-US" sz="2100" dirty="0"/>
          </a:p>
          <a:p>
            <a:pPr algn="l" indent="0" marL="0">
              <a:buNone/>
            </a:pPr>
            <a:r>
              <a:rPr lang="en-US" sz="1700" dirty="0">
                <a:solidFill>
                  <a:srgbClr val="5F6862"/>
                </a:solidFill>
                <a:latin typeface="Arial" pitchFamily="34" charset="0"/>
                <a:ea typeface="Arial" pitchFamily="34" charset="-122"/>
                <a:cs typeface="Arial" pitchFamily="34" charset="-120"/>
              </a:rPr>
              <a:t>Every token is the hub's liability, issued on its own say-so.</a:t>
            </a:r>
            <a:endParaRPr lang="en-US" sz="2100" dirty="0"/>
          </a:p>
        </p:txBody>
      </p:sp>
      <p:sp>
        <p:nvSpPr>
          <p:cNvPr id="16" name="Shape 12"/>
          <p:cNvSpPr/>
          <p:nvPr/>
        </p:nvSpPr>
        <p:spPr>
          <a:xfrm>
            <a:off x="4368698" y="3749040"/>
            <a:ext cx="3454298" cy="2377440"/>
          </a:xfrm>
          <a:prstGeom prst="rect">
            <a:avLst/>
          </a:prstGeom>
          <a:solidFill>
            <a:srgbClr val="FFFFFF"/>
          </a:solidFill>
          <a:ln w="12700">
            <a:solidFill>
              <a:srgbClr val="CFC9B8"/>
            </a:solidFill>
            <a:prstDash val="solid"/>
          </a:ln>
        </p:spPr>
      </p:sp>
      <p:sp>
        <p:nvSpPr>
          <p:cNvPr id="17" name="Shape 13"/>
          <p:cNvSpPr/>
          <p:nvPr/>
        </p:nvSpPr>
        <p:spPr>
          <a:xfrm>
            <a:off x="4368698" y="3749040"/>
            <a:ext cx="3454298" cy="73152"/>
          </a:xfrm>
          <a:prstGeom prst="rect">
            <a:avLst/>
          </a:prstGeom>
          <a:solidFill>
            <a:srgbClr val="5E8C2F"/>
          </a:solidFill>
          <a:ln/>
        </p:spPr>
      </p:sp>
      <p:pic>
        <p:nvPicPr>
          <p:cNvPr id="18" name="Image 1" descr="/Users/waxwing/korea-pres/talk2/assets/icons/shield-check-5E8C2F.png">    </p:cNvPr>
          <p:cNvPicPr>
            <a:picLocks noChangeAspect="1"/>
          </p:cNvPicPr>
          <p:nvPr/>
        </p:nvPicPr>
        <p:blipFill>
          <a:blip r:embed="rId2"/>
          <a:stretch>
            <a:fillRect/>
          </a:stretch>
        </p:blipFill>
        <p:spPr>
          <a:xfrm>
            <a:off x="4569866" y="4023360"/>
            <a:ext cx="457200" cy="457200"/>
          </a:xfrm>
          <a:prstGeom prst="rect">
            <a:avLst/>
          </a:prstGeom>
        </p:spPr>
      </p:pic>
      <p:sp>
        <p:nvSpPr>
          <p:cNvPr id="19" name="Text 14"/>
          <p:cNvSpPr/>
          <p:nvPr/>
        </p:nvSpPr>
        <p:spPr>
          <a:xfrm>
            <a:off x="4569866" y="4617720"/>
            <a:ext cx="3051962" cy="1371600"/>
          </a:xfrm>
          <a:prstGeom prst="rect">
            <a:avLst/>
          </a:prstGeom>
          <a:noFill/>
          <a:ln/>
        </p:spPr>
        <p:txBody>
          <a:bodyPr wrap="square" lIns="0" tIns="0" rIns="0" bIns="0" rtlCol="0" anchor="t"/>
          <a:lstStyle/>
          <a:p>
            <a:pPr algn="l" indent="0" marL="0">
              <a:spcAft>
                <a:spcPts val="800"/>
              </a:spcAft>
              <a:buNone/>
            </a:pPr>
            <a:r>
              <a:rPr lang="en-US" sz="2100" b="1" dirty="0">
                <a:solidFill>
                  <a:srgbClr val="1E2622"/>
                </a:solidFill>
                <a:latin typeface="Georgia" pitchFamily="34" charset="0"/>
                <a:ea typeface="Georgia" pitchFamily="34" charset="-122"/>
                <a:cs typeface="Georgia" pitchFamily="34" charset="-120"/>
              </a:rPr>
              <a:t>Each holder's contract backs it</a:t>
            </a:r>
            <a:endParaRPr lang="en-US" sz="2100" dirty="0"/>
          </a:p>
          <a:p>
            <a:pPr algn="l" indent="0" marL="0">
              <a:buNone/>
            </a:pPr>
            <a:r>
              <a:rPr lang="en-US" sz="1700" dirty="0">
                <a:solidFill>
                  <a:srgbClr val="5F6862"/>
                </a:solidFill>
                <a:latin typeface="Arial" pitchFamily="34" charset="0"/>
                <a:ea typeface="Arial" pitchFamily="34" charset="-122"/>
                <a:cs typeface="Arial" pitchFamily="34" charset="-120"/>
              </a:rPr>
              <a:t>One-to-one, within that holder's cap. Not a pool.</a:t>
            </a:r>
            <a:endParaRPr lang="en-US" sz="2100" dirty="0"/>
          </a:p>
        </p:txBody>
      </p:sp>
      <p:sp>
        <p:nvSpPr>
          <p:cNvPr id="20" name="Shape 15"/>
          <p:cNvSpPr/>
          <p:nvPr/>
        </p:nvSpPr>
        <p:spPr>
          <a:xfrm>
            <a:off x="8097317" y="3749040"/>
            <a:ext cx="3454298" cy="2377440"/>
          </a:xfrm>
          <a:prstGeom prst="rect">
            <a:avLst/>
          </a:prstGeom>
          <a:solidFill>
            <a:srgbClr val="FFFFFF"/>
          </a:solidFill>
          <a:ln w="12700">
            <a:solidFill>
              <a:srgbClr val="CFC9B8"/>
            </a:solidFill>
            <a:prstDash val="solid"/>
          </a:ln>
        </p:spPr>
      </p:sp>
      <p:sp>
        <p:nvSpPr>
          <p:cNvPr id="21" name="Shape 16"/>
          <p:cNvSpPr/>
          <p:nvPr/>
        </p:nvSpPr>
        <p:spPr>
          <a:xfrm>
            <a:off x="8097317" y="3749040"/>
            <a:ext cx="3454298" cy="73152"/>
          </a:xfrm>
          <a:prstGeom prst="rect">
            <a:avLst/>
          </a:prstGeom>
          <a:solidFill>
            <a:srgbClr val="3B6C91"/>
          </a:solidFill>
          <a:ln/>
        </p:spPr>
      </p:sp>
      <p:pic>
        <p:nvPicPr>
          <p:cNvPr id="22" name="Image 2" descr="/Users/waxwing/korea-pres/talk2/assets/icons/arrow-down-to-line-3B6C91.png">    </p:cNvPr>
          <p:cNvPicPr>
            <a:picLocks noChangeAspect="1"/>
          </p:cNvPicPr>
          <p:nvPr/>
        </p:nvPicPr>
        <p:blipFill>
          <a:blip r:embed="rId3"/>
          <a:stretch>
            <a:fillRect/>
          </a:stretch>
        </p:blipFill>
        <p:spPr>
          <a:xfrm>
            <a:off x="8298485" y="4023360"/>
            <a:ext cx="457200" cy="457200"/>
          </a:xfrm>
          <a:prstGeom prst="rect">
            <a:avLst/>
          </a:prstGeom>
        </p:spPr>
      </p:pic>
      <p:sp>
        <p:nvSpPr>
          <p:cNvPr id="23" name="Text 17"/>
          <p:cNvSpPr/>
          <p:nvPr/>
        </p:nvSpPr>
        <p:spPr>
          <a:xfrm>
            <a:off x="8298485" y="4617720"/>
            <a:ext cx="3051962" cy="1371600"/>
          </a:xfrm>
          <a:prstGeom prst="rect">
            <a:avLst/>
          </a:prstGeom>
          <a:noFill/>
          <a:ln/>
        </p:spPr>
        <p:txBody>
          <a:bodyPr wrap="square" lIns="0" tIns="0" rIns="0" bIns="0" rtlCol="0" anchor="t"/>
          <a:lstStyle/>
          <a:p>
            <a:pPr algn="l" indent="0" marL="0">
              <a:spcAft>
                <a:spcPts val="800"/>
              </a:spcAft>
              <a:buNone/>
            </a:pPr>
            <a:r>
              <a:rPr lang="en-US" sz="2100" b="1" dirty="0">
                <a:solidFill>
                  <a:srgbClr val="1E2622"/>
                </a:solidFill>
                <a:latin typeface="Georgia" pitchFamily="34" charset="0"/>
                <a:ea typeface="Georgia" pitchFamily="34" charset="-122"/>
                <a:cs typeface="Georgia" pitchFamily="34" charset="-120"/>
              </a:rPr>
              <a:t>Inbound liquidity, again</a:t>
            </a:r>
            <a:endParaRPr lang="en-US" sz="2100" dirty="0"/>
          </a:p>
          <a:p>
            <a:pPr algn="l" indent="0" marL="0">
              <a:buNone/>
            </a:pPr>
            <a:r>
              <a:rPr lang="en-US" sz="1700" dirty="0">
                <a:solidFill>
                  <a:srgbClr val="5F6862"/>
                </a:solidFill>
                <a:latin typeface="Arial" pitchFamily="34" charset="0"/>
                <a:ea typeface="Arial" pitchFamily="34" charset="-122"/>
                <a:cs typeface="Arial" pitchFamily="34" charset="-120"/>
              </a:rPr>
              <a:t>V_max − d is the hub's capital committed to you. As in Lightning, you pay for it: 1%.</a:t>
            </a:r>
            <a:endParaRPr lang="en-US" sz="2100" dirty="0"/>
          </a:p>
        </p:txBody>
      </p:sp>
      <p:sp>
        <p:nvSpPr>
          <p:cNvPr id="24" name="Text 18"/>
          <p:cNvSpPr/>
          <p:nvPr/>
        </p:nvSpPr>
        <p:spPr>
          <a:xfrm>
            <a:off x="8686800" y="2057400"/>
            <a:ext cx="2864815" cy="1005840"/>
          </a:xfrm>
          <a:prstGeom prst="rect">
            <a:avLst/>
          </a:prstGeom>
          <a:noFill/>
          <a:ln/>
        </p:spPr>
        <p:txBody>
          <a:bodyPr wrap="square" lIns="0" tIns="0" rIns="0" bIns="0" rtlCol="0" anchor="ctr"/>
          <a:lstStyle/>
          <a:p>
            <a:pPr indent="0" marL="0">
              <a:buNone/>
            </a:pPr>
            <a:r>
              <a:rPr lang="en-US" sz="2000" dirty="0">
                <a:solidFill>
                  <a:srgbClr val="1E2622"/>
                </a:solidFill>
                <a:latin typeface="Arial" pitchFamily="34" charset="0"/>
                <a:ea typeface="Arial" pitchFamily="34" charset="-122"/>
                <a:cs typeface="Arial" pitchFamily="34" charset="-120"/>
              </a:rPr>
              <a:t>within the cap: bitcoin</a:t>
            </a:r>
            <a:endParaRPr lang="en-US" sz="2000" dirty="0"/>
          </a:p>
          <a:p>
            <a:pPr indent="0" marL="0">
              <a:buNone/>
            </a:pPr>
            <a:r>
              <a:rPr lang="en-US" sz="2000" dirty="0">
                <a:solidFill>
                  <a:srgbClr val="1E2622"/>
                </a:solidFill>
                <a:latin typeface="Arial" pitchFamily="34" charset="0"/>
                <a:ea typeface="Arial" pitchFamily="34" charset="-122"/>
                <a:cs typeface="Arial" pitchFamily="34" charset="-120"/>
              </a:rPr>
              <a:t>beyond it: credit, by choice</a:t>
            </a:r>
            <a:endParaRPr lang="en-US" sz="20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14</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8">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Deposit, cap, reserves</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822960" y="2423160"/>
            <a:ext cx="2084832" cy="868680"/>
          </a:xfrm>
          <a:prstGeom prst="rect">
            <a:avLst/>
          </a:prstGeom>
          <a:solidFill>
            <a:srgbClr val="5E8C2F"/>
          </a:solidFill>
          <a:ln w="12700">
            <a:solidFill>
              <a:srgbClr val="1E2622"/>
            </a:solidFill>
            <a:prstDash val="solid"/>
          </a:ln>
        </p:spPr>
      </p:sp>
      <p:sp>
        <p:nvSpPr>
          <p:cNvPr id="6" name="Text 3"/>
          <p:cNvSpPr/>
          <p:nvPr/>
        </p:nvSpPr>
        <p:spPr>
          <a:xfrm>
            <a:off x="822960" y="2423160"/>
            <a:ext cx="2084832" cy="868680"/>
          </a:xfrm>
          <a:prstGeom prst="rect">
            <a:avLst/>
          </a:prstGeom>
          <a:noFill/>
          <a:ln/>
        </p:spPr>
        <p:txBody>
          <a:bodyPr wrap="square" lIns="0" tIns="0" rIns="0" bIns="0" rtlCol="0" anchor="ctr"/>
          <a:lstStyle/>
          <a:p>
            <a:pPr algn="ctr" indent="0" marL="0">
              <a:buNone/>
            </a:pPr>
            <a:r>
              <a:rPr lang="en-US" sz="1700" b="1" dirty="0">
                <a:solidFill>
                  <a:srgbClr val="F5F2E9"/>
                </a:solidFill>
                <a:latin typeface="Arial" pitchFamily="34" charset="0"/>
                <a:ea typeface="Arial" pitchFamily="34" charset="-122"/>
                <a:cs typeface="Arial" pitchFamily="34" charset="-120"/>
              </a:rPr>
              <a:t>d</a:t>
            </a:r>
            <a:endParaRPr lang="en-US" sz="1700" dirty="0"/>
          </a:p>
          <a:p>
            <a:pPr algn="ctr" indent="0" marL="0">
              <a:buNone/>
            </a:pPr>
            <a:r>
              <a:rPr lang="en-US" sz="1700" b="1" dirty="0">
                <a:solidFill>
                  <a:srgbClr val="F5F2E9"/>
                </a:solidFill>
                <a:latin typeface="Arial" pitchFamily="34" charset="0"/>
                <a:ea typeface="Arial" pitchFamily="34" charset="-122"/>
                <a:cs typeface="Arial" pitchFamily="34" charset="-120"/>
              </a:rPr>
              <a:t>Alice's deposit</a:t>
            </a:r>
            <a:endParaRPr lang="en-US" sz="1700" dirty="0"/>
          </a:p>
        </p:txBody>
      </p:sp>
      <p:sp>
        <p:nvSpPr>
          <p:cNvPr id="7" name="Shape 4"/>
          <p:cNvSpPr/>
          <p:nvPr/>
        </p:nvSpPr>
        <p:spPr>
          <a:xfrm>
            <a:off x="2907792" y="2423160"/>
            <a:ext cx="5733288" cy="868680"/>
          </a:xfrm>
          <a:prstGeom prst="rect">
            <a:avLst/>
          </a:prstGeom>
          <a:solidFill>
            <a:srgbClr val="E3EDD5"/>
          </a:solidFill>
          <a:ln w="12700">
            <a:solidFill>
              <a:srgbClr val="1E2622"/>
            </a:solidFill>
            <a:prstDash val="solid"/>
          </a:ln>
        </p:spPr>
      </p:sp>
      <p:sp>
        <p:nvSpPr>
          <p:cNvPr id="8" name="Text 5"/>
          <p:cNvSpPr/>
          <p:nvPr/>
        </p:nvSpPr>
        <p:spPr>
          <a:xfrm>
            <a:off x="2907792" y="2423160"/>
            <a:ext cx="5733288" cy="868680"/>
          </a:xfrm>
          <a:prstGeom prst="rect">
            <a:avLst/>
          </a:prstGeom>
          <a:noFill/>
          <a:ln/>
        </p:spPr>
        <p:txBody>
          <a:bodyPr wrap="square" lIns="0" tIns="0" rIns="0" bIns="0" rtlCol="0" anchor="ctr"/>
          <a:lstStyle/>
          <a:p>
            <a:pPr algn="ctr" indent="0" marL="0">
              <a:buNone/>
            </a:pPr>
            <a:r>
              <a:rPr lang="en-US" sz="1700" b="1" dirty="0">
                <a:solidFill>
                  <a:srgbClr val="1E2622"/>
                </a:solidFill>
                <a:latin typeface="Arial" pitchFamily="34" charset="0"/>
                <a:ea typeface="Arial" pitchFamily="34" charset="-122"/>
                <a:cs typeface="Arial" pitchFamily="34" charset="-120"/>
              </a:rPr>
              <a:t>V_max − d</a:t>
            </a:r>
            <a:endParaRPr lang="en-US" sz="1700" dirty="0"/>
          </a:p>
          <a:p>
            <a:pPr algn="ctr" indent="0" marL="0">
              <a:buNone/>
            </a:pPr>
            <a:r>
              <a:rPr lang="en-US" sz="1700" b="1" dirty="0">
                <a:solidFill>
                  <a:srgbClr val="1E2622"/>
                </a:solidFill>
                <a:latin typeface="Arial" pitchFamily="34" charset="0"/>
                <a:ea typeface="Arial" pitchFamily="34" charset="-122"/>
                <a:cs typeface="Arial" pitchFamily="34" charset="-120"/>
              </a:rPr>
              <a:t>the hub's liquidity</a:t>
            </a:r>
            <a:endParaRPr lang="en-US" sz="1700" dirty="0"/>
          </a:p>
        </p:txBody>
      </p:sp>
      <p:sp>
        <p:nvSpPr>
          <p:cNvPr id="9" name="Shape 6"/>
          <p:cNvSpPr/>
          <p:nvPr/>
        </p:nvSpPr>
        <p:spPr>
          <a:xfrm>
            <a:off x="8641080" y="2423160"/>
            <a:ext cx="1146658" cy="868680"/>
          </a:xfrm>
          <a:prstGeom prst="rect">
            <a:avLst/>
          </a:prstGeom>
          <a:solidFill>
            <a:srgbClr val="D4862A"/>
          </a:solidFill>
          <a:ln w="12700">
            <a:solidFill>
              <a:srgbClr val="1E2622"/>
            </a:solidFill>
            <a:prstDash val="solid"/>
          </a:ln>
        </p:spPr>
      </p:sp>
      <p:sp>
        <p:nvSpPr>
          <p:cNvPr id="10" name="Text 7"/>
          <p:cNvSpPr/>
          <p:nvPr/>
        </p:nvSpPr>
        <p:spPr>
          <a:xfrm>
            <a:off x="8641080" y="2423160"/>
            <a:ext cx="1146658" cy="868680"/>
          </a:xfrm>
          <a:prstGeom prst="rect">
            <a:avLst/>
          </a:prstGeom>
          <a:noFill/>
          <a:ln/>
        </p:spPr>
        <p:txBody>
          <a:bodyPr wrap="square" lIns="0" tIns="0" rIns="0" bIns="0" rtlCol="0" anchor="ctr"/>
          <a:lstStyle/>
          <a:p>
            <a:pPr algn="ctr" indent="0" marL="0">
              <a:buNone/>
            </a:pPr>
            <a:r>
              <a:rPr lang="en-US" sz="1700" b="1" dirty="0">
                <a:solidFill>
                  <a:srgbClr val="F5F2E9"/>
                </a:solidFill>
                <a:latin typeface="Arial" pitchFamily="34" charset="0"/>
                <a:ea typeface="Arial" pitchFamily="34" charset="-122"/>
                <a:cs typeface="Arial" pitchFamily="34" charset="-120"/>
              </a:rPr>
              <a:t>r_A</a:t>
            </a:r>
            <a:endParaRPr lang="en-US" sz="1700" dirty="0"/>
          </a:p>
        </p:txBody>
      </p:sp>
      <p:sp>
        <p:nvSpPr>
          <p:cNvPr id="11" name="Shape 8"/>
          <p:cNvSpPr/>
          <p:nvPr/>
        </p:nvSpPr>
        <p:spPr>
          <a:xfrm>
            <a:off x="9787738" y="2423160"/>
            <a:ext cx="1459382" cy="868680"/>
          </a:xfrm>
          <a:prstGeom prst="rect">
            <a:avLst/>
          </a:prstGeom>
          <a:solidFill>
            <a:srgbClr val="3B6C91"/>
          </a:solidFill>
          <a:ln w="12700">
            <a:solidFill>
              <a:srgbClr val="1E2622"/>
            </a:solidFill>
            <a:prstDash val="solid"/>
          </a:ln>
        </p:spPr>
      </p:sp>
      <p:sp>
        <p:nvSpPr>
          <p:cNvPr id="12" name="Text 9"/>
          <p:cNvSpPr/>
          <p:nvPr/>
        </p:nvSpPr>
        <p:spPr>
          <a:xfrm>
            <a:off x="9787738" y="2423160"/>
            <a:ext cx="1459382" cy="868680"/>
          </a:xfrm>
          <a:prstGeom prst="rect">
            <a:avLst/>
          </a:prstGeom>
          <a:noFill/>
          <a:ln/>
        </p:spPr>
        <p:txBody>
          <a:bodyPr wrap="square" lIns="0" tIns="0" rIns="0" bIns="0" rtlCol="0" anchor="ctr"/>
          <a:lstStyle/>
          <a:p>
            <a:pPr algn="ctr" indent="0" marL="0">
              <a:buNone/>
            </a:pPr>
            <a:r>
              <a:rPr lang="en-US" sz="1700" b="1" dirty="0">
                <a:solidFill>
                  <a:srgbClr val="F5F2E9"/>
                </a:solidFill>
                <a:latin typeface="Arial" pitchFamily="34" charset="0"/>
                <a:ea typeface="Arial" pitchFamily="34" charset="-122"/>
                <a:cs typeface="Arial" pitchFamily="34" charset="-120"/>
              </a:rPr>
              <a:t>r_H</a:t>
            </a:r>
            <a:endParaRPr lang="en-US" sz="1700" dirty="0"/>
          </a:p>
        </p:txBody>
      </p:sp>
      <p:sp>
        <p:nvSpPr>
          <p:cNvPr id="13" name="Shape 10"/>
          <p:cNvSpPr/>
          <p:nvPr/>
        </p:nvSpPr>
        <p:spPr>
          <a:xfrm>
            <a:off x="822960" y="2148840"/>
            <a:ext cx="7818120" cy="0"/>
          </a:xfrm>
          <a:prstGeom prst="line">
            <a:avLst/>
          </a:prstGeom>
          <a:noFill/>
          <a:ln w="19050">
            <a:solidFill>
              <a:srgbClr val="1E2622"/>
            </a:solidFill>
            <a:prstDash val="solid"/>
          </a:ln>
        </p:spPr>
      </p:sp>
      <p:sp>
        <p:nvSpPr>
          <p:cNvPr id="14" name="Shape 11"/>
          <p:cNvSpPr/>
          <p:nvPr/>
        </p:nvSpPr>
        <p:spPr>
          <a:xfrm>
            <a:off x="822960" y="2148840"/>
            <a:ext cx="0" cy="201168"/>
          </a:xfrm>
          <a:prstGeom prst="line">
            <a:avLst/>
          </a:prstGeom>
          <a:noFill/>
          <a:ln w="19050">
            <a:solidFill>
              <a:srgbClr val="1E2622"/>
            </a:solidFill>
            <a:prstDash val="solid"/>
          </a:ln>
        </p:spPr>
      </p:sp>
      <p:sp>
        <p:nvSpPr>
          <p:cNvPr id="15" name="Shape 12"/>
          <p:cNvSpPr/>
          <p:nvPr/>
        </p:nvSpPr>
        <p:spPr>
          <a:xfrm>
            <a:off x="8641080" y="2148840"/>
            <a:ext cx="0" cy="201168"/>
          </a:xfrm>
          <a:prstGeom prst="line">
            <a:avLst/>
          </a:prstGeom>
          <a:noFill/>
          <a:ln w="19050">
            <a:solidFill>
              <a:srgbClr val="1E2622"/>
            </a:solidFill>
            <a:prstDash val="solid"/>
          </a:ln>
        </p:spPr>
      </p:sp>
      <p:sp>
        <p:nvSpPr>
          <p:cNvPr id="16" name="Text 13"/>
          <p:cNvSpPr/>
          <p:nvPr/>
        </p:nvSpPr>
        <p:spPr>
          <a:xfrm>
            <a:off x="822960" y="1691640"/>
            <a:ext cx="7818120" cy="365760"/>
          </a:xfrm>
          <a:prstGeom prst="rect">
            <a:avLst/>
          </a:prstGeom>
          <a:noFill/>
          <a:ln/>
        </p:spPr>
        <p:txBody>
          <a:bodyPr wrap="square" lIns="0" tIns="0" rIns="0" bIns="0" rtlCol="0" anchor="ctr"/>
          <a:lstStyle/>
          <a:p>
            <a:pPr algn="ctr" indent="0" marL="0">
              <a:buNone/>
            </a:pPr>
            <a:r>
              <a:rPr lang="en-US" sz="1700" b="1" dirty="0">
                <a:solidFill>
                  <a:srgbClr val="1E2622"/>
                </a:solidFill>
                <a:latin typeface="Arial" pitchFamily="34" charset="0"/>
                <a:ea typeface="Arial" pitchFamily="34" charset="-122"/>
                <a:cs typeface="Arial" pitchFamily="34" charset="-120"/>
              </a:rPr>
              <a:t>V_max: the most Alice can withdraw</a:t>
            </a:r>
            <a:endParaRPr lang="en-US" sz="1700" dirty="0"/>
          </a:p>
        </p:txBody>
      </p:sp>
      <p:sp>
        <p:nvSpPr>
          <p:cNvPr id="17" name="Text 14"/>
          <p:cNvSpPr/>
          <p:nvPr/>
        </p:nvSpPr>
        <p:spPr>
          <a:xfrm>
            <a:off x="822960" y="3383280"/>
            <a:ext cx="10424160" cy="365760"/>
          </a:xfrm>
          <a:prstGeom prst="rect">
            <a:avLst/>
          </a:prstGeom>
          <a:noFill/>
          <a:ln/>
        </p:spPr>
        <p:txBody>
          <a:bodyPr wrap="square" lIns="0" tIns="0" rIns="0" bIns="0" rtlCol="0" anchor="ctr"/>
          <a:lstStyle/>
          <a:p>
            <a:pPr algn="ctr" indent="0" marL="0">
              <a:buNone/>
            </a:pPr>
            <a:r>
              <a:rPr lang="en-US" sz="1500" dirty="0">
                <a:solidFill>
                  <a:srgbClr val="5F6862"/>
                </a:solidFill>
                <a:latin typeface="Arial" pitchFamily="34" charset="0"/>
                <a:ea typeface="Arial" pitchFamily="34" charset="-122"/>
                <a:cs typeface="Arial" pitchFamily="34" charset="-120"/>
              </a:rPr>
              <a:t>the contract output holds V_max + r_A + r_H</a:t>
            </a:r>
            <a:endParaRPr lang="en-US" sz="1500" dirty="0"/>
          </a:p>
        </p:txBody>
      </p:sp>
      <p:graphicFrame>
        <p:nvGraphicFramePr>
          <p:cNvPr id="19" name="Table 0"/>
          <p:cNvGraphicFramePr>
            <a:graphicFrameLocks noGrp="1"/>
          </p:cNvGraphicFramePr>
          <p:nvPr>
            <p:extLst>
              <p:ext uri="{D42A27DB-BD31-4B8C-83A1-F6EECF244321}">
                <p14:modId xmlns:p14="http://schemas.microsoft.com/office/powerpoint/2010/main" val="1579011935"/>
              </p:ext>
            </p:extLst>
          </p:nvPr>
        </p:nvGraphicFramePr>
        <p:xfrm>
          <a:off x="822960" y="3977640"/>
          <a:ext cx="10545775" cy="914400"/>
        </p:xfrm>
        <a:graphic>
          <a:graphicData uri="http://schemas.openxmlformats.org/drawingml/2006/table">
            <a:tbl>
              <a:tblPr/>
              <a:tblGrid>
                <a:gridCol w="1463040"/>
                <a:gridCol w="9082735"/>
              </a:tblGrid>
              <a:tr h="0">
                <a:tc>
                  <a:txBody>
                    <a:bodyPr/>
                    <a:lstStyle/>
                    <a:p>
                      <a:pPr indent="0" marL="0">
                        <a:buNone/>
                      </a:pPr>
                      <a:r>
                        <a:rPr lang="en-US" sz="1700" b="1" dirty="0">
                          <a:solidFill>
                            <a:srgbClr val="F5F2E9"/>
                          </a:solidFill>
                          <a:latin typeface="Arial" pitchFamily="34" charset="0"/>
                          <a:ea typeface="Arial" pitchFamily="34" charset="-122"/>
                          <a:cs typeface="Arial" pitchFamily="34" charset="-120"/>
                        </a:rPr>
                        <a:t>term</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c>
                  <a:txBody>
                    <a:bodyPr/>
                    <a:lstStyle/>
                    <a:p>
                      <a:pPr indent="0" marL="0">
                        <a:buNone/>
                      </a:pPr>
                      <a:r>
                        <a:rPr lang="en-US" sz="1700" b="1" dirty="0">
                          <a:solidFill>
                            <a:srgbClr val="F5F2E9"/>
                          </a:solidFill>
                          <a:latin typeface="Arial" pitchFamily="34" charset="0"/>
                          <a:ea typeface="Arial" pitchFamily="34" charset="-122"/>
                          <a:cs typeface="Arial" pitchFamily="34" charset="-120"/>
                        </a:rPr>
                        <a:t>meaning</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r>
              <a:tr h="0">
                <a:tc>
                  <a:txBody>
                    <a:bodyPr/>
                    <a:lstStyle/>
                    <a:p>
                      <a:pPr indent="0" marL="0">
                        <a:buNone/>
                      </a:pPr>
                      <a:r>
                        <a:rPr lang="en-US" sz="1700" b="1" dirty="0">
                          <a:solidFill>
                            <a:srgbClr val="1E2622"/>
                          </a:solidFill>
                          <a:latin typeface="Arial" pitchFamily="34" charset="0"/>
                          <a:ea typeface="Arial" pitchFamily="34" charset="-122"/>
                          <a:cs typeface="Arial" pitchFamily="34" charset="-120"/>
                        </a:rPr>
                        <a:t>b</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700" dirty="0">
                          <a:solidFill>
                            <a:srgbClr val="1E2622"/>
                          </a:solidFill>
                          <a:latin typeface="Arial" pitchFamily="34" charset="0"/>
                          <a:ea typeface="Arial" pitchFamily="34" charset="-122"/>
                          <a:cs typeface="Arial" pitchFamily="34" charset="-120"/>
                        </a:rPr>
                        <a:t>the amount she withdraws: she returns b tokens to the hub with memo c</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r>
              <a:tr h="0">
                <a:tc>
                  <a:txBody>
                    <a:bodyPr/>
                    <a:lstStyle/>
                    <a:p>
                      <a:pPr indent="0" marL="0">
                        <a:buNone/>
                      </a:pPr>
                      <a:r>
                        <a:rPr lang="en-US" sz="1700" b="1" dirty="0">
                          <a:solidFill>
                            <a:srgbClr val="1E2622"/>
                          </a:solidFill>
                          <a:latin typeface="Arial" pitchFamily="34" charset="0"/>
                          <a:ea typeface="Arial" pitchFamily="34" charset="-122"/>
                          <a:cs typeface="Arial" pitchFamily="34" charset="-120"/>
                        </a:rPr>
                        <a:t>c</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c>
                  <a:txBody>
                    <a:bodyPr/>
                    <a:lstStyle/>
                    <a:p>
                      <a:pPr indent="0" marL="0">
                        <a:buNone/>
                      </a:pPr>
                      <a:r>
                        <a:rPr lang="en-US" sz="1700" dirty="0">
                          <a:solidFill>
                            <a:srgbClr val="1E2622"/>
                          </a:solidFill>
                          <a:latin typeface="Arial" pitchFamily="34" charset="0"/>
                          <a:ea typeface="Arial" pitchFamily="34" charset="-122"/>
                          <a:cs typeface="Arial" pitchFamily="34" charset="-120"/>
                        </a:rPr>
                        <a:t>the contract's identifier (its memo on the L2)</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r>
              <a:tr h="0">
                <a:tc>
                  <a:txBody>
                    <a:bodyPr/>
                    <a:lstStyle/>
                    <a:p>
                      <a:pPr indent="0" marL="0">
                        <a:buNone/>
                      </a:pPr>
                      <a:r>
                        <a:rPr lang="en-US" sz="1700" b="1" dirty="0">
                          <a:solidFill>
                            <a:srgbClr val="1E2622"/>
                          </a:solidFill>
                          <a:latin typeface="Arial" pitchFamily="34" charset="0"/>
                          <a:ea typeface="Arial" pitchFamily="34" charset="-122"/>
                          <a:cs typeface="Arial" pitchFamily="34" charset="-120"/>
                        </a:rPr>
                        <a:t>r_A, r_H</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700" dirty="0">
                          <a:solidFill>
                            <a:srgbClr val="1E2622"/>
                          </a:solidFill>
                          <a:latin typeface="Arial" pitchFamily="34" charset="0"/>
                          <a:ea typeface="Arial" pitchFamily="34" charset="-122"/>
                          <a:cs typeface="Arial" pitchFamily="34" charset="-120"/>
                        </a:rPr>
                        <a:t>returned in every honest outcome; lost only by losing a dispute</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r>
              <a:tr h="0">
                <a:tc>
                  <a:txBody>
                    <a:bodyPr/>
                    <a:lstStyle/>
                    <a:p>
                      <a:pPr indent="0" marL="0">
                        <a:buNone/>
                      </a:pPr>
                      <a:r>
                        <a:rPr lang="en-US" sz="1700" b="1" dirty="0">
                          <a:solidFill>
                            <a:srgbClr val="1E2622"/>
                          </a:solidFill>
                          <a:latin typeface="Arial" pitchFamily="34" charset="0"/>
                          <a:ea typeface="Arial" pitchFamily="34" charset="-122"/>
                          <a:cs typeface="Arial" pitchFamily="34" charset="-120"/>
                        </a:rPr>
                        <a:t>T_close</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c>
                  <a:txBody>
                    <a:bodyPr/>
                    <a:lstStyle/>
                    <a:p>
                      <a:pPr indent="0" marL="0">
                        <a:buNone/>
                      </a:pPr>
                      <a:r>
                        <a:rPr lang="en-US" sz="1700" dirty="0">
                          <a:solidFill>
                            <a:srgbClr val="1E2622"/>
                          </a:solidFill>
                          <a:latin typeface="Arial" pitchFamily="34" charset="0"/>
                          <a:ea typeface="Arial" pitchFamily="34" charset="-122"/>
                          <a:cs typeface="Arial" pitchFamily="34" charset="-120"/>
                        </a:rPr>
                        <a:t>the contract's end: withdraw (or renew) before it</a:t>
                      </a:r>
                      <a:endParaRPr lang="en-US" sz="17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r>
            </a:tbl>
          </a:graphicData>
        </a:graphic>
      </p:graphicFrame>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18</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67">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2800" b="1" dirty="0">
                <a:solidFill>
                  <a:srgbClr val="1E2622"/>
                </a:solidFill>
                <a:latin typeface="Georgia" pitchFamily="34" charset="0"/>
                <a:ea typeface="Georgia" pitchFamily="34" charset="-122"/>
                <a:cs typeface="Georgia" pitchFamily="34" charset="-120"/>
              </a:rPr>
              <a:t>On Bitcoin: one contract's whole transaction graph</a:t>
            </a:r>
            <a:endParaRPr lang="en-US" sz="28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Text 2"/>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as built, BABE, a standalone contract</a:t>
            </a:r>
            <a:endParaRPr lang="en-US" sz="1600" dirty="0"/>
          </a:p>
        </p:txBody>
      </p:sp>
      <p:sp>
        <p:nvSpPr>
          <p:cNvPr id="6" name="Shape 3"/>
          <p:cNvSpPr/>
          <p:nvPr/>
        </p:nvSpPr>
        <p:spPr>
          <a:xfrm>
            <a:off x="640080" y="1737360"/>
            <a:ext cx="2011680" cy="621792"/>
          </a:xfrm>
          <a:prstGeom prst="roundRect">
            <a:avLst>
              <a:gd name="adj" fmla="val 8824"/>
            </a:avLst>
          </a:prstGeom>
          <a:solidFill>
            <a:srgbClr val="ECE8DC"/>
          </a:solidFill>
          <a:ln w="19050">
            <a:solidFill>
              <a:srgbClr val="1E2622"/>
            </a:solidFill>
            <a:prstDash val="solid"/>
          </a:ln>
        </p:spPr>
      </p:sp>
      <p:sp>
        <p:nvSpPr>
          <p:cNvPr id="7" name="Text 4"/>
          <p:cNvSpPr/>
          <p:nvPr/>
        </p:nvSpPr>
        <p:spPr>
          <a:xfrm>
            <a:off x="640080" y="1737360"/>
            <a:ext cx="2011680" cy="621792"/>
          </a:xfrm>
          <a:prstGeom prst="rect">
            <a:avLst/>
          </a:prstGeom>
          <a:noFill/>
          <a:ln/>
        </p:spPr>
        <p:txBody>
          <a:bodyPr wrap="square" lIns="63500" tIns="63500" rIns="63500" bIns="63500" rtlCol="0" anchor="ctr"/>
          <a:lstStyle/>
          <a:p>
            <a:pPr algn="ctr" indent="0" marL="0">
              <a:buNone/>
            </a:pPr>
            <a:r>
              <a:rPr lang="en-US" sz="1500" b="1" dirty="0">
                <a:solidFill>
                  <a:srgbClr val="1E2622"/>
                </a:solidFill>
                <a:latin typeface="Arial" pitchFamily="34" charset="0"/>
                <a:ea typeface="Arial" pitchFamily="34" charset="-122"/>
                <a:cs typeface="Arial" pitchFamily="34" charset="-120"/>
              </a:rPr>
              <a:t>deposit</a:t>
            </a:r>
            <a:endParaRPr lang="en-US" sz="1500" dirty="0"/>
          </a:p>
          <a:p>
            <a:pPr algn="ctr" indent="0" marL="0">
              <a:buNone/>
            </a:pPr>
            <a:r>
              <a:rPr lang="en-US" sz="1300" dirty="0">
                <a:solidFill>
                  <a:srgbClr val="5F6862"/>
                </a:solidFill>
                <a:latin typeface="Arial" pitchFamily="34" charset="0"/>
                <a:ea typeface="Arial" pitchFamily="34" charset="-122"/>
                <a:cs typeface="Arial" pitchFamily="34" charset="-120"/>
              </a:rPr>
              <a:t>Alice, from any wallet</a:t>
            </a:r>
            <a:endParaRPr lang="en-US" sz="1500" dirty="0"/>
          </a:p>
        </p:txBody>
      </p:sp>
      <p:sp>
        <p:nvSpPr>
          <p:cNvPr id="8" name="Shape 5"/>
          <p:cNvSpPr/>
          <p:nvPr/>
        </p:nvSpPr>
        <p:spPr>
          <a:xfrm>
            <a:off x="3063240" y="1737360"/>
            <a:ext cx="2240280" cy="621792"/>
          </a:xfrm>
          <a:prstGeom prst="roundRect">
            <a:avLst>
              <a:gd name="adj" fmla="val 8824"/>
            </a:avLst>
          </a:prstGeom>
          <a:solidFill>
            <a:srgbClr val="ECE8DC"/>
          </a:solidFill>
          <a:ln w="19050">
            <a:solidFill>
              <a:srgbClr val="1E2622"/>
            </a:solidFill>
            <a:prstDash val="solid"/>
          </a:ln>
        </p:spPr>
      </p:sp>
      <p:sp>
        <p:nvSpPr>
          <p:cNvPr id="9" name="Text 6"/>
          <p:cNvSpPr/>
          <p:nvPr/>
        </p:nvSpPr>
        <p:spPr>
          <a:xfrm>
            <a:off x="3063240" y="1737360"/>
            <a:ext cx="2240280" cy="621792"/>
          </a:xfrm>
          <a:prstGeom prst="rect">
            <a:avLst/>
          </a:prstGeom>
          <a:noFill/>
          <a:ln/>
        </p:spPr>
        <p:txBody>
          <a:bodyPr wrap="square" lIns="63500" tIns="63500" rIns="63500" bIns="63500" rtlCol="0" anchor="ctr"/>
          <a:lstStyle/>
          <a:p>
            <a:pPr algn="ctr" indent="0" marL="0">
              <a:buNone/>
            </a:pPr>
            <a:r>
              <a:rPr lang="en-US" sz="1500" b="1" dirty="0">
                <a:solidFill>
                  <a:srgbClr val="1E2622"/>
                </a:solidFill>
                <a:latin typeface="Arial" pitchFamily="34" charset="0"/>
                <a:ea typeface="Arial" pitchFamily="34" charset="-122"/>
                <a:cs typeface="Arial" pitchFamily="34" charset="-120"/>
              </a:rPr>
              <a:t>funding</a:t>
            </a:r>
            <a:endParaRPr lang="en-US" sz="1500" dirty="0"/>
          </a:p>
          <a:p>
            <a:pPr algn="ctr" indent="0" marL="0">
              <a:buNone/>
            </a:pPr>
            <a:r>
              <a:rPr lang="en-US" sz="1300" dirty="0">
                <a:solidFill>
                  <a:srgbClr val="5F6862"/>
                </a:solidFill>
                <a:latin typeface="Arial" pitchFamily="34" charset="0"/>
                <a:ea typeface="Arial" pitchFamily="34" charset="-122"/>
                <a:cs typeface="Arial" pitchFamily="34" charset="-120"/>
              </a:rPr>
              <a:t>+ a coin of the hub's</a:t>
            </a:r>
            <a:endParaRPr lang="en-US" sz="1500" dirty="0"/>
          </a:p>
        </p:txBody>
      </p:sp>
      <p:sp>
        <p:nvSpPr>
          <p:cNvPr id="10" name="Shape 7"/>
          <p:cNvSpPr/>
          <p:nvPr/>
        </p:nvSpPr>
        <p:spPr>
          <a:xfrm>
            <a:off x="5715000" y="1737360"/>
            <a:ext cx="2697480" cy="621792"/>
          </a:xfrm>
          <a:prstGeom prst="roundRect">
            <a:avLst>
              <a:gd name="adj" fmla="val 8824"/>
            </a:avLst>
          </a:prstGeom>
          <a:solidFill>
            <a:srgbClr val="FFFFFF"/>
          </a:solidFill>
          <a:ln w="19050">
            <a:solidFill>
              <a:srgbClr val="1E2622"/>
            </a:solidFill>
            <a:prstDash val="solid"/>
          </a:ln>
        </p:spPr>
      </p:sp>
      <p:sp>
        <p:nvSpPr>
          <p:cNvPr id="11" name="Text 8"/>
          <p:cNvSpPr/>
          <p:nvPr/>
        </p:nvSpPr>
        <p:spPr>
          <a:xfrm>
            <a:off x="5715000" y="1737360"/>
            <a:ext cx="2697480" cy="621792"/>
          </a:xfrm>
          <a:prstGeom prst="rect">
            <a:avLst/>
          </a:prstGeom>
          <a:noFill/>
          <a:ln/>
        </p:spPr>
        <p:txBody>
          <a:bodyPr wrap="square" lIns="63500" tIns="63500" rIns="63500" bIns="63500" rtlCol="0" anchor="ctr"/>
          <a:lstStyle/>
          <a:p>
            <a:pPr algn="ctr" indent="0" marL="0">
              <a:buNone/>
            </a:pPr>
            <a:r>
              <a:rPr lang="en-US" sz="1600" b="1" dirty="0">
                <a:solidFill>
                  <a:srgbClr val="1E2622"/>
                </a:solidFill>
                <a:latin typeface="Arial" pitchFamily="34" charset="0"/>
                <a:ea typeface="Arial" pitchFamily="34" charset="-122"/>
                <a:cs typeface="Arial" pitchFamily="34" charset="-120"/>
              </a:rPr>
              <a:t>contract output</a:t>
            </a:r>
            <a:endParaRPr lang="en-US" sz="1600" dirty="0"/>
          </a:p>
          <a:p>
            <a:pPr algn="ctr" indent="0" marL="0">
              <a:buNone/>
            </a:pPr>
            <a:r>
              <a:rPr lang="en-US" sz="1400" dirty="0">
                <a:solidFill>
                  <a:srgbClr val="5F6862"/>
                </a:solidFill>
                <a:latin typeface="Arial" pitchFamily="34" charset="0"/>
                <a:ea typeface="Arial" pitchFamily="34" charset="-122"/>
                <a:cs typeface="Arial" pitchFamily="34" charset="-120"/>
              </a:rPr>
              <a:t>V_max + r_A + r_H</a:t>
            </a:r>
            <a:endParaRPr lang="en-US" sz="1600" dirty="0"/>
          </a:p>
        </p:txBody>
      </p:sp>
      <p:sp>
        <p:nvSpPr>
          <p:cNvPr id="12" name="Shape 9"/>
          <p:cNvSpPr/>
          <p:nvPr/>
        </p:nvSpPr>
        <p:spPr>
          <a:xfrm>
            <a:off x="2651760" y="2048256"/>
            <a:ext cx="411480" cy="914"/>
          </a:xfrm>
          <a:prstGeom prst="line">
            <a:avLst/>
          </a:prstGeom>
          <a:noFill/>
          <a:ln w="22225">
            <a:solidFill>
              <a:srgbClr val="1E2622"/>
            </a:solidFill>
            <a:prstDash val="solid"/>
            <a:tailEnd type="triangle"/>
          </a:ln>
        </p:spPr>
      </p:sp>
      <p:sp>
        <p:nvSpPr>
          <p:cNvPr id="13" name="Shape 10"/>
          <p:cNvSpPr/>
          <p:nvPr/>
        </p:nvSpPr>
        <p:spPr>
          <a:xfrm>
            <a:off x="5303520" y="2048256"/>
            <a:ext cx="411480" cy="914"/>
          </a:xfrm>
          <a:prstGeom prst="line">
            <a:avLst/>
          </a:prstGeom>
          <a:noFill/>
          <a:ln w="22225">
            <a:solidFill>
              <a:srgbClr val="1E2622"/>
            </a:solidFill>
            <a:prstDash val="solid"/>
            <a:tailEnd type="triangle"/>
          </a:ln>
        </p:spPr>
      </p:sp>
      <p:sp>
        <p:nvSpPr>
          <p:cNvPr id="14" name="Shape 11"/>
          <p:cNvSpPr/>
          <p:nvPr/>
        </p:nvSpPr>
        <p:spPr>
          <a:xfrm>
            <a:off x="640080" y="2606040"/>
            <a:ext cx="2011680" cy="548640"/>
          </a:xfrm>
          <a:prstGeom prst="roundRect">
            <a:avLst>
              <a:gd name="adj" fmla="val 10000"/>
            </a:avLst>
          </a:prstGeom>
          <a:solidFill>
            <a:srgbClr val="E3EDD5"/>
          </a:solidFill>
          <a:ln w="19050">
            <a:solidFill>
              <a:srgbClr val="5E8C2F"/>
            </a:solidFill>
            <a:prstDash val="solid"/>
          </a:ln>
        </p:spPr>
      </p:sp>
      <p:sp>
        <p:nvSpPr>
          <p:cNvPr id="15" name="Text 12"/>
          <p:cNvSpPr/>
          <p:nvPr/>
        </p:nvSpPr>
        <p:spPr>
          <a:xfrm>
            <a:off x="640080" y="2606040"/>
            <a:ext cx="2011680" cy="548640"/>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deposit_refund</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never funded: after ~1 day</a:t>
            </a:r>
            <a:endParaRPr lang="en-US" sz="1400" dirty="0"/>
          </a:p>
        </p:txBody>
      </p:sp>
      <p:sp>
        <p:nvSpPr>
          <p:cNvPr id="16" name="Shape 13"/>
          <p:cNvSpPr/>
          <p:nvPr/>
        </p:nvSpPr>
        <p:spPr>
          <a:xfrm>
            <a:off x="1645920" y="2359152"/>
            <a:ext cx="914" cy="246888"/>
          </a:xfrm>
          <a:prstGeom prst="line">
            <a:avLst/>
          </a:prstGeom>
          <a:noFill/>
          <a:ln w="19050">
            <a:solidFill>
              <a:srgbClr val="5F6862"/>
            </a:solidFill>
            <a:prstDash val="dash"/>
            <a:tailEnd type="triangle"/>
          </a:ln>
        </p:spPr>
      </p:sp>
      <p:sp>
        <p:nvSpPr>
          <p:cNvPr id="17" name="Shape 14"/>
          <p:cNvSpPr/>
          <p:nvPr/>
        </p:nvSpPr>
        <p:spPr>
          <a:xfrm>
            <a:off x="8823960" y="1463040"/>
            <a:ext cx="2727655" cy="548640"/>
          </a:xfrm>
          <a:prstGeom prst="roundRect">
            <a:avLst>
              <a:gd name="adj" fmla="val 10000"/>
            </a:avLst>
          </a:prstGeom>
          <a:solidFill>
            <a:srgbClr val="E3EDD5"/>
          </a:solidFill>
          <a:ln w="19050">
            <a:solidFill>
              <a:srgbClr val="5E8C2F"/>
            </a:solidFill>
            <a:prstDash val="solid"/>
          </a:ln>
        </p:spPr>
      </p:sp>
      <p:sp>
        <p:nvSpPr>
          <p:cNvPr id="18" name="Text 15"/>
          <p:cNvSpPr/>
          <p:nvPr/>
        </p:nvSpPr>
        <p:spPr>
          <a:xfrm>
            <a:off x="8823960" y="1463040"/>
            <a:ext cx="2727655" cy="548640"/>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fold</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the hub agrees: b + r_A to Alice</a:t>
            </a:r>
            <a:endParaRPr lang="en-US" sz="1400" dirty="0"/>
          </a:p>
        </p:txBody>
      </p:sp>
      <p:sp>
        <p:nvSpPr>
          <p:cNvPr id="19" name="Shape 16"/>
          <p:cNvSpPr/>
          <p:nvPr/>
        </p:nvSpPr>
        <p:spPr>
          <a:xfrm>
            <a:off x="8823960" y="2103120"/>
            <a:ext cx="2727655" cy="548640"/>
          </a:xfrm>
          <a:prstGeom prst="roundRect">
            <a:avLst>
              <a:gd name="adj" fmla="val 10000"/>
            </a:avLst>
          </a:prstGeom>
          <a:solidFill>
            <a:srgbClr val="ECE8DC"/>
          </a:solidFill>
          <a:ln w="19050">
            <a:solidFill>
              <a:srgbClr val="1E2622"/>
            </a:solidFill>
            <a:prstDash val="solid"/>
          </a:ln>
        </p:spPr>
      </p:sp>
      <p:sp>
        <p:nvSpPr>
          <p:cNvPr id="20" name="Text 17"/>
          <p:cNvSpPr/>
          <p:nvPr/>
        </p:nvSpPr>
        <p:spPr>
          <a:xfrm>
            <a:off x="8823960" y="2103120"/>
            <a:ext cx="2727655" cy="548640"/>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default</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after T_close: Alice gets r_A</a:t>
            </a:r>
            <a:endParaRPr lang="en-US" sz="1400" dirty="0"/>
          </a:p>
        </p:txBody>
      </p:sp>
      <p:sp>
        <p:nvSpPr>
          <p:cNvPr id="21" name="Shape 18"/>
          <p:cNvSpPr/>
          <p:nvPr/>
        </p:nvSpPr>
        <p:spPr>
          <a:xfrm flipV="1">
            <a:off x="8412480" y="1737360"/>
            <a:ext cx="411480" cy="182880"/>
          </a:xfrm>
          <a:prstGeom prst="line">
            <a:avLst/>
          </a:prstGeom>
          <a:noFill/>
          <a:ln w="19050">
            <a:solidFill>
              <a:srgbClr val="1E2622"/>
            </a:solidFill>
            <a:prstDash val="solid"/>
            <a:tailEnd type="triangle"/>
          </a:ln>
        </p:spPr>
      </p:sp>
      <p:sp>
        <p:nvSpPr>
          <p:cNvPr id="22" name="Shape 19"/>
          <p:cNvSpPr/>
          <p:nvPr/>
        </p:nvSpPr>
        <p:spPr>
          <a:xfrm>
            <a:off x="8412480" y="2194560"/>
            <a:ext cx="411480" cy="182880"/>
          </a:xfrm>
          <a:prstGeom prst="line">
            <a:avLst/>
          </a:prstGeom>
          <a:noFill/>
          <a:ln w="19050">
            <a:solidFill>
              <a:srgbClr val="1E2622"/>
            </a:solidFill>
            <a:prstDash val="solid"/>
            <a:tailEnd type="triangle"/>
          </a:ln>
        </p:spPr>
      </p:sp>
      <p:sp>
        <p:nvSpPr>
          <p:cNvPr id="23" name="Shape 20"/>
          <p:cNvSpPr/>
          <p:nvPr/>
        </p:nvSpPr>
        <p:spPr>
          <a:xfrm>
            <a:off x="7063740" y="2359152"/>
            <a:ext cx="914" cy="475488"/>
          </a:xfrm>
          <a:prstGeom prst="line">
            <a:avLst/>
          </a:prstGeom>
          <a:noFill/>
          <a:ln w="22225">
            <a:solidFill>
              <a:srgbClr val="1E2622"/>
            </a:solidFill>
            <a:prstDash val="solid"/>
            <a:tailEnd type="triangle"/>
          </a:ln>
        </p:spPr>
      </p:sp>
      <p:sp>
        <p:nvSpPr>
          <p:cNvPr id="24" name="Shape 21"/>
          <p:cNvSpPr/>
          <p:nvPr/>
        </p:nvSpPr>
        <p:spPr>
          <a:xfrm>
            <a:off x="5715000" y="2834640"/>
            <a:ext cx="2697480" cy="530352"/>
          </a:xfrm>
          <a:prstGeom prst="roundRect">
            <a:avLst>
              <a:gd name="adj" fmla="val 10345"/>
            </a:avLst>
          </a:prstGeom>
          <a:solidFill>
            <a:srgbClr val="DCE7F0"/>
          </a:solidFill>
          <a:ln w="19050">
            <a:solidFill>
              <a:srgbClr val="3B6C91"/>
            </a:solidFill>
            <a:prstDash val="solid"/>
          </a:ln>
        </p:spPr>
      </p:sp>
      <p:sp>
        <p:nvSpPr>
          <p:cNvPr id="25" name="Text 22"/>
          <p:cNvSpPr/>
          <p:nvPr/>
        </p:nvSpPr>
        <p:spPr>
          <a:xfrm>
            <a:off x="5715000" y="2834640"/>
            <a:ext cx="2697480"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request</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Alice signs b</a:t>
            </a:r>
            <a:endParaRPr lang="en-US" sz="1400" dirty="0"/>
          </a:p>
        </p:txBody>
      </p:sp>
      <p:sp>
        <p:nvSpPr>
          <p:cNvPr id="26" name="Shape 23"/>
          <p:cNvSpPr/>
          <p:nvPr/>
        </p:nvSpPr>
        <p:spPr>
          <a:xfrm>
            <a:off x="7063740" y="3364992"/>
            <a:ext cx="914" cy="182880"/>
          </a:xfrm>
          <a:prstGeom prst="line">
            <a:avLst/>
          </a:prstGeom>
          <a:noFill/>
          <a:ln w="22225">
            <a:solidFill>
              <a:srgbClr val="1E2622"/>
            </a:solidFill>
            <a:prstDash val="solid"/>
            <a:tailEnd type="triangle"/>
          </a:ln>
        </p:spPr>
      </p:sp>
      <p:sp>
        <p:nvSpPr>
          <p:cNvPr id="27" name="Shape 24"/>
          <p:cNvSpPr/>
          <p:nvPr/>
        </p:nvSpPr>
        <p:spPr>
          <a:xfrm>
            <a:off x="8823960" y="2834640"/>
            <a:ext cx="2727655" cy="530352"/>
          </a:xfrm>
          <a:prstGeom prst="roundRect">
            <a:avLst>
              <a:gd name="adj" fmla="val 10345"/>
            </a:avLst>
          </a:prstGeom>
          <a:solidFill>
            <a:srgbClr val="E3EDD5"/>
          </a:solidFill>
          <a:ln w="19050">
            <a:solidFill>
              <a:srgbClr val="5E8C2F"/>
            </a:solidFill>
            <a:prstDash val="solid"/>
          </a:ln>
        </p:spPr>
      </p:sp>
      <p:sp>
        <p:nvSpPr>
          <p:cNvPr id="28" name="Text 25"/>
          <p:cNvSpPr/>
          <p:nvPr/>
        </p:nvSpPr>
        <p:spPr>
          <a:xfrm>
            <a:off x="8823960" y="2834640"/>
            <a:ext cx="2727655"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request_timeout</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after w_H: Alice paid b</a:t>
            </a:r>
            <a:endParaRPr lang="en-US" sz="1400" dirty="0"/>
          </a:p>
        </p:txBody>
      </p:sp>
      <p:sp>
        <p:nvSpPr>
          <p:cNvPr id="29" name="Shape 26"/>
          <p:cNvSpPr/>
          <p:nvPr/>
        </p:nvSpPr>
        <p:spPr>
          <a:xfrm>
            <a:off x="8412480" y="3099816"/>
            <a:ext cx="411480" cy="914"/>
          </a:xfrm>
          <a:prstGeom prst="line">
            <a:avLst/>
          </a:prstGeom>
          <a:noFill/>
          <a:ln w="19050">
            <a:solidFill>
              <a:srgbClr val="5F6862"/>
            </a:solidFill>
            <a:prstDash val="dash"/>
            <a:tailEnd type="triangle"/>
          </a:ln>
        </p:spPr>
      </p:sp>
      <p:sp>
        <p:nvSpPr>
          <p:cNvPr id="30" name="Shape 27"/>
          <p:cNvSpPr/>
          <p:nvPr/>
        </p:nvSpPr>
        <p:spPr>
          <a:xfrm>
            <a:off x="5715000" y="3547872"/>
            <a:ext cx="2697480" cy="530352"/>
          </a:xfrm>
          <a:prstGeom prst="roundRect">
            <a:avLst>
              <a:gd name="adj" fmla="val 10345"/>
            </a:avLst>
          </a:prstGeom>
          <a:solidFill>
            <a:srgbClr val="F7E6CF"/>
          </a:solidFill>
          <a:ln w="19050">
            <a:solidFill>
              <a:srgbClr val="D4862A"/>
            </a:solidFill>
            <a:prstDash val="solid"/>
          </a:ln>
        </p:spPr>
      </p:sp>
      <p:sp>
        <p:nvSpPr>
          <p:cNvPr id="31" name="Text 28"/>
          <p:cNvSpPr/>
          <p:nvPr/>
        </p:nvSpPr>
        <p:spPr>
          <a:xfrm>
            <a:off x="5715000" y="3547872"/>
            <a:ext cx="2697480"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respond</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the hub signs b</a:t>
            </a:r>
            <a:endParaRPr lang="en-US" sz="1400" dirty="0"/>
          </a:p>
        </p:txBody>
      </p:sp>
      <p:sp>
        <p:nvSpPr>
          <p:cNvPr id="32" name="Shape 29"/>
          <p:cNvSpPr/>
          <p:nvPr/>
        </p:nvSpPr>
        <p:spPr>
          <a:xfrm>
            <a:off x="7063740" y="4078224"/>
            <a:ext cx="914" cy="182880"/>
          </a:xfrm>
          <a:prstGeom prst="line">
            <a:avLst/>
          </a:prstGeom>
          <a:noFill/>
          <a:ln w="22225">
            <a:solidFill>
              <a:srgbClr val="1E2622"/>
            </a:solidFill>
            <a:prstDash val="solid"/>
            <a:tailEnd type="triangle"/>
          </a:ln>
        </p:spPr>
      </p:sp>
      <p:sp>
        <p:nvSpPr>
          <p:cNvPr id="33" name="Shape 30"/>
          <p:cNvSpPr/>
          <p:nvPr/>
        </p:nvSpPr>
        <p:spPr>
          <a:xfrm>
            <a:off x="8823960" y="3547872"/>
            <a:ext cx="2727655" cy="530352"/>
          </a:xfrm>
          <a:prstGeom prst="roundRect">
            <a:avLst>
              <a:gd name="adj" fmla="val 10345"/>
            </a:avLst>
          </a:prstGeom>
          <a:solidFill>
            <a:srgbClr val="F4DCD5"/>
          </a:solidFill>
          <a:ln w="19050">
            <a:solidFill>
              <a:srgbClr val="B4462F"/>
            </a:solidFill>
            <a:prstDash val="solid"/>
          </a:ln>
        </p:spPr>
      </p:sp>
      <p:sp>
        <p:nvSpPr>
          <p:cNvPr id="34" name="Text 31"/>
          <p:cNvSpPr/>
          <p:nvPr/>
        </p:nvSpPr>
        <p:spPr>
          <a:xfrm>
            <a:off x="8823960" y="3547872"/>
            <a:ext cx="2727655"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respond_timeout</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from T_A: the hub takes all</a:t>
            </a:r>
            <a:endParaRPr lang="en-US" sz="1400" dirty="0"/>
          </a:p>
        </p:txBody>
      </p:sp>
      <p:sp>
        <p:nvSpPr>
          <p:cNvPr id="35" name="Shape 32"/>
          <p:cNvSpPr/>
          <p:nvPr/>
        </p:nvSpPr>
        <p:spPr>
          <a:xfrm>
            <a:off x="8412480" y="3813048"/>
            <a:ext cx="411480" cy="914"/>
          </a:xfrm>
          <a:prstGeom prst="line">
            <a:avLst/>
          </a:prstGeom>
          <a:noFill/>
          <a:ln w="19050">
            <a:solidFill>
              <a:srgbClr val="5F6862"/>
            </a:solidFill>
            <a:prstDash val="dash"/>
            <a:tailEnd type="triangle"/>
          </a:ln>
        </p:spPr>
      </p:sp>
      <p:sp>
        <p:nvSpPr>
          <p:cNvPr id="36" name="Shape 33"/>
          <p:cNvSpPr/>
          <p:nvPr/>
        </p:nvSpPr>
        <p:spPr>
          <a:xfrm>
            <a:off x="5715000" y="4261104"/>
            <a:ext cx="2697480" cy="530352"/>
          </a:xfrm>
          <a:prstGeom prst="roundRect">
            <a:avLst>
              <a:gd name="adj" fmla="val 10345"/>
            </a:avLst>
          </a:prstGeom>
          <a:solidFill>
            <a:srgbClr val="DCE7F0"/>
          </a:solidFill>
          <a:ln w="19050">
            <a:solidFill>
              <a:srgbClr val="3B6C91"/>
            </a:solidFill>
            <a:prstDash val="solid"/>
          </a:ln>
        </p:spPr>
      </p:sp>
      <p:sp>
        <p:nvSpPr>
          <p:cNvPr id="37" name="Text 34"/>
          <p:cNvSpPr/>
          <p:nvPr/>
        </p:nvSpPr>
        <p:spPr>
          <a:xfrm>
            <a:off x="5715000" y="4261104"/>
            <a:ext cx="2697480"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assert</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Alice: π1, signed</a:t>
            </a:r>
            <a:endParaRPr lang="en-US" sz="1400" dirty="0"/>
          </a:p>
        </p:txBody>
      </p:sp>
      <p:sp>
        <p:nvSpPr>
          <p:cNvPr id="38" name="Shape 35"/>
          <p:cNvSpPr/>
          <p:nvPr/>
        </p:nvSpPr>
        <p:spPr>
          <a:xfrm>
            <a:off x="7063740" y="4791456"/>
            <a:ext cx="914" cy="182880"/>
          </a:xfrm>
          <a:prstGeom prst="line">
            <a:avLst/>
          </a:prstGeom>
          <a:noFill/>
          <a:ln w="22225">
            <a:solidFill>
              <a:srgbClr val="1E2622"/>
            </a:solidFill>
            <a:prstDash val="solid"/>
            <a:tailEnd type="triangle"/>
          </a:ln>
        </p:spPr>
      </p:sp>
      <p:sp>
        <p:nvSpPr>
          <p:cNvPr id="39" name="Shape 36"/>
          <p:cNvSpPr/>
          <p:nvPr/>
        </p:nvSpPr>
        <p:spPr>
          <a:xfrm>
            <a:off x="8823960" y="4261104"/>
            <a:ext cx="2727655" cy="530352"/>
          </a:xfrm>
          <a:prstGeom prst="roundRect">
            <a:avLst>
              <a:gd name="adj" fmla="val 10345"/>
            </a:avLst>
          </a:prstGeom>
          <a:solidFill>
            <a:srgbClr val="E3EDD5"/>
          </a:solidFill>
          <a:ln w="19050">
            <a:solidFill>
              <a:srgbClr val="5E8C2F"/>
            </a:solidFill>
            <a:prstDash val="solid"/>
          </a:ln>
        </p:spPr>
      </p:sp>
      <p:sp>
        <p:nvSpPr>
          <p:cNvPr id="40" name="Text 37"/>
          <p:cNvSpPr/>
          <p:nvPr/>
        </p:nvSpPr>
        <p:spPr>
          <a:xfrm>
            <a:off x="8823960" y="4261104"/>
            <a:ext cx="2727655"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success</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after Δ2: Alice paid b</a:t>
            </a:r>
            <a:endParaRPr lang="en-US" sz="1400" dirty="0"/>
          </a:p>
        </p:txBody>
      </p:sp>
      <p:sp>
        <p:nvSpPr>
          <p:cNvPr id="41" name="Shape 38"/>
          <p:cNvSpPr/>
          <p:nvPr/>
        </p:nvSpPr>
        <p:spPr>
          <a:xfrm>
            <a:off x="8412480" y="4526280"/>
            <a:ext cx="411480" cy="914"/>
          </a:xfrm>
          <a:prstGeom prst="line">
            <a:avLst/>
          </a:prstGeom>
          <a:noFill/>
          <a:ln w="19050">
            <a:solidFill>
              <a:srgbClr val="5F6862"/>
            </a:solidFill>
            <a:prstDash val="dash"/>
            <a:tailEnd type="triangle"/>
          </a:ln>
        </p:spPr>
      </p:sp>
      <p:sp>
        <p:nvSpPr>
          <p:cNvPr id="42" name="Shape 39"/>
          <p:cNvSpPr/>
          <p:nvPr/>
        </p:nvSpPr>
        <p:spPr>
          <a:xfrm>
            <a:off x="5715000" y="4974336"/>
            <a:ext cx="2697480" cy="530352"/>
          </a:xfrm>
          <a:prstGeom prst="roundRect">
            <a:avLst>
              <a:gd name="adj" fmla="val 10345"/>
            </a:avLst>
          </a:prstGeom>
          <a:solidFill>
            <a:srgbClr val="F7E6CF"/>
          </a:solidFill>
          <a:ln w="19050">
            <a:solidFill>
              <a:srgbClr val="D4862A"/>
            </a:solidFill>
            <a:prstDash val="solid"/>
          </a:ln>
        </p:spPr>
      </p:sp>
      <p:sp>
        <p:nvSpPr>
          <p:cNvPr id="43" name="Text 40"/>
          <p:cNvSpPr/>
          <p:nvPr/>
        </p:nvSpPr>
        <p:spPr>
          <a:xfrm>
            <a:off x="5715000" y="4974336"/>
            <a:ext cx="2697480"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challenge_assert</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the hub: π1's secrets</a:t>
            </a:r>
            <a:endParaRPr lang="en-US" sz="1400" dirty="0"/>
          </a:p>
        </p:txBody>
      </p:sp>
      <p:sp>
        <p:nvSpPr>
          <p:cNvPr id="44" name="Shape 41"/>
          <p:cNvSpPr/>
          <p:nvPr/>
        </p:nvSpPr>
        <p:spPr>
          <a:xfrm>
            <a:off x="7063740" y="5504688"/>
            <a:ext cx="914" cy="182880"/>
          </a:xfrm>
          <a:prstGeom prst="line">
            <a:avLst/>
          </a:prstGeom>
          <a:noFill/>
          <a:ln w="22225">
            <a:solidFill>
              <a:srgbClr val="1E2622"/>
            </a:solidFill>
            <a:prstDash val="solid"/>
            <a:tailEnd type="triangle"/>
          </a:ln>
        </p:spPr>
      </p:sp>
      <p:sp>
        <p:nvSpPr>
          <p:cNvPr id="45" name="Shape 42"/>
          <p:cNvSpPr/>
          <p:nvPr/>
        </p:nvSpPr>
        <p:spPr>
          <a:xfrm>
            <a:off x="8823960" y="4974336"/>
            <a:ext cx="2727655" cy="530352"/>
          </a:xfrm>
          <a:prstGeom prst="roundRect">
            <a:avLst>
              <a:gd name="adj" fmla="val 10345"/>
            </a:avLst>
          </a:prstGeom>
          <a:solidFill>
            <a:srgbClr val="F4DCD5"/>
          </a:solidFill>
          <a:ln w="19050">
            <a:solidFill>
              <a:srgbClr val="B4462F"/>
            </a:solidFill>
            <a:prstDash val="solid"/>
          </a:ln>
        </p:spPr>
      </p:sp>
      <p:sp>
        <p:nvSpPr>
          <p:cNvPr id="46" name="Text 43"/>
          <p:cNvSpPr/>
          <p:nvPr/>
        </p:nvSpPr>
        <p:spPr>
          <a:xfrm>
            <a:off x="8823960" y="4974336"/>
            <a:ext cx="2727655"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failure</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after Δ1: the hub takes all</a:t>
            </a:r>
            <a:endParaRPr lang="en-US" sz="1400" dirty="0"/>
          </a:p>
        </p:txBody>
      </p:sp>
      <p:sp>
        <p:nvSpPr>
          <p:cNvPr id="47" name="Shape 44"/>
          <p:cNvSpPr/>
          <p:nvPr/>
        </p:nvSpPr>
        <p:spPr>
          <a:xfrm>
            <a:off x="8412480" y="5239512"/>
            <a:ext cx="411480" cy="914"/>
          </a:xfrm>
          <a:prstGeom prst="line">
            <a:avLst/>
          </a:prstGeom>
          <a:noFill/>
          <a:ln w="19050">
            <a:solidFill>
              <a:srgbClr val="5F6862"/>
            </a:solidFill>
            <a:prstDash val="dash"/>
            <a:tailEnd type="triangle"/>
          </a:ln>
        </p:spPr>
      </p:sp>
      <p:sp>
        <p:nvSpPr>
          <p:cNvPr id="48" name="Shape 45"/>
          <p:cNvSpPr/>
          <p:nvPr/>
        </p:nvSpPr>
        <p:spPr>
          <a:xfrm>
            <a:off x="5715000" y="5687568"/>
            <a:ext cx="2697480" cy="530352"/>
          </a:xfrm>
          <a:prstGeom prst="roundRect">
            <a:avLst>
              <a:gd name="adj" fmla="val 10345"/>
            </a:avLst>
          </a:prstGeom>
          <a:solidFill>
            <a:srgbClr val="E3EDD5"/>
          </a:solidFill>
          <a:ln w="19050">
            <a:solidFill>
              <a:srgbClr val="5E8C2F"/>
            </a:solidFill>
            <a:prstDash val="solid"/>
          </a:ln>
        </p:spPr>
      </p:sp>
      <p:sp>
        <p:nvSpPr>
          <p:cNvPr id="49" name="Text 46"/>
          <p:cNvSpPr/>
          <p:nvPr/>
        </p:nvSpPr>
        <p:spPr>
          <a:xfrm>
            <a:off x="5715000" y="5687568"/>
            <a:ext cx="2697480" cy="530352"/>
          </a:xfrm>
          <a:prstGeom prst="rect">
            <a:avLst/>
          </a:prstGeom>
          <a:noFill/>
          <a:ln/>
        </p:spPr>
        <p:txBody>
          <a:bodyPr wrap="square" lIns="63500" tIns="63500" rIns="63500" bIns="63500" rtlCol="0" anchor="ctr"/>
          <a:lstStyle/>
          <a:p>
            <a:pPr algn="ctr" indent="0" marL="0">
              <a:buNone/>
            </a:pPr>
            <a:r>
              <a:rPr lang="en-US" sz="1400" b="1" dirty="0">
                <a:solidFill>
                  <a:srgbClr val="1E2622"/>
                </a:solidFill>
                <a:latin typeface="Arial" pitchFamily="34" charset="0"/>
                <a:ea typeface="Arial" pitchFamily="34" charset="-122"/>
                <a:cs typeface="Arial" pitchFamily="34" charset="-120"/>
              </a:rPr>
              <a:t>wrongly_challenged_k</a:t>
            </a:r>
            <a:endParaRPr lang="en-US" sz="1400" dirty="0"/>
          </a:p>
          <a:p>
            <a:pPr algn="ctr" indent="0" marL="0">
              <a:buNone/>
            </a:pPr>
            <a:r>
              <a:rPr lang="en-US" sz="1200" dirty="0">
                <a:solidFill>
                  <a:srgbClr val="5F6862"/>
                </a:solidFill>
                <a:latin typeface="Arial" pitchFamily="34" charset="0"/>
                <a:ea typeface="Arial" pitchFamily="34" charset="-122"/>
                <a:cs typeface="Arial" pitchFamily="34" charset="-120"/>
              </a:rPr>
              <a:t>Alice: msg_k · paid b</a:t>
            </a:r>
            <a:endParaRPr lang="en-US" sz="1400" dirty="0"/>
          </a:p>
        </p:txBody>
      </p:sp>
      <p:sp>
        <p:nvSpPr>
          <p:cNvPr id="50" name="Text 47"/>
          <p:cNvSpPr/>
          <p:nvPr/>
        </p:nvSpPr>
        <p:spPr>
          <a:xfrm>
            <a:off x="4526280" y="2926080"/>
            <a:ext cx="1097280" cy="365760"/>
          </a:xfrm>
          <a:prstGeom prst="rect">
            <a:avLst/>
          </a:prstGeom>
          <a:noFill/>
          <a:ln/>
        </p:spPr>
        <p:txBody>
          <a:bodyPr wrap="square" lIns="0" tIns="0" rIns="0" bIns="0" rtlCol="0" anchor="ctr"/>
          <a:lstStyle/>
          <a:p>
            <a:pPr algn="r" indent="0" marL="0">
              <a:buNone/>
            </a:pPr>
            <a:r>
              <a:rPr lang="en-US" sz="1400" b="1" dirty="0">
                <a:solidFill>
                  <a:srgbClr val="1E2622"/>
                </a:solidFill>
                <a:latin typeface="Arial" pitchFamily="34" charset="0"/>
                <a:ea typeface="Arial" pitchFamily="34" charset="-122"/>
                <a:cs typeface="Arial" pitchFamily="34" charset="-120"/>
              </a:rPr>
              <a:t>the dispute</a:t>
            </a:r>
            <a:endParaRPr lang="en-US" sz="1400" dirty="0"/>
          </a:p>
        </p:txBody>
      </p:sp>
      <p:sp>
        <p:nvSpPr>
          <p:cNvPr id="51" name="Shape 48"/>
          <p:cNvSpPr/>
          <p:nvPr/>
        </p:nvSpPr>
        <p:spPr>
          <a:xfrm>
            <a:off x="640080" y="3282696"/>
            <a:ext cx="384048" cy="237744"/>
          </a:xfrm>
          <a:prstGeom prst="roundRect">
            <a:avLst>
              <a:gd name="adj" fmla="val 15385"/>
            </a:avLst>
          </a:prstGeom>
          <a:solidFill>
            <a:srgbClr val="DCE7F0"/>
          </a:solidFill>
          <a:ln w="15875">
            <a:solidFill>
              <a:srgbClr val="3B6C91"/>
            </a:solidFill>
            <a:prstDash val="solid"/>
          </a:ln>
        </p:spPr>
      </p:sp>
      <p:sp>
        <p:nvSpPr>
          <p:cNvPr id="52" name="Text 49"/>
          <p:cNvSpPr/>
          <p:nvPr/>
        </p:nvSpPr>
        <p:spPr>
          <a:xfrm>
            <a:off x="1143000" y="3246120"/>
            <a:ext cx="4206240" cy="310896"/>
          </a:xfrm>
          <a:prstGeom prst="rect">
            <a:avLst/>
          </a:prstGeom>
          <a:noFill/>
          <a:ln/>
        </p:spPr>
        <p:txBody>
          <a:bodyPr wrap="square" lIns="0" tIns="0" rIns="0" bIns="0" rtlCol="0" anchor="ctr"/>
          <a:lstStyle/>
          <a:p>
            <a:pPr indent="0" marL="0">
              <a:buNone/>
            </a:pPr>
            <a:r>
              <a:rPr lang="en-US" sz="1500" dirty="0">
                <a:solidFill>
                  <a:srgbClr val="1E2622"/>
                </a:solidFill>
                <a:latin typeface="Arial" pitchFamily="34" charset="0"/>
                <a:ea typeface="Arial" pitchFamily="34" charset="-122"/>
                <a:cs typeface="Arial" pitchFamily="34" charset="-120"/>
              </a:rPr>
              <a:t>a link Alice posts</a:t>
            </a:r>
            <a:endParaRPr lang="en-US" sz="1500" dirty="0"/>
          </a:p>
        </p:txBody>
      </p:sp>
      <p:sp>
        <p:nvSpPr>
          <p:cNvPr id="53" name="Shape 50"/>
          <p:cNvSpPr/>
          <p:nvPr/>
        </p:nvSpPr>
        <p:spPr>
          <a:xfrm>
            <a:off x="640080" y="3611880"/>
            <a:ext cx="384048" cy="237744"/>
          </a:xfrm>
          <a:prstGeom prst="roundRect">
            <a:avLst>
              <a:gd name="adj" fmla="val 15385"/>
            </a:avLst>
          </a:prstGeom>
          <a:solidFill>
            <a:srgbClr val="F7E6CF"/>
          </a:solidFill>
          <a:ln w="15875">
            <a:solidFill>
              <a:srgbClr val="D4862A"/>
            </a:solidFill>
            <a:prstDash val="solid"/>
          </a:ln>
        </p:spPr>
      </p:sp>
      <p:sp>
        <p:nvSpPr>
          <p:cNvPr id="54" name="Text 51"/>
          <p:cNvSpPr/>
          <p:nvPr/>
        </p:nvSpPr>
        <p:spPr>
          <a:xfrm>
            <a:off x="1143000" y="3575304"/>
            <a:ext cx="4206240" cy="310896"/>
          </a:xfrm>
          <a:prstGeom prst="rect">
            <a:avLst/>
          </a:prstGeom>
          <a:noFill/>
          <a:ln/>
        </p:spPr>
        <p:txBody>
          <a:bodyPr wrap="square" lIns="0" tIns="0" rIns="0" bIns="0" rtlCol="0" anchor="ctr"/>
          <a:lstStyle/>
          <a:p>
            <a:pPr indent="0" marL="0">
              <a:buNone/>
            </a:pPr>
            <a:r>
              <a:rPr lang="en-US" sz="1500" dirty="0">
                <a:solidFill>
                  <a:srgbClr val="1E2622"/>
                </a:solidFill>
                <a:latin typeface="Arial" pitchFamily="34" charset="0"/>
                <a:ea typeface="Arial" pitchFamily="34" charset="-122"/>
                <a:cs typeface="Arial" pitchFamily="34" charset="-120"/>
              </a:rPr>
              <a:t>a link the hub posts</a:t>
            </a:r>
            <a:endParaRPr lang="en-US" sz="1500" dirty="0"/>
          </a:p>
        </p:txBody>
      </p:sp>
      <p:sp>
        <p:nvSpPr>
          <p:cNvPr id="55" name="Shape 52"/>
          <p:cNvSpPr/>
          <p:nvPr/>
        </p:nvSpPr>
        <p:spPr>
          <a:xfrm>
            <a:off x="640080" y="3941064"/>
            <a:ext cx="384048" cy="237744"/>
          </a:xfrm>
          <a:prstGeom prst="roundRect">
            <a:avLst>
              <a:gd name="adj" fmla="val 15385"/>
            </a:avLst>
          </a:prstGeom>
          <a:solidFill>
            <a:srgbClr val="E3EDD5"/>
          </a:solidFill>
          <a:ln w="15875">
            <a:solidFill>
              <a:srgbClr val="5E8C2F"/>
            </a:solidFill>
            <a:prstDash val="solid"/>
          </a:ln>
        </p:spPr>
      </p:sp>
      <p:sp>
        <p:nvSpPr>
          <p:cNvPr id="56" name="Text 53"/>
          <p:cNvSpPr/>
          <p:nvPr/>
        </p:nvSpPr>
        <p:spPr>
          <a:xfrm>
            <a:off x="1143000" y="3904488"/>
            <a:ext cx="4206240" cy="310896"/>
          </a:xfrm>
          <a:prstGeom prst="rect">
            <a:avLst/>
          </a:prstGeom>
          <a:noFill/>
          <a:ln/>
        </p:spPr>
        <p:txBody>
          <a:bodyPr wrap="square" lIns="0" tIns="0" rIns="0" bIns="0" rtlCol="0" anchor="ctr"/>
          <a:lstStyle/>
          <a:p>
            <a:pPr indent="0" marL="0">
              <a:buNone/>
            </a:pPr>
            <a:r>
              <a:rPr lang="en-US" sz="1500" dirty="0">
                <a:solidFill>
                  <a:srgbClr val="1E2622"/>
                </a:solidFill>
                <a:latin typeface="Arial" pitchFamily="34" charset="0"/>
                <a:ea typeface="Arial" pitchFamily="34" charset="-122"/>
                <a:cs typeface="Arial" pitchFamily="34" charset="-120"/>
              </a:rPr>
              <a:t>pays Alice</a:t>
            </a:r>
            <a:endParaRPr lang="en-US" sz="1500" dirty="0"/>
          </a:p>
        </p:txBody>
      </p:sp>
      <p:sp>
        <p:nvSpPr>
          <p:cNvPr id="57" name="Shape 54"/>
          <p:cNvSpPr/>
          <p:nvPr/>
        </p:nvSpPr>
        <p:spPr>
          <a:xfrm>
            <a:off x="640080" y="4270248"/>
            <a:ext cx="384048" cy="237744"/>
          </a:xfrm>
          <a:prstGeom prst="roundRect">
            <a:avLst>
              <a:gd name="adj" fmla="val 15385"/>
            </a:avLst>
          </a:prstGeom>
          <a:solidFill>
            <a:srgbClr val="F4DCD5"/>
          </a:solidFill>
          <a:ln w="15875">
            <a:solidFill>
              <a:srgbClr val="B4462F"/>
            </a:solidFill>
            <a:prstDash val="solid"/>
          </a:ln>
        </p:spPr>
      </p:sp>
      <p:sp>
        <p:nvSpPr>
          <p:cNvPr id="58" name="Text 55"/>
          <p:cNvSpPr/>
          <p:nvPr/>
        </p:nvSpPr>
        <p:spPr>
          <a:xfrm>
            <a:off x="1143000" y="4233672"/>
            <a:ext cx="4206240" cy="310896"/>
          </a:xfrm>
          <a:prstGeom prst="rect">
            <a:avLst/>
          </a:prstGeom>
          <a:noFill/>
          <a:ln/>
        </p:spPr>
        <p:txBody>
          <a:bodyPr wrap="square" lIns="0" tIns="0" rIns="0" bIns="0" rtlCol="0" anchor="ctr"/>
          <a:lstStyle/>
          <a:p>
            <a:pPr indent="0" marL="0">
              <a:buNone/>
            </a:pPr>
            <a:r>
              <a:rPr lang="en-US" sz="1500" dirty="0">
                <a:solidFill>
                  <a:srgbClr val="1E2622"/>
                </a:solidFill>
                <a:latin typeface="Arial" pitchFamily="34" charset="0"/>
                <a:ea typeface="Arial" pitchFamily="34" charset="-122"/>
                <a:cs typeface="Arial" pitchFamily="34" charset="-120"/>
              </a:rPr>
              <a:t>pays the hub everything</a:t>
            </a:r>
            <a:endParaRPr lang="en-US" sz="1500" dirty="0"/>
          </a:p>
        </p:txBody>
      </p:sp>
      <p:sp>
        <p:nvSpPr>
          <p:cNvPr id="59" name="Text 56"/>
          <p:cNvSpPr/>
          <p:nvPr/>
        </p:nvSpPr>
        <p:spPr>
          <a:xfrm>
            <a:off x="640080" y="4709160"/>
            <a:ext cx="4572000" cy="1280160"/>
          </a:xfrm>
          <a:prstGeom prst="rect">
            <a:avLst/>
          </a:prstGeom>
          <a:noFill/>
          <a:ln/>
        </p:spPr>
        <p:txBody>
          <a:bodyPr wrap="square" lIns="0" tIns="0" rIns="0" bIns="0" rtlCol="0" anchor="t"/>
          <a:lstStyle/>
          <a:p>
            <a:pPr indent="0" marL="0">
              <a:buNone/>
            </a:pPr>
            <a:r>
              <a:rPr lang="en-US" sz="1600" b="1" dirty="0">
                <a:solidFill>
                  <a:srgbClr val="1E2622"/>
                </a:solidFill>
                <a:latin typeface="Arial" pitchFamily="34" charset="0"/>
                <a:ea typeface="Arial" pitchFamily="34" charset="-122"/>
                <a:cs typeface="Arial" pitchFamily="34" charset="-120"/>
              </a:rPr>
              <a:t>19 pre-signed at opening</a:t>
            </a:r>
            <a:endParaRPr lang="en-US" sz="1600" dirty="0"/>
          </a:p>
          <a:p>
            <a:pPr indent="0" marL="0">
              <a:buNone/>
            </a:pPr>
            <a:r>
              <a:rPr lang="en-US" sz="1400" dirty="0">
                <a:solidFill>
                  <a:srgbClr val="5F6862"/>
                </a:solidFill>
                <a:latin typeface="Arial" pitchFamily="34" charset="0"/>
                <a:ea typeface="Arial" pitchFamily="34" charset="-122"/>
                <a:cs typeface="Arial" pitchFamily="34" charset="-120"/>
              </a:rPr>
              <a:t>the default, 4 links, 4 terminals, 10 wrongly_challenged (one per kept instance)</a:t>
            </a:r>
            <a:endParaRPr lang="en-US" sz="1600" dirty="0"/>
          </a:p>
          <a:p>
            <a:pPr indent="0" marL="0">
              <a:buNone/>
            </a:pPr>
            <a:r>
              <a:rPr lang="en-US" sz="1400" dirty="0">
                <a:solidFill>
                  <a:srgbClr val="5F6862"/>
                </a:solidFill>
                <a:latin typeface="Arial" pitchFamily="34" charset="0"/>
                <a:ea typeface="Arial" pitchFamily="34" charset="-122"/>
                <a:cs typeface="Arial" pitchFamily="34" charset="-120"/>
              </a:rPr>
              <a:t>Solid: the next link. Dashed: a timeout.</a:t>
            </a:r>
            <a:endParaRPr lang="en-US" sz="16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67</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68">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Transaction graph 1/6: the opening</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Text 2"/>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header: a transaction · white: an output and its leaves</a:t>
            </a:r>
            <a:endParaRPr lang="en-US" sz="1600" dirty="0"/>
          </a:p>
        </p:txBody>
      </p:sp>
      <p:sp>
        <p:nvSpPr>
          <p:cNvPr id="6" name="Shape 3"/>
          <p:cNvSpPr/>
          <p:nvPr/>
        </p:nvSpPr>
        <p:spPr>
          <a:xfrm>
            <a:off x="2834640" y="1645920"/>
            <a:ext cx="3749040" cy="749808"/>
          </a:xfrm>
          <a:prstGeom prst="rect">
            <a:avLst/>
          </a:prstGeom>
          <a:solidFill>
            <a:srgbClr val="FFFFFF"/>
          </a:solidFill>
          <a:ln w="12700">
            <a:solidFill>
              <a:srgbClr val="1E2622"/>
            </a:solidFill>
            <a:prstDash val="solid"/>
          </a:ln>
        </p:spPr>
      </p:sp>
      <p:sp>
        <p:nvSpPr>
          <p:cNvPr id="7" name="Text 4"/>
          <p:cNvSpPr/>
          <p:nvPr/>
        </p:nvSpPr>
        <p:spPr>
          <a:xfrm>
            <a:off x="2926080" y="1682496"/>
            <a:ext cx="356616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the hub's coin</a:t>
            </a:r>
            <a:endParaRPr lang="en-US" sz="1400" dirty="0"/>
          </a:p>
        </p:txBody>
      </p:sp>
      <p:sp>
        <p:nvSpPr>
          <p:cNvPr id="8" name="Text 5"/>
          <p:cNvSpPr/>
          <p:nvPr/>
        </p:nvSpPr>
        <p:spPr>
          <a:xfrm>
            <a:off x="2926080" y="2029968"/>
            <a:ext cx="169164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key path</a:t>
            </a:r>
            <a:endParaRPr lang="en-US" sz="1300" dirty="0"/>
          </a:p>
        </p:txBody>
      </p:sp>
      <p:sp>
        <p:nvSpPr>
          <p:cNvPr id="9" name="Text 6"/>
          <p:cNvSpPr/>
          <p:nvPr/>
        </p:nvSpPr>
        <p:spPr>
          <a:xfrm>
            <a:off x="4617720" y="2029968"/>
            <a:ext cx="1874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H</a:t>
            </a:r>
            <a:endParaRPr lang="en-US" sz="1300" dirty="0"/>
          </a:p>
        </p:txBody>
      </p:sp>
      <p:sp>
        <p:nvSpPr>
          <p:cNvPr id="10" name="Shape 7"/>
          <p:cNvSpPr/>
          <p:nvPr/>
        </p:nvSpPr>
        <p:spPr>
          <a:xfrm>
            <a:off x="640080" y="2697480"/>
            <a:ext cx="1828800" cy="960120"/>
          </a:xfrm>
          <a:prstGeom prst="rect">
            <a:avLst/>
          </a:prstGeom>
          <a:solidFill>
            <a:srgbClr val="FFFFFF"/>
          </a:solidFill>
          <a:ln w="25400">
            <a:solidFill>
              <a:srgbClr val="3B6C91"/>
            </a:solidFill>
            <a:prstDash val="solid"/>
          </a:ln>
        </p:spPr>
      </p:sp>
      <p:sp>
        <p:nvSpPr>
          <p:cNvPr id="11" name="Shape 8"/>
          <p:cNvSpPr/>
          <p:nvPr/>
        </p:nvSpPr>
        <p:spPr>
          <a:xfrm>
            <a:off x="640080" y="2697480"/>
            <a:ext cx="1828800" cy="329184"/>
          </a:xfrm>
          <a:prstGeom prst="rect">
            <a:avLst/>
          </a:prstGeom>
          <a:solidFill>
            <a:srgbClr val="3B6C91"/>
          </a:solidFill>
          <a:ln w="25400">
            <a:solidFill>
              <a:srgbClr val="3B6C91"/>
            </a:solidFill>
            <a:prstDash val="solid"/>
          </a:ln>
        </p:spPr>
      </p:sp>
      <p:sp>
        <p:nvSpPr>
          <p:cNvPr id="12" name="Text 9"/>
          <p:cNvSpPr/>
          <p:nvPr/>
        </p:nvSpPr>
        <p:spPr>
          <a:xfrm>
            <a:off x="640080" y="2697480"/>
            <a:ext cx="182880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her wallet</a:t>
            </a:r>
            <a:endParaRPr lang="en-US" sz="1400" dirty="0"/>
          </a:p>
        </p:txBody>
      </p:sp>
      <p:sp>
        <p:nvSpPr>
          <p:cNvPr id="13" name="Text 10"/>
          <p:cNvSpPr/>
          <p:nvPr/>
        </p:nvSpPr>
        <p:spPr>
          <a:xfrm>
            <a:off x="685800" y="3044952"/>
            <a:ext cx="1737360" cy="59436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any transaction</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pays the address</a:t>
            </a:r>
            <a:endParaRPr lang="en-US" sz="1250" dirty="0"/>
          </a:p>
        </p:txBody>
      </p:sp>
      <p:sp>
        <p:nvSpPr>
          <p:cNvPr id="14" name="Shape 11"/>
          <p:cNvSpPr/>
          <p:nvPr/>
        </p:nvSpPr>
        <p:spPr>
          <a:xfrm>
            <a:off x="2834640" y="2606040"/>
            <a:ext cx="3749040" cy="1371600"/>
          </a:xfrm>
          <a:prstGeom prst="rect">
            <a:avLst/>
          </a:prstGeom>
          <a:solidFill>
            <a:srgbClr val="FFFFFF"/>
          </a:solidFill>
          <a:ln w="12700">
            <a:solidFill>
              <a:srgbClr val="1E2622"/>
            </a:solidFill>
            <a:prstDash val="solid"/>
          </a:ln>
        </p:spPr>
      </p:sp>
      <p:sp>
        <p:nvSpPr>
          <p:cNvPr id="15" name="Text 12"/>
          <p:cNvSpPr/>
          <p:nvPr/>
        </p:nvSpPr>
        <p:spPr>
          <a:xfrm>
            <a:off x="2926080" y="2642616"/>
            <a:ext cx="356616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deposit address: d + r_A + F + f/2</a:t>
            </a:r>
            <a:endParaRPr lang="en-US" sz="1400" dirty="0"/>
          </a:p>
        </p:txBody>
      </p:sp>
      <p:sp>
        <p:nvSpPr>
          <p:cNvPr id="16" name="Text 13"/>
          <p:cNvSpPr/>
          <p:nvPr/>
        </p:nvSpPr>
        <p:spPr>
          <a:xfrm>
            <a:off x="2926080" y="2990088"/>
            <a:ext cx="1691640" cy="310896"/>
          </a:xfrm>
          <a:prstGeom prst="rect">
            <a:avLst/>
          </a:prstGeom>
          <a:noFill/>
          <a:ln/>
        </p:spPr>
        <p:txBody>
          <a:bodyPr wrap="square" lIns="0" tIns="0" rIns="0" bIns="0" rtlCol="0" anchor="ctr"/>
          <a:lstStyle/>
          <a:p>
            <a:pPr indent="0" marL="0">
              <a:buNone/>
            </a:pPr>
            <a:r>
              <a:rPr lang="en-US" sz="1300" b="1" dirty="0">
                <a:solidFill>
                  <a:srgbClr val="1E2622"/>
                </a:solidFill>
                <a:latin typeface="Courier New" pitchFamily="34" charset="0"/>
                <a:ea typeface="Courier New" pitchFamily="34" charset="-122"/>
                <a:cs typeface="Courier New" pitchFamily="34" charset="-120"/>
              </a:rPr>
              <a:t>deposit_open</a:t>
            </a:r>
            <a:endParaRPr lang="en-US" sz="1300" dirty="0"/>
          </a:p>
        </p:txBody>
      </p:sp>
      <p:sp>
        <p:nvSpPr>
          <p:cNvPr id="17" name="Text 14"/>
          <p:cNvSpPr/>
          <p:nvPr/>
        </p:nvSpPr>
        <p:spPr>
          <a:xfrm>
            <a:off x="4617720" y="2990088"/>
            <a:ext cx="1874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H · A</a:t>
            </a:r>
            <a:endParaRPr lang="en-US" sz="1300" dirty="0"/>
          </a:p>
        </p:txBody>
      </p:sp>
      <p:sp>
        <p:nvSpPr>
          <p:cNvPr id="18" name="Text 15"/>
          <p:cNvSpPr/>
          <p:nvPr/>
        </p:nvSpPr>
        <p:spPr>
          <a:xfrm>
            <a:off x="2926080" y="3300984"/>
            <a:ext cx="169164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deposit_refund</a:t>
            </a:r>
            <a:endParaRPr lang="en-US" sz="1300" dirty="0"/>
          </a:p>
        </p:txBody>
      </p:sp>
      <p:sp>
        <p:nvSpPr>
          <p:cNvPr id="19" name="Text 16"/>
          <p:cNvSpPr/>
          <p:nvPr/>
        </p:nvSpPr>
        <p:spPr>
          <a:xfrm>
            <a:off x="4617720" y="3300984"/>
            <a:ext cx="1874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2,880 · A</a:t>
            </a:r>
            <a:endParaRPr lang="en-US" sz="1300" dirty="0"/>
          </a:p>
        </p:txBody>
      </p:sp>
      <p:sp>
        <p:nvSpPr>
          <p:cNvPr id="20" name="Text 17"/>
          <p:cNvSpPr/>
          <p:nvPr/>
        </p:nvSpPr>
        <p:spPr>
          <a:xfrm>
            <a:off x="2926080" y="3611880"/>
            <a:ext cx="3566160" cy="310896"/>
          </a:xfrm>
          <a:prstGeom prst="rect">
            <a:avLst/>
          </a:prstGeom>
          <a:noFill/>
          <a:ln/>
        </p:spPr>
        <p:txBody>
          <a:bodyPr wrap="square" lIns="0" tIns="0" rIns="0" bIns="0" rtlCol="0" anchor="ctr"/>
          <a:lstStyle/>
          <a:p>
            <a:pPr indent="0" marL="0">
              <a:buNone/>
            </a:pPr>
            <a:r>
              <a:rPr lang="en-US" sz="1300" i="1" dirty="0">
                <a:solidFill>
                  <a:srgbClr val="5F6862"/>
                </a:solidFill>
                <a:latin typeface="Arial" pitchFamily="34" charset="0"/>
                <a:ea typeface="Arial" pitchFamily="34" charset="-122"/>
                <a:cs typeface="Arial" pitchFamily="34" charset="-120"/>
              </a:rPr>
              <a:t>key path: none (NUMS)</a:t>
            </a:r>
            <a:endParaRPr lang="en-US" sz="1300" dirty="0"/>
          </a:p>
        </p:txBody>
      </p:sp>
      <p:sp>
        <p:nvSpPr>
          <p:cNvPr id="21" name="Shape 18"/>
          <p:cNvSpPr/>
          <p:nvPr/>
        </p:nvSpPr>
        <p:spPr>
          <a:xfrm>
            <a:off x="2468880" y="3172968"/>
            <a:ext cx="365760" cy="914"/>
          </a:xfrm>
          <a:prstGeom prst="line">
            <a:avLst/>
          </a:prstGeom>
          <a:noFill/>
          <a:ln w="19050">
            <a:solidFill>
              <a:srgbClr val="1E2622"/>
            </a:solidFill>
            <a:prstDash val="solid"/>
            <a:tailEnd type="triangle"/>
          </a:ln>
        </p:spPr>
      </p:sp>
      <p:sp>
        <p:nvSpPr>
          <p:cNvPr id="22" name="Shape 19"/>
          <p:cNvSpPr/>
          <p:nvPr/>
        </p:nvSpPr>
        <p:spPr>
          <a:xfrm>
            <a:off x="7086600" y="1828800"/>
            <a:ext cx="1691640" cy="1280160"/>
          </a:xfrm>
          <a:prstGeom prst="rect">
            <a:avLst/>
          </a:prstGeom>
          <a:solidFill>
            <a:srgbClr val="FFFFFF"/>
          </a:solidFill>
          <a:ln w="25400">
            <a:solidFill>
              <a:srgbClr val="1E2622"/>
            </a:solidFill>
            <a:prstDash val="solid"/>
          </a:ln>
        </p:spPr>
      </p:sp>
      <p:sp>
        <p:nvSpPr>
          <p:cNvPr id="23" name="Shape 20"/>
          <p:cNvSpPr/>
          <p:nvPr/>
        </p:nvSpPr>
        <p:spPr>
          <a:xfrm>
            <a:off x="7086600" y="1828800"/>
            <a:ext cx="1691640" cy="329184"/>
          </a:xfrm>
          <a:prstGeom prst="rect">
            <a:avLst/>
          </a:prstGeom>
          <a:solidFill>
            <a:srgbClr val="1E2622"/>
          </a:solidFill>
          <a:ln w="25400">
            <a:solidFill>
              <a:srgbClr val="1E2622"/>
            </a:solidFill>
            <a:prstDash val="solid"/>
          </a:ln>
        </p:spPr>
      </p:sp>
      <p:sp>
        <p:nvSpPr>
          <p:cNvPr id="24" name="Text 21"/>
          <p:cNvSpPr/>
          <p:nvPr/>
        </p:nvSpPr>
        <p:spPr>
          <a:xfrm>
            <a:off x="7086600" y="1828800"/>
            <a:ext cx="169164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funding</a:t>
            </a:r>
            <a:endParaRPr lang="en-US" sz="1400" dirty="0"/>
          </a:p>
        </p:txBody>
      </p:sp>
      <p:sp>
        <p:nvSpPr>
          <p:cNvPr id="25" name="Text 22"/>
          <p:cNvSpPr/>
          <p:nvPr/>
        </p:nvSpPr>
        <p:spPr>
          <a:xfrm>
            <a:off x="7132320" y="2176272"/>
            <a:ext cx="1600200" cy="91440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the hub posts</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362 vB</a:t>
            </a:r>
            <a:endParaRPr lang="en-US" sz="1250" dirty="0"/>
          </a:p>
        </p:txBody>
      </p:sp>
      <p:sp>
        <p:nvSpPr>
          <p:cNvPr id="26" name="Shape 23"/>
          <p:cNvSpPr/>
          <p:nvPr/>
        </p:nvSpPr>
        <p:spPr>
          <a:xfrm>
            <a:off x="6583680" y="2185416"/>
            <a:ext cx="502920" cy="100584"/>
          </a:xfrm>
          <a:prstGeom prst="line">
            <a:avLst/>
          </a:prstGeom>
          <a:noFill/>
          <a:ln w="19050">
            <a:solidFill>
              <a:srgbClr val="1E2622"/>
            </a:solidFill>
            <a:prstDash val="solid"/>
            <a:tailEnd type="triangle"/>
          </a:ln>
        </p:spPr>
      </p:sp>
      <p:sp>
        <p:nvSpPr>
          <p:cNvPr id="27" name="Shape 24"/>
          <p:cNvSpPr/>
          <p:nvPr/>
        </p:nvSpPr>
        <p:spPr>
          <a:xfrm flipV="1">
            <a:off x="6583680" y="2743200"/>
            <a:ext cx="502920" cy="402336"/>
          </a:xfrm>
          <a:prstGeom prst="line">
            <a:avLst/>
          </a:prstGeom>
          <a:noFill/>
          <a:ln w="19050">
            <a:solidFill>
              <a:srgbClr val="1E2622"/>
            </a:solidFill>
            <a:prstDash val="solid"/>
            <a:tailEnd type="triangle"/>
          </a:ln>
        </p:spPr>
      </p:sp>
      <p:sp>
        <p:nvSpPr>
          <p:cNvPr id="28" name="Shape 25"/>
          <p:cNvSpPr/>
          <p:nvPr/>
        </p:nvSpPr>
        <p:spPr>
          <a:xfrm>
            <a:off x="7086600" y="3794760"/>
            <a:ext cx="1691640" cy="868680"/>
          </a:xfrm>
          <a:prstGeom prst="rect">
            <a:avLst/>
          </a:prstGeom>
          <a:solidFill>
            <a:srgbClr val="FFFFFF"/>
          </a:solidFill>
          <a:ln w="25400">
            <a:solidFill>
              <a:srgbClr val="3B6C91"/>
            </a:solidFill>
            <a:prstDash val="solid"/>
          </a:ln>
        </p:spPr>
      </p:sp>
      <p:sp>
        <p:nvSpPr>
          <p:cNvPr id="29" name="Shape 26"/>
          <p:cNvSpPr/>
          <p:nvPr/>
        </p:nvSpPr>
        <p:spPr>
          <a:xfrm>
            <a:off x="7086600" y="3794760"/>
            <a:ext cx="1691640" cy="329184"/>
          </a:xfrm>
          <a:prstGeom prst="rect">
            <a:avLst/>
          </a:prstGeom>
          <a:solidFill>
            <a:srgbClr val="3B6C91"/>
          </a:solidFill>
          <a:ln w="25400">
            <a:solidFill>
              <a:srgbClr val="3B6C91"/>
            </a:solidFill>
            <a:prstDash val="solid"/>
          </a:ln>
        </p:spPr>
      </p:sp>
      <p:sp>
        <p:nvSpPr>
          <p:cNvPr id="30" name="Text 27"/>
          <p:cNvSpPr/>
          <p:nvPr/>
        </p:nvSpPr>
        <p:spPr>
          <a:xfrm>
            <a:off x="7086600" y="3794760"/>
            <a:ext cx="169164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refund</a:t>
            </a:r>
            <a:endParaRPr lang="en-US" sz="1400" dirty="0"/>
          </a:p>
        </p:txBody>
      </p:sp>
      <p:sp>
        <p:nvSpPr>
          <p:cNvPr id="31" name="Text 28"/>
          <p:cNvSpPr/>
          <p:nvPr/>
        </p:nvSpPr>
        <p:spPr>
          <a:xfrm>
            <a:off x="7132320" y="4142232"/>
            <a:ext cx="1600200" cy="50292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if never funded:</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back to her</a:t>
            </a:r>
            <a:endParaRPr lang="en-US" sz="1250" dirty="0"/>
          </a:p>
        </p:txBody>
      </p:sp>
      <p:sp>
        <p:nvSpPr>
          <p:cNvPr id="32" name="Shape 29"/>
          <p:cNvSpPr/>
          <p:nvPr/>
        </p:nvSpPr>
        <p:spPr>
          <a:xfrm>
            <a:off x="6583680" y="3456432"/>
            <a:ext cx="502920" cy="768096"/>
          </a:xfrm>
          <a:prstGeom prst="line">
            <a:avLst/>
          </a:prstGeom>
          <a:noFill/>
          <a:ln w="19050">
            <a:solidFill>
              <a:srgbClr val="1E2622"/>
            </a:solidFill>
            <a:prstDash val="solid"/>
            <a:tailEnd type="triangle"/>
          </a:ln>
        </p:spPr>
      </p:sp>
      <p:sp>
        <p:nvSpPr>
          <p:cNvPr id="33" name="Shape 30"/>
          <p:cNvSpPr/>
          <p:nvPr/>
        </p:nvSpPr>
        <p:spPr>
          <a:xfrm>
            <a:off x="9098280" y="1600200"/>
            <a:ext cx="2453335" cy="749808"/>
          </a:xfrm>
          <a:prstGeom prst="rect">
            <a:avLst/>
          </a:prstGeom>
          <a:solidFill>
            <a:srgbClr val="FFFFFF"/>
          </a:solidFill>
          <a:ln w="12700">
            <a:solidFill>
              <a:srgbClr val="1E2622"/>
            </a:solidFill>
            <a:prstDash val="solid"/>
          </a:ln>
        </p:spPr>
      </p:sp>
      <p:sp>
        <p:nvSpPr>
          <p:cNvPr id="34" name="Text 31"/>
          <p:cNvSpPr/>
          <p:nvPr/>
        </p:nvSpPr>
        <p:spPr>
          <a:xfrm>
            <a:off x="9189720" y="1636776"/>
            <a:ext cx="22704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0: V_max + r_A + r_H</a:t>
            </a:r>
            <a:endParaRPr lang="en-US" sz="1300" dirty="0"/>
          </a:p>
        </p:txBody>
      </p:sp>
      <p:sp>
        <p:nvSpPr>
          <p:cNvPr id="35" name="Text 32"/>
          <p:cNvSpPr/>
          <p:nvPr/>
        </p:nvSpPr>
        <p:spPr>
          <a:xfrm>
            <a:off x="9189720" y="1984248"/>
            <a:ext cx="2270455" cy="310896"/>
          </a:xfrm>
          <a:prstGeom prst="rect">
            <a:avLst/>
          </a:prstGeom>
          <a:noFill/>
          <a:ln/>
        </p:spPr>
        <p:txBody>
          <a:bodyPr wrap="square" lIns="0" tIns="0" rIns="0" bIns="0" rtlCol="0" anchor="ctr"/>
          <a:lstStyle/>
          <a:p>
            <a:pPr indent="0" marL="0">
              <a:buNone/>
            </a:pPr>
            <a:r>
              <a:rPr lang="en-US" sz="1300" i="1" dirty="0">
                <a:solidFill>
                  <a:srgbClr val="5F6862"/>
                </a:solidFill>
                <a:latin typeface="Arial" pitchFamily="34" charset="0"/>
                <a:ea typeface="Arial" pitchFamily="34" charset="-122"/>
                <a:cs typeface="Arial" pitchFamily="34" charset="-120"/>
              </a:rPr>
              <a:t>the contract: slide 2/6</a:t>
            </a:r>
            <a:endParaRPr lang="en-US" sz="1300" dirty="0"/>
          </a:p>
        </p:txBody>
      </p:sp>
      <p:sp>
        <p:nvSpPr>
          <p:cNvPr id="36" name="Shape 33"/>
          <p:cNvSpPr/>
          <p:nvPr/>
        </p:nvSpPr>
        <p:spPr>
          <a:xfrm>
            <a:off x="9098280" y="2468880"/>
            <a:ext cx="2453335" cy="749808"/>
          </a:xfrm>
          <a:prstGeom prst="rect">
            <a:avLst/>
          </a:prstGeom>
          <a:solidFill>
            <a:srgbClr val="FFFFFF"/>
          </a:solidFill>
          <a:ln w="12700">
            <a:solidFill>
              <a:srgbClr val="1E2622"/>
            </a:solidFill>
            <a:prstDash val="solid"/>
          </a:ln>
        </p:spPr>
      </p:sp>
      <p:sp>
        <p:nvSpPr>
          <p:cNvPr id="37" name="Text 34"/>
          <p:cNvSpPr/>
          <p:nvPr/>
        </p:nvSpPr>
        <p:spPr>
          <a:xfrm>
            <a:off x="9189720" y="2505456"/>
            <a:ext cx="22704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1: F, her fee budget</a:t>
            </a:r>
            <a:endParaRPr lang="en-US" sz="1300" dirty="0"/>
          </a:p>
        </p:txBody>
      </p:sp>
      <p:sp>
        <p:nvSpPr>
          <p:cNvPr id="38" name="Text 35"/>
          <p:cNvSpPr/>
          <p:nvPr/>
        </p:nvSpPr>
        <p:spPr>
          <a:xfrm>
            <a:off x="9189720" y="2852928"/>
            <a:ext cx="91440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key path</a:t>
            </a:r>
            <a:endParaRPr lang="en-US" sz="1300" dirty="0"/>
          </a:p>
        </p:txBody>
      </p:sp>
      <p:sp>
        <p:nvSpPr>
          <p:cNvPr id="39" name="Text 36"/>
          <p:cNvSpPr/>
          <p:nvPr/>
        </p:nvSpPr>
        <p:spPr>
          <a:xfrm>
            <a:off x="10104120" y="2852928"/>
            <a:ext cx="1356055"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A</a:t>
            </a:r>
            <a:endParaRPr lang="en-US" sz="1300" dirty="0"/>
          </a:p>
        </p:txBody>
      </p:sp>
      <p:sp>
        <p:nvSpPr>
          <p:cNvPr id="40" name="Shape 37"/>
          <p:cNvSpPr/>
          <p:nvPr/>
        </p:nvSpPr>
        <p:spPr>
          <a:xfrm>
            <a:off x="9098280" y="3337560"/>
            <a:ext cx="2453335" cy="749808"/>
          </a:xfrm>
          <a:prstGeom prst="rect">
            <a:avLst/>
          </a:prstGeom>
          <a:solidFill>
            <a:srgbClr val="FFFFFF"/>
          </a:solidFill>
          <a:ln w="12700">
            <a:solidFill>
              <a:srgbClr val="1E2622"/>
            </a:solidFill>
            <a:prstDash val="solid"/>
          </a:ln>
        </p:spPr>
      </p:sp>
      <p:sp>
        <p:nvSpPr>
          <p:cNvPr id="41" name="Text 38"/>
          <p:cNvSpPr/>
          <p:nvPr/>
        </p:nvSpPr>
        <p:spPr>
          <a:xfrm>
            <a:off x="9189720" y="3374136"/>
            <a:ext cx="22704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2: the hub's change</a:t>
            </a:r>
            <a:endParaRPr lang="en-US" sz="1300" dirty="0"/>
          </a:p>
        </p:txBody>
      </p:sp>
      <p:sp>
        <p:nvSpPr>
          <p:cNvPr id="42" name="Text 39"/>
          <p:cNvSpPr/>
          <p:nvPr/>
        </p:nvSpPr>
        <p:spPr>
          <a:xfrm>
            <a:off x="9189720" y="3721608"/>
            <a:ext cx="91440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key path</a:t>
            </a:r>
            <a:endParaRPr lang="en-US" sz="1300" dirty="0"/>
          </a:p>
        </p:txBody>
      </p:sp>
      <p:sp>
        <p:nvSpPr>
          <p:cNvPr id="43" name="Text 40"/>
          <p:cNvSpPr/>
          <p:nvPr/>
        </p:nvSpPr>
        <p:spPr>
          <a:xfrm>
            <a:off x="10104120" y="3721608"/>
            <a:ext cx="1356055"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H</a:t>
            </a:r>
            <a:endParaRPr lang="en-US" sz="1300" dirty="0"/>
          </a:p>
        </p:txBody>
      </p:sp>
      <p:sp>
        <p:nvSpPr>
          <p:cNvPr id="44" name="Shape 41"/>
          <p:cNvSpPr/>
          <p:nvPr/>
        </p:nvSpPr>
        <p:spPr>
          <a:xfrm flipV="1">
            <a:off x="8778240" y="1975104"/>
            <a:ext cx="320040" cy="493776"/>
          </a:xfrm>
          <a:prstGeom prst="line">
            <a:avLst/>
          </a:prstGeom>
          <a:noFill/>
          <a:ln w="15875">
            <a:solidFill>
              <a:srgbClr val="1E2622"/>
            </a:solidFill>
            <a:prstDash val="solid"/>
            <a:tailEnd type="triangle"/>
          </a:ln>
        </p:spPr>
      </p:sp>
      <p:sp>
        <p:nvSpPr>
          <p:cNvPr id="45" name="Shape 42"/>
          <p:cNvSpPr/>
          <p:nvPr/>
        </p:nvSpPr>
        <p:spPr>
          <a:xfrm>
            <a:off x="8778240" y="2468880"/>
            <a:ext cx="320040" cy="374904"/>
          </a:xfrm>
          <a:prstGeom prst="line">
            <a:avLst/>
          </a:prstGeom>
          <a:noFill/>
          <a:ln w="15875">
            <a:solidFill>
              <a:srgbClr val="1E2622"/>
            </a:solidFill>
            <a:prstDash val="solid"/>
            <a:tailEnd type="triangle"/>
          </a:ln>
        </p:spPr>
      </p:sp>
      <p:sp>
        <p:nvSpPr>
          <p:cNvPr id="46" name="Shape 43"/>
          <p:cNvSpPr/>
          <p:nvPr/>
        </p:nvSpPr>
        <p:spPr>
          <a:xfrm>
            <a:off x="8778240" y="2468880"/>
            <a:ext cx="320040" cy="1243584"/>
          </a:xfrm>
          <a:prstGeom prst="line">
            <a:avLst/>
          </a:prstGeom>
          <a:noFill/>
          <a:ln w="15875">
            <a:solidFill>
              <a:srgbClr val="1E2622"/>
            </a:solidFill>
            <a:prstDash val="solid"/>
            <a:tailEnd type="triangle"/>
          </a:ln>
        </p:spPr>
      </p:sp>
      <p:sp>
        <p:nvSpPr>
          <p:cNvPr id="47" name="Text 44"/>
          <p:cNvSpPr/>
          <p:nvPr/>
        </p:nvSpPr>
        <p:spPr>
          <a:xfrm>
            <a:off x="640080" y="4069080"/>
            <a:ext cx="5943600" cy="960120"/>
          </a:xfrm>
          <a:prstGeom prst="rect">
            <a:avLst/>
          </a:prstGeom>
          <a:noFill/>
          <a:ln/>
        </p:spPr>
        <p:txBody>
          <a:bodyPr wrap="square" lIns="0" tIns="0" rIns="0" bIns="0" rtlCol="0" anchor="t"/>
          <a:lstStyle/>
          <a:p>
            <a:pPr indent="0" marL="0">
              <a:buNone/>
            </a:pPr>
            <a:r>
              <a:rPr lang="en-US" sz="1250" dirty="0">
                <a:solidFill>
                  <a:srgbClr val="5F6862"/>
                </a:solidFill>
                <a:latin typeface="Arial" pitchFamily="34" charset="0"/>
                <a:ea typeface="Arial" pitchFamily="34" charset="-122"/>
                <a:cs typeface="Arial" pitchFamily="34" charset="-120"/>
              </a:rPr>
              <a:t>A, H: a signature by Alice's or the hub's key for this contract · W_A(x), W_H(x): Alice's, the hub's Winternitz one-time signature on x (how: 5/6) · L_A(x): a Lamport one · CSV n: n blocks after the output confirms · CLTV t: not before block t · F: her fee budget · f: the funding's fee</a:t>
            </a:r>
            <a:endParaRPr lang="en-US" sz="1250" dirty="0"/>
          </a:p>
        </p:txBody>
      </p:sp>
      <p:sp>
        <p:nvSpPr>
          <p:cNvPr id="48" name="Shape 45"/>
          <p:cNvSpPr/>
          <p:nvPr/>
        </p:nvSpPr>
        <p:spPr>
          <a:xfrm>
            <a:off x="640080" y="5120640"/>
            <a:ext cx="10911535" cy="1097280"/>
          </a:xfrm>
          <a:prstGeom prst="rect">
            <a:avLst/>
          </a:prstGeom>
          <a:solidFill>
            <a:srgbClr val="E6E0EF"/>
          </a:solidFill>
          <a:ln w="12700">
            <a:solidFill>
              <a:srgbClr val="6F5596"/>
            </a:solidFill>
            <a:prstDash val="dash"/>
          </a:ln>
        </p:spPr>
      </p:sp>
      <p:sp>
        <p:nvSpPr>
          <p:cNvPr id="49" name="Text 46"/>
          <p:cNvSpPr/>
          <p:nvPr/>
        </p:nvSpPr>
        <p:spPr>
          <a:xfrm>
            <a:off x="868680" y="5120640"/>
            <a:ext cx="10454335" cy="1097280"/>
          </a:xfrm>
          <a:prstGeom prst="rect">
            <a:avLst/>
          </a:prstGeom>
          <a:noFill/>
          <a:ln/>
        </p:spPr>
        <p:txBody>
          <a:bodyPr wrap="square" lIns="0" tIns="0" rIns="0" bIns="0" rtlCol="0" anchor="ctr"/>
          <a:lstStyle/>
          <a:p>
            <a:pPr indent="0" marL="0">
              <a:buNone/>
            </a:pPr>
            <a:r>
              <a:rPr lang="en-US" sz="1600" b="1" dirty="0">
                <a:solidFill>
                  <a:srgbClr val="1E2622"/>
                </a:solidFill>
                <a:latin typeface="Arial" pitchFamily="34" charset="0"/>
                <a:ea typeface="Arial" pitchFamily="34" charset="-122"/>
                <a:cs typeface="Arial" pitchFamily="34" charset="-120"/>
              </a:rPr>
              <a:t>Off chain, before the funding: </a:t>
            </a:r>
            <a:pPr indent="0" marL="0">
              <a:buNone/>
            </a:pPr>
            <a:r>
              <a:rPr lang="en-US" sz="1600" dirty="0">
                <a:solidFill>
                  <a:srgbClr val="1E2622"/>
                </a:solidFill>
                <a:latin typeface="Arial" pitchFamily="34" charset="0"/>
                <a:ea typeface="Arial" pitchFamily="34" charset="-122"/>
                <a:cs typeface="Arial" pitchFamily="34" charset="-120"/>
              </a:rPr>
              <a:t>both sign the pre-signed set; the hub mints d tokens to P = H(A‖T)·A + T. Alice's signature on in 0 is an adaptor signature for T, so the funding's witness reveals t, and t unlocks her tokens.</a:t>
            </a:r>
            <a:endParaRPr lang="en-US" sz="16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68</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69">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Transaction graph 2/6: the contract output</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Text 2"/>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every leaf starts with A · H</a:t>
            </a:r>
            <a:endParaRPr lang="en-US" sz="1600" dirty="0"/>
          </a:p>
        </p:txBody>
      </p:sp>
      <p:sp>
        <p:nvSpPr>
          <p:cNvPr id="6" name="Shape 3"/>
          <p:cNvSpPr/>
          <p:nvPr/>
        </p:nvSpPr>
        <p:spPr>
          <a:xfrm>
            <a:off x="640080" y="2377440"/>
            <a:ext cx="4343400" cy="1682496"/>
          </a:xfrm>
          <a:prstGeom prst="rect">
            <a:avLst/>
          </a:prstGeom>
          <a:solidFill>
            <a:srgbClr val="FFFFFF"/>
          </a:solidFill>
          <a:ln w="12700">
            <a:solidFill>
              <a:srgbClr val="1E2622"/>
            </a:solidFill>
            <a:prstDash val="solid"/>
          </a:ln>
        </p:spPr>
      </p:sp>
      <p:sp>
        <p:nvSpPr>
          <p:cNvPr id="7" name="Text 4"/>
          <p:cNvSpPr/>
          <p:nvPr/>
        </p:nvSpPr>
        <p:spPr>
          <a:xfrm>
            <a:off x="731520" y="2414016"/>
            <a:ext cx="416052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contract output: V₀ = V_max + r_A + r_H</a:t>
            </a:r>
            <a:endParaRPr lang="en-US" sz="1400" dirty="0"/>
          </a:p>
        </p:txBody>
      </p:sp>
      <p:sp>
        <p:nvSpPr>
          <p:cNvPr id="8" name="Text 5"/>
          <p:cNvSpPr/>
          <p:nvPr/>
        </p:nvSpPr>
        <p:spPr>
          <a:xfrm>
            <a:off x="731520" y="2761488"/>
            <a:ext cx="914400" cy="310896"/>
          </a:xfrm>
          <a:prstGeom prst="rect">
            <a:avLst/>
          </a:prstGeom>
          <a:noFill/>
          <a:ln/>
        </p:spPr>
        <p:txBody>
          <a:bodyPr wrap="square" lIns="0" tIns="0" rIns="0" bIns="0" rtlCol="0" anchor="ctr"/>
          <a:lstStyle/>
          <a:p>
            <a:pPr indent="0" marL="0">
              <a:buNone/>
            </a:pPr>
            <a:r>
              <a:rPr lang="en-US" sz="1300" b="1" dirty="0">
                <a:solidFill>
                  <a:srgbClr val="1E2622"/>
                </a:solidFill>
                <a:latin typeface="Courier New" pitchFamily="34" charset="0"/>
                <a:ea typeface="Courier New" pitchFamily="34" charset="-122"/>
                <a:cs typeface="Courier New" pitchFamily="34" charset="-120"/>
              </a:rPr>
              <a:t>fold</a:t>
            </a:r>
            <a:endParaRPr lang="en-US" sz="1300" dirty="0"/>
          </a:p>
        </p:txBody>
      </p:sp>
      <p:sp>
        <p:nvSpPr>
          <p:cNvPr id="9" name="Text 6"/>
          <p:cNvSpPr/>
          <p:nvPr/>
        </p:nvSpPr>
        <p:spPr>
          <a:xfrm>
            <a:off x="1645920" y="2761488"/>
            <a:ext cx="32461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A · H, signed when it happens</a:t>
            </a:r>
            <a:endParaRPr lang="en-US" sz="1300" dirty="0"/>
          </a:p>
        </p:txBody>
      </p:sp>
      <p:sp>
        <p:nvSpPr>
          <p:cNvPr id="10" name="Text 7"/>
          <p:cNvSpPr/>
          <p:nvPr/>
        </p:nvSpPr>
        <p:spPr>
          <a:xfrm>
            <a:off x="731520" y="3072384"/>
            <a:ext cx="914400" cy="310896"/>
          </a:xfrm>
          <a:prstGeom prst="rect">
            <a:avLst/>
          </a:prstGeom>
          <a:noFill/>
          <a:ln/>
        </p:spPr>
        <p:txBody>
          <a:bodyPr wrap="square" lIns="0" tIns="0" rIns="0" bIns="0" rtlCol="0" anchor="ctr"/>
          <a:lstStyle/>
          <a:p>
            <a:pPr indent="0" marL="0">
              <a:buNone/>
            </a:pPr>
            <a:r>
              <a:rPr lang="en-US" sz="1300" b="1" dirty="0">
                <a:solidFill>
                  <a:srgbClr val="1E2622"/>
                </a:solidFill>
                <a:latin typeface="Courier New" pitchFamily="34" charset="0"/>
                <a:ea typeface="Courier New" pitchFamily="34" charset="-122"/>
                <a:cs typeface="Courier New" pitchFamily="34" charset="-120"/>
              </a:rPr>
              <a:t>default</a:t>
            </a:r>
            <a:endParaRPr lang="en-US" sz="1300" dirty="0"/>
          </a:p>
        </p:txBody>
      </p:sp>
      <p:sp>
        <p:nvSpPr>
          <p:cNvPr id="11" name="Text 8"/>
          <p:cNvSpPr/>
          <p:nvPr/>
        </p:nvSpPr>
        <p:spPr>
          <a:xfrm>
            <a:off x="1645920" y="3072384"/>
            <a:ext cx="32461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CLTV T_close · A · H</a:t>
            </a:r>
            <a:endParaRPr lang="en-US" sz="1300" dirty="0"/>
          </a:p>
        </p:txBody>
      </p:sp>
      <p:sp>
        <p:nvSpPr>
          <p:cNvPr id="12" name="Text 9"/>
          <p:cNvSpPr/>
          <p:nvPr/>
        </p:nvSpPr>
        <p:spPr>
          <a:xfrm>
            <a:off x="731520" y="3383280"/>
            <a:ext cx="91440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request</a:t>
            </a:r>
            <a:endParaRPr lang="en-US" sz="1300" dirty="0"/>
          </a:p>
        </p:txBody>
      </p:sp>
      <p:sp>
        <p:nvSpPr>
          <p:cNvPr id="13" name="Text 10"/>
          <p:cNvSpPr/>
          <p:nvPr/>
        </p:nvSpPr>
        <p:spPr>
          <a:xfrm>
            <a:off x="1645920" y="3383280"/>
            <a:ext cx="32461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to_self_delay · A · H · W_A(b)</a:t>
            </a:r>
            <a:endParaRPr lang="en-US" sz="1300" dirty="0"/>
          </a:p>
        </p:txBody>
      </p:sp>
      <p:sp>
        <p:nvSpPr>
          <p:cNvPr id="14" name="Text 11"/>
          <p:cNvSpPr/>
          <p:nvPr/>
        </p:nvSpPr>
        <p:spPr>
          <a:xfrm>
            <a:off x="731520" y="3694176"/>
            <a:ext cx="4160520" cy="310896"/>
          </a:xfrm>
          <a:prstGeom prst="rect">
            <a:avLst/>
          </a:prstGeom>
          <a:noFill/>
          <a:ln/>
        </p:spPr>
        <p:txBody>
          <a:bodyPr wrap="square" lIns="0" tIns="0" rIns="0" bIns="0" rtlCol="0" anchor="ctr"/>
          <a:lstStyle/>
          <a:p>
            <a:pPr indent="0" marL="0">
              <a:buNone/>
            </a:pPr>
            <a:r>
              <a:rPr lang="en-US" sz="1300" i="1" dirty="0">
                <a:solidFill>
                  <a:srgbClr val="5F6862"/>
                </a:solidFill>
                <a:latin typeface="Arial" pitchFamily="34" charset="0"/>
                <a:ea typeface="Arial" pitchFamily="34" charset="-122"/>
                <a:cs typeface="Arial" pitchFamily="34" charset="-120"/>
              </a:rPr>
              <a:t>key path: none (NUMS)</a:t>
            </a:r>
            <a:endParaRPr lang="en-US" sz="1300" dirty="0"/>
          </a:p>
        </p:txBody>
      </p:sp>
      <p:sp>
        <p:nvSpPr>
          <p:cNvPr id="15" name="Text 12"/>
          <p:cNvSpPr/>
          <p:nvPr/>
        </p:nvSpPr>
        <p:spPr>
          <a:xfrm>
            <a:off x="640080" y="4206240"/>
            <a:ext cx="4343400" cy="320040"/>
          </a:xfrm>
          <a:prstGeom prst="rect">
            <a:avLst/>
          </a:prstGeom>
          <a:noFill/>
          <a:ln/>
        </p:spPr>
        <p:txBody>
          <a:bodyPr wrap="square" lIns="0" tIns="0" rIns="0" bIns="0" rtlCol="0" anchor="t"/>
          <a:lstStyle/>
          <a:p>
            <a:pPr indent="0" marL="0">
              <a:buNone/>
            </a:pPr>
            <a:r>
              <a:rPr lang="en-US" sz="1400" i="1" dirty="0">
                <a:solidFill>
                  <a:srgbClr val="5F6862"/>
                </a:solidFill>
                <a:latin typeface="Arial" pitchFamily="34" charset="0"/>
                <a:ea typeface="Arial" pitchFamily="34" charset="-122"/>
                <a:cs typeface="Arial" pitchFamily="34" charset="-120"/>
              </a:rPr>
              <a:t>W_A(b): Alice's one-time signature on b.</a:t>
            </a:r>
            <a:endParaRPr lang="en-US" sz="1400" dirty="0"/>
          </a:p>
        </p:txBody>
      </p:sp>
      <p:sp>
        <p:nvSpPr>
          <p:cNvPr id="16" name="Shape 13"/>
          <p:cNvSpPr/>
          <p:nvPr/>
        </p:nvSpPr>
        <p:spPr>
          <a:xfrm>
            <a:off x="5440680" y="1600200"/>
            <a:ext cx="1874520" cy="960120"/>
          </a:xfrm>
          <a:prstGeom prst="rect">
            <a:avLst/>
          </a:prstGeom>
          <a:solidFill>
            <a:srgbClr val="FFFFFF"/>
          </a:solidFill>
          <a:ln w="25400">
            <a:solidFill>
              <a:srgbClr val="1E2622"/>
            </a:solidFill>
            <a:prstDash val="solid"/>
          </a:ln>
        </p:spPr>
      </p:sp>
      <p:sp>
        <p:nvSpPr>
          <p:cNvPr id="17" name="Shape 14"/>
          <p:cNvSpPr/>
          <p:nvPr/>
        </p:nvSpPr>
        <p:spPr>
          <a:xfrm>
            <a:off x="5440680" y="1600200"/>
            <a:ext cx="1874520" cy="329184"/>
          </a:xfrm>
          <a:prstGeom prst="rect">
            <a:avLst/>
          </a:prstGeom>
          <a:solidFill>
            <a:srgbClr val="1E2622"/>
          </a:solidFill>
          <a:ln w="25400">
            <a:solidFill>
              <a:srgbClr val="1E2622"/>
            </a:solidFill>
            <a:prstDash val="solid"/>
          </a:ln>
        </p:spPr>
      </p:sp>
      <p:sp>
        <p:nvSpPr>
          <p:cNvPr id="18" name="Text 15"/>
          <p:cNvSpPr/>
          <p:nvPr/>
        </p:nvSpPr>
        <p:spPr>
          <a:xfrm>
            <a:off x="5440680" y="1600200"/>
            <a:ext cx="187452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fold</a:t>
            </a:r>
            <a:endParaRPr lang="en-US" sz="1400" dirty="0"/>
          </a:p>
        </p:txBody>
      </p:sp>
      <p:sp>
        <p:nvSpPr>
          <p:cNvPr id="19" name="Text 16"/>
          <p:cNvSpPr/>
          <p:nvPr/>
        </p:nvSpPr>
        <p:spPr>
          <a:xfrm>
            <a:off x="5486400" y="1947672"/>
            <a:ext cx="1783080" cy="59436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both sign, at the time</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193 vB</a:t>
            </a:r>
            <a:endParaRPr lang="en-US" sz="1250" dirty="0"/>
          </a:p>
        </p:txBody>
      </p:sp>
      <p:sp>
        <p:nvSpPr>
          <p:cNvPr id="20" name="Shape 17"/>
          <p:cNvSpPr/>
          <p:nvPr/>
        </p:nvSpPr>
        <p:spPr>
          <a:xfrm flipV="1">
            <a:off x="4983480" y="2075688"/>
            <a:ext cx="457200" cy="841248"/>
          </a:xfrm>
          <a:prstGeom prst="line">
            <a:avLst/>
          </a:prstGeom>
          <a:noFill/>
          <a:ln w="19050">
            <a:solidFill>
              <a:srgbClr val="1E2622"/>
            </a:solidFill>
            <a:prstDash val="solid"/>
            <a:tailEnd type="triangle"/>
          </a:ln>
        </p:spPr>
      </p:sp>
      <p:sp>
        <p:nvSpPr>
          <p:cNvPr id="21" name="Shape 18"/>
          <p:cNvSpPr/>
          <p:nvPr/>
        </p:nvSpPr>
        <p:spPr>
          <a:xfrm>
            <a:off x="5440680" y="2834640"/>
            <a:ext cx="1874520" cy="960120"/>
          </a:xfrm>
          <a:prstGeom prst="rect">
            <a:avLst/>
          </a:prstGeom>
          <a:solidFill>
            <a:srgbClr val="FFFFFF"/>
          </a:solidFill>
          <a:ln w="25400">
            <a:solidFill>
              <a:srgbClr val="1E2622"/>
            </a:solidFill>
            <a:prstDash val="solid"/>
          </a:ln>
        </p:spPr>
      </p:sp>
      <p:sp>
        <p:nvSpPr>
          <p:cNvPr id="22" name="Shape 19"/>
          <p:cNvSpPr/>
          <p:nvPr/>
        </p:nvSpPr>
        <p:spPr>
          <a:xfrm>
            <a:off x="5440680" y="2834640"/>
            <a:ext cx="1874520" cy="329184"/>
          </a:xfrm>
          <a:prstGeom prst="rect">
            <a:avLst/>
          </a:prstGeom>
          <a:solidFill>
            <a:srgbClr val="1E2622"/>
          </a:solidFill>
          <a:ln w="25400">
            <a:solidFill>
              <a:srgbClr val="1E2622"/>
            </a:solidFill>
            <a:prstDash val="solid"/>
          </a:ln>
        </p:spPr>
      </p:sp>
      <p:sp>
        <p:nvSpPr>
          <p:cNvPr id="23" name="Text 20"/>
          <p:cNvSpPr/>
          <p:nvPr/>
        </p:nvSpPr>
        <p:spPr>
          <a:xfrm>
            <a:off x="5440680" y="2834640"/>
            <a:ext cx="187452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default</a:t>
            </a:r>
            <a:endParaRPr lang="en-US" sz="1400" dirty="0"/>
          </a:p>
        </p:txBody>
      </p:sp>
      <p:sp>
        <p:nvSpPr>
          <p:cNvPr id="24" name="Text 21"/>
          <p:cNvSpPr/>
          <p:nvPr/>
        </p:nvSpPr>
        <p:spPr>
          <a:xfrm>
            <a:off x="5486400" y="3182112"/>
            <a:ext cx="1783080" cy="59436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pre-signed · either posts</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 a fee coin</a:t>
            </a:r>
            <a:endParaRPr lang="en-US" sz="1250" dirty="0"/>
          </a:p>
        </p:txBody>
      </p:sp>
      <p:sp>
        <p:nvSpPr>
          <p:cNvPr id="25" name="Shape 22"/>
          <p:cNvSpPr/>
          <p:nvPr/>
        </p:nvSpPr>
        <p:spPr>
          <a:xfrm>
            <a:off x="4983480" y="3227832"/>
            <a:ext cx="457200" cy="82296"/>
          </a:xfrm>
          <a:prstGeom prst="line">
            <a:avLst/>
          </a:prstGeom>
          <a:noFill/>
          <a:ln w="19050">
            <a:solidFill>
              <a:srgbClr val="1E2622"/>
            </a:solidFill>
            <a:prstDash val="solid"/>
            <a:tailEnd type="triangle"/>
          </a:ln>
        </p:spPr>
      </p:sp>
      <p:sp>
        <p:nvSpPr>
          <p:cNvPr id="26" name="Shape 23"/>
          <p:cNvSpPr/>
          <p:nvPr/>
        </p:nvSpPr>
        <p:spPr>
          <a:xfrm>
            <a:off x="5440680" y="4069080"/>
            <a:ext cx="1874520" cy="960120"/>
          </a:xfrm>
          <a:prstGeom prst="rect">
            <a:avLst/>
          </a:prstGeom>
          <a:solidFill>
            <a:srgbClr val="FFFFFF"/>
          </a:solidFill>
          <a:ln w="25400">
            <a:solidFill>
              <a:srgbClr val="3B6C91"/>
            </a:solidFill>
            <a:prstDash val="solid"/>
          </a:ln>
        </p:spPr>
      </p:sp>
      <p:sp>
        <p:nvSpPr>
          <p:cNvPr id="27" name="Shape 24"/>
          <p:cNvSpPr/>
          <p:nvPr/>
        </p:nvSpPr>
        <p:spPr>
          <a:xfrm>
            <a:off x="5440680" y="4069080"/>
            <a:ext cx="1874520" cy="329184"/>
          </a:xfrm>
          <a:prstGeom prst="rect">
            <a:avLst/>
          </a:prstGeom>
          <a:solidFill>
            <a:srgbClr val="3B6C91"/>
          </a:solidFill>
          <a:ln w="25400">
            <a:solidFill>
              <a:srgbClr val="3B6C91"/>
            </a:solidFill>
            <a:prstDash val="solid"/>
          </a:ln>
        </p:spPr>
      </p:sp>
      <p:sp>
        <p:nvSpPr>
          <p:cNvPr id="28" name="Text 25"/>
          <p:cNvSpPr/>
          <p:nvPr/>
        </p:nvSpPr>
        <p:spPr>
          <a:xfrm>
            <a:off x="5440680" y="4069080"/>
            <a:ext cx="187452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request</a:t>
            </a:r>
            <a:endParaRPr lang="en-US" sz="1400" dirty="0"/>
          </a:p>
        </p:txBody>
      </p:sp>
      <p:sp>
        <p:nvSpPr>
          <p:cNvPr id="29" name="Text 26"/>
          <p:cNvSpPr/>
          <p:nvPr/>
        </p:nvSpPr>
        <p:spPr>
          <a:xfrm>
            <a:off x="5486400" y="4416552"/>
            <a:ext cx="1783080" cy="59436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pre-signed · Alice posts</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449 vB</a:t>
            </a:r>
            <a:endParaRPr lang="en-US" sz="1250" dirty="0"/>
          </a:p>
        </p:txBody>
      </p:sp>
      <p:sp>
        <p:nvSpPr>
          <p:cNvPr id="30" name="Shape 27"/>
          <p:cNvSpPr/>
          <p:nvPr/>
        </p:nvSpPr>
        <p:spPr>
          <a:xfrm>
            <a:off x="4983480" y="3538728"/>
            <a:ext cx="457200" cy="1005840"/>
          </a:xfrm>
          <a:prstGeom prst="line">
            <a:avLst/>
          </a:prstGeom>
          <a:noFill/>
          <a:ln w="19050">
            <a:solidFill>
              <a:srgbClr val="1E2622"/>
            </a:solidFill>
            <a:prstDash val="solid"/>
            <a:tailEnd type="triangle"/>
          </a:ln>
        </p:spPr>
      </p:sp>
      <p:sp>
        <p:nvSpPr>
          <p:cNvPr id="31" name="Shape 28"/>
          <p:cNvSpPr/>
          <p:nvPr/>
        </p:nvSpPr>
        <p:spPr>
          <a:xfrm>
            <a:off x="7726680" y="1463040"/>
            <a:ext cx="3824935" cy="384048"/>
          </a:xfrm>
          <a:prstGeom prst="rect">
            <a:avLst/>
          </a:prstGeom>
          <a:solidFill>
            <a:srgbClr val="FFFFFF"/>
          </a:solidFill>
          <a:ln w="12700">
            <a:solidFill>
              <a:srgbClr val="1E2622"/>
            </a:solidFill>
            <a:prstDash val="solid"/>
          </a:ln>
        </p:spPr>
      </p:sp>
      <p:sp>
        <p:nvSpPr>
          <p:cNvPr id="32" name="Text 29"/>
          <p:cNvSpPr/>
          <p:nvPr/>
        </p:nvSpPr>
        <p:spPr>
          <a:xfrm>
            <a:off x="7818120" y="1499616"/>
            <a:ext cx="36420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0: b + r_A → Alice's payout address</a:t>
            </a:r>
            <a:endParaRPr lang="en-US" sz="1300" dirty="0"/>
          </a:p>
        </p:txBody>
      </p:sp>
      <p:sp>
        <p:nvSpPr>
          <p:cNvPr id="33" name="Shape 30"/>
          <p:cNvSpPr/>
          <p:nvPr/>
        </p:nvSpPr>
        <p:spPr>
          <a:xfrm flipV="1">
            <a:off x="7315200" y="1682496"/>
            <a:ext cx="411480" cy="393192"/>
          </a:xfrm>
          <a:prstGeom prst="line">
            <a:avLst/>
          </a:prstGeom>
          <a:noFill/>
          <a:ln w="15875">
            <a:solidFill>
              <a:srgbClr val="1E2622"/>
            </a:solidFill>
            <a:prstDash val="solid"/>
            <a:tailEnd type="triangle"/>
          </a:ln>
        </p:spPr>
      </p:sp>
      <p:sp>
        <p:nvSpPr>
          <p:cNvPr id="34" name="Shape 31"/>
          <p:cNvSpPr/>
          <p:nvPr/>
        </p:nvSpPr>
        <p:spPr>
          <a:xfrm>
            <a:off x="7726680" y="1965960"/>
            <a:ext cx="3824935" cy="384048"/>
          </a:xfrm>
          <a:prstGeom prst="rect">
            <a:avLst/>
          </a:prstGeom>
          <a:solidFill>
            <a:srgbClr val="FFFFFF"/>
          </a:solidFill>
          <a:ln w="12700">
            <a:solidFill>
              <a:srgbClr val="1E2622"/>
            </a:solidFill>
            <a:prstDash val="solid"/>
          </a:ln>
        </p:spPr>
      </p:sp>
      <p:sp>
        <p:nvSpPr>
          <p:cNvPr id="35" name="Text 32"/>
          <p:cNvSpPr/>
          <p:nvPr/>
        </p:nvSpPr>
        <p:spPr>
          <a:xfrm>
            <a:off x="7818120" y="2002536"/>
            <a:ext cx="36420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1: V_max − b + r_H − fee → the hub</a:t>
            </a:r>
            <a:endParaRPr lang="en-US" sz="1300" dirty="0"/>
          </a:p>
        </p:txBody>
      </p:sp>
      <p:sp>
        <p:nvSpPr>
          <p:cNvPr id="36" name="Shape 33"/>
          <p:cNvSpPr/>
          <p:nvPr/>
        </p:nvSpPr>
        <p:spPr>
          <a:xfrm>
            <a:off x="7315200" y="2075688"/>
            <a:ext cx="411480" cy="109728"/>
          </a:xfrm>
          <a:prstGeom prst="line">
            <a:avLst/>
          </a:prstGeom>
          <a:noFill/>
          <a:ln w="15875">
            <a:solidFill>
              <a:srgbClr val="1E2622"/>
            </a:solidFill>
            <a:prstDash val="solid"/>
            <a:tailEnd type="triangle"/>
          </a:ln>
        </p:spPr>
      </p:sp>
      <p:sp>
        <p:nvSpPr>
          <p:cNvPr id="37" name="Shape 34"/>
          <p:cNvSpPr/>
          <p:nvPr/>
        </p:nvSpPr>
        <p:spPr>
          <a:xfrm>
            <a:off x="7726680" y="2697480"/>
            <a:ext cx="3824935" cy="384048"/>
          </a:xfrm>
          <a:prstGeom prst="rect">
            <a:avLst/>
          </a:prstGeom>
          <a:solidFill>
            <a:srgbClr val="FFFFFF"/>
          </a:solidFill>
          <a:ln w="12700">
            <a:solidFill>
              <a:srgbClr val="1E2622"/>
            </a:solidFill>
            <a:prstDash val="solid"/>
          </a:ln>
        </p:spPr>
      </p:sp>
      <p:sp>
        <p:nvSpPr>
          <p:cNvPr id="38" name="Text 35"/>
          <p:cNvSpPr/>
          <p:nvPr/>
        </p:nvSpPr>
        <p:spPr>
          <a:xfrm>
            <a:off x="7818120" y="2734056"/>
            <a:ext cx="36420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0: r_A → Alice's payout address</a:t>
            </a:r>
            <a:endParaRPr lang="en-US" sz="1300" dirty="0"/>
          </a:p>
        </p:txBody>
      </p:sp>
      <p:sp>
        <p:nvSpPr>
          <p:cNvPr id="39" name="Shape 36"/>
          <p:cNvSpPr/>
          <p:nvPr/>
        </p:nvSpPr>
        <p:spPr>
          <a:xfrm flipV="1">
            <a:off x="7315200" y="2916936"/>
            <a:ext cx="411480" cy="393192"/>
          </a:xfrm>
          <a:prstGeom prst="line">
            <a:avLst/>
          </a:prstGeom>
          <a:noFill/>
          <a:ln w="15875">
            <a:solidFill>
              <a:srgbClr val="1E2622"/>
            </a:solidFill>
            <a:prstDash val="solid"/>
            <a:tailEnd type="triangle"/>
          </a:ln>
        </p:spPr>
      </p:sp>
      <p:sp>
        <p:nvSpPr>
          <p:cNvPr id="40" name="Shape 37"/>
          <p:cNvSpPr/>
          <p:nvPr/>
        </p:nvSpPr>
        <p:spPr>
          <a:xfrm>
            <a:off x="7726680" y="3200400"/>
            <a:ext cx="3824935" cy="384048"/>
          </a:xfrm>
          <a:prstGeom prst="rect">
            <a:avLst/>
          </a:prstGeom>
          <a:solidFill>
            <a:srgbClr val="FFFFFF"/>
          </a:solidFill>
          <a:ln w="12700">
            <a:solidFill>
              <a:srgbClr val="1E2622"/>
            </a:solidFill>
            <a:prstDash val="solid"/>
          </a:ln>
        </p:spPr>
      </p:sp>
      <p:sp>
        <p:nvSpPr>
          <p:cNvPr id="41" name="Text 38"/>
          <p:cNvSpPr/>
          <p:nvPr/>
        </p:nvSpPr>
        <p:spPr>
          <a:xfrm>
            <a:off x="7818120" y="3236976"/>
            <a:ext cx="36420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1: V_max + r_H → the hub</a:t>
            </a:r>
            <a:endParaRPr lang="en-US" sz="1300" dirty="0"/>
          </a:p>
        </p:txBody>
      </p:sp>
      <p:sp>
        <p:nvSpPr>
          <p:cNvPr id="42" name="Shape 39"/>
          <p:cNvSpPr/>
          <p:nvPr/>
        </p:nvSpPr>
        <p:spPr>
          <a:xfrm>
            <a:off x="7315200" y="3310128"/>
            <a:ext cx="411480" cy="109728"/>
          </a:xfrm>
          <a:prstGeom prst="line">
            <a:avLst/>
          </a:prstGeom>
          <a:noFill/>
          <a:ln w="15875">
            <a:solidFill>
              <a:srgbClr val="1E2622"/>
            </a:solidFill>
            <a:prstDash val="solid"/>
            <a:tailEnd type="triangle"/>
          </a:ln>
        </p:spPr>
      </p:sp>
      <p:sp>
        <p:nvSpPr>
          <p:cNvPr id="43" name="Shape 40"/>
          <p:cNvSpPr/>
          <p:nvPr/>
        </p:nvSpPr>
        <p:spPr>
          <a:xfrm>
            <a:off x="7726680" y="3931920"/>
            <a:ext cx="3824935" cy="749808"/>
          </a:xfrm>
          <a:prstGeom prst="rect">
            <a:avLst/>
          </a:prstGeom>
          <a:solidFill>
            <a:srgbClr val="FFFFFF"/>
          </a:solidFill>
          <a:ln w="12700">
            <a:solidFill>
              <a:srgbClr val="1E2622"/>
            </a:solidFill>
            <a:prstDash val="solid"/>
          </a:ln>
        </p:spPr>
      </p:sp>
      <p:sp>
        <p:nvSpPr>
          <p:cNvPr id="44" name="Text 41"/>
          <p:cNvSpPr/>
          <p:nvPr/>
        </p:nvSpPr>
        <p:spPr>
          <a:xfrm>
            <a:off x="7818120" y="3968496"/>
            <a:ext cx="36420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0: V₁ = V₀ − floor − 330</a:t>
            </a:r>
            <a:endParaRPr lang="en-US" sz="1300" dirty="0"/>
          </a:p>
        </p:txBody>
      </p:sp>
      <p:sp>
        <p:nvSpPr>
          <p:cNvPr id="45" name="Text 42"/>
          <p:cNvSpPr/>
          <p:nvPr/>
        </p:nvSpPr>
        <p:spPr>
          <a:xfrm>
            <a:off x="7818120" y="4315968"/>
            <a:ext cx="3642055" cy="310896"/>
          </a:xfrm>
          <a:prstGeom prst="rect">
            <a:avLst/>
          </a:prstGeom>
          <a:noFill/>
          <a:ln/>
        </p:spPr>
        <p:txBody>
          <a:bodyPr wrap="square" lIns="0" tIns="0" rIns="0" bIns="0" rtlCol="0" anchor="ctr"/>
          <a:lstStyle/>
          <a:p>
            <a:pPr indent="0" marL="0">
              <a:buNone/>
            </a:pPr>
            <a:r>
              <a:rPr lang="en-US" sz="1300" i="1" dirty="0">
                <a:solidFill>
                  <a:srgbClr val="5F6862"/>
                </a:solidFill>
                <a:latin typeface="Arial" pitchFamily="34" charset="0"/>
                <a:ea typeface="Arial" pitchFamily="34" charset="-122"/>
                <a:cs typeface="Arial" pitchFamily="34" charset="-120"/>
              </a:rPr>
              <a:t>respond · request_timeout: slide 3/6</a:t>
            </a:r>
            <a:endParaRPr lang="en-US" sz="1300" dirty="0"/>
          </a:p>
        </p:txBody>
      </p:sp>
      <p:sp>
        <p:nvSpPr>
          <p:cNvPr id="46" name="Shape 43"/>
          <p:cNvSpPr/>
          <p:nvPr/>
        </p:nvSpPr>
        <p:spPr>
          <a:xfrm>
            <a:off x="7726680" y="4754880"/>
            <a:ext cx="3824935" cy="384048"/>
          </a:xfrm>
          <a:prstGeom prst="rect">
            <a:avLst/>
          </a:prstGeom>
          <a:solidFill>
            <a:srgbClr val="FFFFFF"/>
          </a:solidFill>
          <a:ln w="12700">
            <a:solidFill>
              <a:srgbClr val="1E2622"/>
            </a:solidFill>
            <a:prstDash val="solid"/>
          </a:ln>
        </p:spPr>
      </p:sp>
      <p:sp>
        <p:nvSpPr>
          <p:cNvPr id="47" name="Text 44"/>
          <p:cNvSpPr/>
          <p:nvPr/>
        </p:nvSpPr>
        <p:spPr>
          <a:xfrm>
            <a:off x="7818120" y="4791456"/>
            <a:ext cx="3642055" cy="310896"/>
          </a:xfrm>
          <a:prstGeom prst="rect">
            <a:avLst/>
          </a:prstGeom>
          <a:noFill/>
          <a:ln/>
        </p:spPr>
        <p:txBody>
          <a:bodyPr wrap="square" lIns="0" tIns="0" rIns="0" bIns="0" rtlCol="0" anchor="ctr"/>
          <a:lstStyle/>
          <a:p>
            <a:pPr indent="0" marL="0">
              <a:buNone/>
            </a:pPr>
            <a:r>
              <a:rPr lang="en-US" sz="1300" b="1" dirty="0">
                <a:solidFill>
                  <a:srgbClr val="1E2622"/>
                </a:solidFill>
                <a:latin typeface="Arial" pitchFamily="34" charset="0"/>
                <a:ea typeface="Arial" pitchFamily="34" charset="-122"/>
                <a:cs typeface="Arial" pitchFamily="34" charset="-120"/>
              </a:rPr>
              <a:t>out 1: 330, an anchor: key A</a:t>
            </a:r>
            <a:endParaRPr lang="en-US" sz="1300" dirty="0"/>
          </a:p>
        </p:txBody>
      </p:sp>
      <p:sp>
        <p:nvSpPr>
          <p:cNvPr id="48" name="Shape 45"/>
          <p:cNvSpPr/>
          <p:nvPr/>
        </p:nvSpPr>
        <p:spPr>
          <a:xfrm flipV="1">
            <a:off x="7315200" y="4306824"/>
            <a:ext cx="411480" cy="237744"/>
          </a:xfrm>
          <a:prstGeom prst="line">
            <a:avLst/>
          </a:prstGeom>
          <a:noFill/>
          <a:ln w="15875">
            <a:solidFill>
              <a:srgbClr val="1E2622"/>
            </a:solidFill>
            <a:prstDash val="solid"/>
            <a:tailEnd type="triangle"/>
          </a:ln>
        </p:spPr>
      </p:sp>
      <p:sp>
        <p:nvSpPr>
          <p:cNvPr id="49" name="Shape 46"/>
          <p:cNvSpPr/>
          <p:nvPr/>
        </p:nvSpPr>
        <p:spPr>
          <a:xfrm>
            <a:off x="7315200" y="4544568"/>
            <a:ext cx="411480" cy="429768"/>
          </a:xfrm>
          <a:prstGeom prst="line">
            <a:avLst/>
          </a:prstGeom>
          <a:noFill/>
          <a:ln w="15875">
            <a:solidFill>
              <a:srgbClr val="1E2622"/>
            </a:solidFill>
            <a:prstDash val="solid"/>
            <a:tailEnd type="triangle"/>
          </a:ln>
        </p:spPr>
      </p:sp>
      <p:sp>
        <p:nvSpPr>
          <p:cNvPr id="50" name="Text 47"/>
          <p:cNvSpPr/>
          <p:nvPr/>
        </p:nvSpPr>
        <p:spPr>
          <a:xfrm>
            <a:off x="640080" y="5440680"/>
            <a:ext cx="10911535" cy="777240"/>
          </a:xfrm>
          <a:prstGeom prst="rect">
            <a:avLst/>
          </a:prstGeom>
          <a:noFill/>
          <a:ln/>
        </p:spPr>
        <p:txBody>
          <a:bodyPr wrap="square" lIns="0" tIns="0" rIns="0" bIns="0" rtlCol="0" anchor="ctr"/>
          <a:lstStyle/>
          <a:p>
            <a:pPr indent="0" marL="0">
              <a:buNone/>
            </a:pPr>
            <a:r>
              <a:rPr lang="en-US" sz="1500" b="1" dirty="0">
                <a:solidFill>
                  <a:srgbClr val="5F6862"/>
                </a:solidFill>
                <a:latin typeface="Arial" pitchFamily="34" charset="0"/>
                <a:ea typeface="Arial" pitchFamily="34" charset="-122"/>
                <a:cs typeface="Arial" pitchFamily="34" charset="-120"/>
              </a:rPr>
              <a:t>Only one of the three confirms. </a:t>
            </a:r>
            <a:pPr indent="0" marL="0">
              <a:buNone/>
            </a:pPr>
            <a:r>
              <a:rPr lang="en-US" sz="1500" dirty="0">
                <a:solidFill>
                  <a:srgbClr val="5F6862"/>
                </a:solidFill>
                <a:latin typeface="Arial" pitchFamily="34" charset="0"/>
                <a:ea typeface="Arial" pitchFamily="34" charset="-122"/>
                <a:cs typeface="Arial" pitchFamily="34" charset="-120"/>
              </a:rPr>
              <a:t>The links (request onwards) are signed ALL: fixed txids, a 1 sat/vB floor out of the contract, an anchor to bump. The default and the terminals: ALL|ANYONECANPAY, so the poster adds a fee coin.</a:t>
            </a:r>
            <a:endParaRPr lang="en-US" sz="15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69</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9">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2800" b="1" dirty="0">
                <a:solidFill>
                  <a:srgbClr val="1E2622"/>
                </a:solidFill>
                <a:latin typeface="Georgia" pitchFamily="34" charset="0"/>
                <a:ea typeface="Georgia" pitchFamily="34" charset="-122"/>
                <a:cs typeface="Georgia" pitchFamily="34" charset="-120"/>
              </a:rPr>
              <a:t>The withdrawal statement: Lichen's one question to the L2</a:t>
            </a:r>
            <a:endParaRPr lang="en-US" sz="28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783080"/>
            <a:ext cx="109728" cy="1188720"/>
          </a:xfrm>
          <a:prstGeom prst="rect">
            <a:avLst/>
          </a:prstGeom>
          <a:solidFill>
            <a:srgbClr val="D4862A"/>
          </a:solidFill>
          <a:ln/>
        </p:spPr>
      </p:sp>
      <p:sp>
        <p:nvSpPr>
          <p:cNvPr id="6" name="Text 3"/>
          <p:cNvSpPr/>
          <p:nvPr/>
        </p:nvSpPr>
        <p:spPr>
          <a:xfrm>
            <a:off x="1005840" y="1783080"/>
            <a:ext cx="10362895" cy="1188720"/>
          </a:xfrm>
          <a:prstGeom prst="rect">
            <a:avLst/>
          </a:prstGeom>
          <a:noFill/>
          <a:ln/>
        </p:spPr>
        <p:txBody>
          <a:bodyPr wrap="square" lIns="0" tIns="0" rIns="0" bIns="0" rtlCol="0" anchor="ctr"/>
          <a:lstStyle/>
          <a:p>
            <a:pPr indent="0" marL="0">
              <a:buNone/>
            </a:pPr>
            <a:r>
              <a:rPr lang="en-US" sz="3000" i="1" dirty="0">
                <a:solidFill>
                  <a:srgbClr val="1E2622"/>
                </a:solidFill>
                <a:latin typeface="Georgia" pitchFamily="34" charset="0"/>
                <a:ea typeface="Georgia" pitchFamily="34" charset="-122"/>
                <a:cs typeface="Georgia" pitchFamily="34" charset="-120"/>
              </a:rPr>
              <a:t>“b tokens were returned to the hub, with memo c, in deployment D.”</a:t>
            </a:r>
            <a:endParaRPr lang="en-US" sz="3000" dirty="0"/>
          </a:p>
        </p:txBody>
      </p:sp>
      <p:sp>
        <p:nvSpPr>
          <p:cNvPr id="7" name="Shape 4"/>
          <p:cNvSpPr/>
          <p:nvPr/>
        </p:nvSpPr>
        <p:spPr>
          <a:xfrm>
            <a:off x="640080" y="3429000"/>
            <a:ext cx="3017520" cy="1234440"/>
          </a:xfrm>
          <a:prstGeom prst="roundRect">
            <a:avLst>
              <a:gd name="adj" fmla="val 5926"/>
            </a:avLst>
          </a:prstGeom>
          <a:solidFill>
            <a:srgbClr val="DCE7F0"/>
          </a:solidFill>
          <a:ln w="15875">
            <a:solidFill>
              <a:srgbClr val="3B6C91"/>
            </a:solidFill>
            <a:prstDash val="solid"/>
          </a:ln>
        </p:spPr>
      </p:sp>
      <p:sp>
        <p:nvSpPr>
          <p:cNvPr id="8" name="Text 5"/>
          <p:cNvSpPr/>
          <p:nvPr/>
        </p:nvSpPr>
        <p:spPr>
          <a:xfrm>
            <a:off x="640080" y="3429000"/>
            <a:ext cx="3017520" cy="123444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what the program checks</a:t>
            </a:r>
            <a:endParaRPr lang="en-US" sz="1800" dirty="0"/>
          </a:p>
          <a:p>
            <a:pPr algn="ctr" indent="0" marL="0">
              <a:buNone/>
            </a:pPr>
            <a:r>
              <a:rPr lang="en-US" sz="1800" dirty="0">
                <a:solidFill>
                  <a:srgbClr val="1E2622"/>
                </a:solidFill>
                <a:latin typeface="Arial" pitchFamily="34" charset="0"/>
                <a:ea typeface="Arial" pitchFamily="34" charset="-122"/>
                <a:cs typeface="Arial" pitchFamily="34" charset="-120"/>
              </a:rPr>
              <a:t>to say so</a:t>
            </a:r>
            <a:endParaRPr lang="en-US" sz="1800" dirty="0"/>
          </a:p>
        </p:txBody>
      </p:sp>
      <p:sp>
        <p:nvSpPr>
          <p:cNvPr id="9" name="Shape 6"/>
          <p:cNvSpPr/>
          <p:nvPr/>
        </p:nvSpPr>
        <p:spPr>
          <a:xfrm>
            <a:off x="4389120" y="3429000"/>
            <a:ext cx="3017520" cy="1234440"/>
          </a:xfrm>
          <a:prstGeom prst="roundRect">
            <a:avLst>
              <a:gd name="adj" fmla="val 5926"/>
            </a:avLst>
          </a:prstGeom>
          <a:solidFill>
            <a:srgbClr val="FFFFFF"/>
          </a:solidFill>
          <a:ln w="15875">
            <a:solidFill>
              <a:srgbClr val="1E2622"/>
            </a:solidFill>
            <a:prstDash val="solid"/>
          </a:ln>
        </p:spPr>
      </p:sp>
      <p:sp>
        <p:nvSpPr>
          <p:cNvPr id="10" name="Text 7"/>
          <p:cNvSpPr/>
          <p:nvPr/>
        </p:nvSpPr>
        <p:spPr>
          <a:xfrm>
            <a:off x="4389120" y="3429000"/>
            <a:ext cx="3017520" cy="123444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a fixed program</a:t>
            </a:r>
            <a:endParaRPr lang="en-US" sz="1800" dirty="0"/>
          </a:p>
          <a:p>
            <a:pPr algn="ctr" indent="0" marL="0">
              <a:buNone/>
            </a:pPr>
            <a:r>
              <a:rPr lang="en-US" sz="1800" dirty="0">
                <a:solidFill>
                  <a:srgbClr val="1E2622"/>
                </a:solidFill>
                <a:latin typeface="Arial" pitchFamily="34" charset="0"/>
                <a:ea typeface="Arial" pitchFamily="34" charset="-122"/>
                <a:cs typeface="Arial" pitchFamily="34" charset="-120"/>
              </a:rPr>
              <a:t>its image id pinned</a:t>
            </a:r>
            <a:endParaRPr lang="en-US" sz="1800" dirty="0"/>
          </a:p>
          <a:p>
            <a:pPr algn="ctr" indent="0" marL="0">
              <a:buNone/>
            </a:pPr>
            <a:r>
              <a:rPr lang="en-US" sz="1800" dirty="0">
                <a:solidFill>
                  <a:srgbClr val="1E2622"/>
                </a:solidFill>
                <a:latin typeface="Arial" pitchFamily="34" charset="0"/>
                <a:ea typeface="Arial" pitchFamily="34" charset="-122"/>
                <a:cs typeface="Arial" pitchFamily="34" charset="-120"/>
              </a:rPr>
              <a:t>in the contract</a:t>
            </a:r>
            <a:endParaRPr lang="en-US" sz="1800" dirty="0"/>
          </a:p>
        </p:txBody>
      </p:sp>
      <p:sp>
        <p:nvSpPr>
          <p:cNvPr id="11" name="Shape 8"/>
          <p:cNvSpPr/>
          <p:nvPr/>
        </p:nvSpPr>
        <p:spPr>
          <a:xfrm>
            <a:off x="8138160" y="3429000"/>
            <a:ext cx="3383280" cy="1234440"/>
          </a:xfrm>
          <a:prstGeom prst="roundRect">
            <a:avLst>
              <a:gd name="adj" fmla="val 5926"/>
            </a:avLst>
          </a:prstGeom>
          <a:solidFill>
            <a:srgbClr val="F7E6CF"/>
          </a:solidFill>
          <a:ln w="15875">
            <a:solidFill>
              <a:srgbClr val="D4862A"/>
            </a:solidFill>
            <a:prstDash val="solid"/>
          </a:ln>
        </p:spPr>
      </p:sp>
      <p:sp>
        <p:nvSpPr>
          <p:cNvPr id="12" name="Text 9"/>
          <p:cNvSpPr/>
          <p:nvPr/>
        </p:nvSpPr>
        <p:spPr>
          <a:xfrm>
            <a:off x="8138160" y="3429000"/>
            <a:ext cx="3383280" cy="1234440"/>
          </a:xfrm>
          <a:prstGeom prst="rect">
            <a:avLst/>
          </a:prstGeom>
          <a:noFill/>
          <a:ln/>
        </p:spPr>
        <p:txBody>
          <a:bodyPr wrap="square" lIns="76200" tIns="76200" rIns="76200" bIns="76200" rtlCol="0" anchor="ctr"/>
          <a:lstStyle/>
          <a:p>
            <a:pPr algn="ctr" indent="0" marL="0">
              <a:buNone/>
            </a:pPr>
            <a:r>
              <a:rPr lang="en-US" sz="2000" b="1" dirty="0">
                <a:solidFill>
                  <a:srgbClr val="1E2622"/>
                </a:solidFill>
                <a:latin typeface="Arial" pitchFamily="34" charset="0"/>
                <a:ea typeface="Arial" pitchFamily="34" charset="-122"/>
                <a:cs typeface="Arial" pitchFamily="34" charset="-120"/>
              </a:rPr>
              <a:t>public output</a:t>
            </a:r>
            <a:endParaRPr lang="en-US" sz="2000" dirty="0"/>
          </a:p>
          <a:p>
            <a:pPr algn="ctr" indent="0" marL="0">
              <a:buNone/>
            </a:pPr>
            <a:r>
              <a:rPr lang="en-US" sz="2000" b="1" dirty="0">
                <a:solidFill>
                  <a:srgbClr val="1E2622"/>
                </a:solidFill>
                <a:latin typeface="Arial" pitchFamily="34" charset="0"/>
                <a:ea typeface="Arial" pitchFamily="34" charset="-122"/>
                <a:cs typeface="Arial" pitchFamily="34" charset="-120"/>
              </a:rPr>
              <a:t>b ‖ c ‖ D</a:t>
            </a:r>
            <a:endParaRPr lang="en-US" sz="2000" dirty="0"/>
          </a:p>
        </p:txBody>
      </p:sp>
      <p:sp>
        <p:nvSpPr>
          <p:cNvPr id="13" name="Shape 10"/>
          <p:cNvSpPr/>
          <p:nvPr/>
        </p:nvSpPr>
        <p:spPr>
          <a:xfrm>
            <a:off x="3657600" y="4046220"/>
            <a:ext cx="731520" cy="914"/>
          </a:xfrm>
          <a:prstGeom prst="line">
            <a:avLst/>
          </a:prstGeom>
          <a:noFill/>
          <a:ln w="25400">
            <a:solidFill>
              <a:srgbClr val="1E2622"/>
            </a:solidFill>
            <a:prstDash val="solid"/>
            <a:tailEnd type="triangle"/>
          </a:ln>
        </p:spPr>
      </p:sp>
      <p:sp>
        <p:nvSpPr>
          <p:cNvPr id="14" name="Shape 11"/>
          <p:cNvSpPr/>
          <p:nvPr/>
        </p:nvSpPr>
        <p:spPr>
          <a:xfrm>
            <a:off x="7406640" y="4046220"/>
            <a:ext cx="731520" cy="914"/>
          </a:xfrm>
          <a:prstGeom prst="line">
            <a:avLst/>
          </a:prstGeom>
          <a:noFill/>
          <a:ln w="25400">
            <a:solidFill>
              <a:srgbClr val="1E2622"/>
            </a:solidFill>
            <a:prstDash val="solid"/>
            <a:tailEnd type="triangle"/>
          </a:ln>
        </p:spPr>
      </p:sp>
      <p:sp>
        <p:nvSpPr>
          <p:cNvPr id="15" name="Text 12"/>
          <p:cNvSpPr/>
          <p:nvPr/>
        </p:nvSpPr>
        <p:spPr>
          <a:xfrm>
            <a:off x="640080" y="4754880"/>
            <a:ext cx="3017520" cy="365760"/>
          </a:xfrm>
          <a:prstGeom prst="rect">
            <a:avLst/>
          </a:prstGeom>
          <a:noFill/>
          <a:ln/>
        </p:spPr>
        <p:txBody>
          <a:bodyPr wrap="square" lIns="0" tIns="0" rIns="0" bIns="0" rtlCol="0" anchor="ctr"/>
          <a:lstStyle/>
          <a:p>
            <a:pPr algn="ctr" indent="0" marL="0">
              <a:buNone/>
            </a:pPr>
            <a:r>
              <a:rPr lang="en-US" sz="1500" b="1" dirty="0">
                <a:solidFill>
                  <a:srgbClr val="3B6C91"/>
                </a:solidFill>
                <a:latin typeface="Arial" pitchFamily="34" charset="0"/>
                <a:ea typeface="Arial" pitchFamily="34" charset="-122"/>
                <a:cs typeface="Arial" pitchFamily="34" charset="-120"/>
              </a:rPr>
              <a:t>the L2's business: below the line</a:t>
            </a:r>
            <a:endParaRPr lang="en-US" sz="1500" dirty="0"/>
          </a:p>
        </p:txBody>
      </p:sp>
      <p:sp>
        <p:nvSpPr>
          <p:cNvPr id="16" name="Text 13"/>
          <p:cNvSpPr/>
          <p:nvPr/>
        </p:nvSpPr>
        <p:spPr>
          <a:xfrm>
            <a:off x="7589520" y="4754880"/>
            <a:ext cx="4480560" cy="365760"/>
          </a:xfrm>
          <a:prstGeom prst="rect">
            <a:avLst/>
          </a:prstGeom>
          <a:noFill/>
          <a:ln/>
        </p:spPr>
        <p:txBody>
          <a:bodyPr wrap="square" lIns="0" tIns="0" rIns="0" bIns="0" rtlCol="0" anchor="ctr"/>
          <a:lstStyle/>
          <a:p>
            <a:pPr algn="ctr" indent="0" marL="0">
              <a:buNone/>
            </a:pPr>
            <a:r>
              <a:rPr lang="en-US" sz="1500" b="1" dirty="0">
                <a:solidFill>
                  <a:srgbClr val="D4862A"/>
                </a:solidFill>
                <a:latin typeface="Arial" pitchFamily="34" charset="0"/>
                <a:ea typeface="Arial" pitchFamily="34" charset="-122"/>
                <a:cs typeface="Arial" pitchFamily="34" charset="-120"/>
              </a:rPr>
              <a:t>Lichen's: the contract reads b, checks c and D</a:t>
            </a:r>
            <a:endParaRPr lang="en-US" sz="1500" dirty="0"/>
          </a:p>
        </p:txBody>
      </p:sp>
      <p:sp>
        <p:nvSpPr>
          <p:cNvPr id="17" name="Text 14"/>
          <p:cNvSpPr/>
          <p:nvPr/>
        </p:nvSpPr>
        <p:spPr>
          <a:xfrm>
            <a:off x="640080" y="5257800"/>
            <a:ext cx="10911535" cy="411480"/>
          </a:xfrm>
          <a:prstGeom prst="rect">
            <a:avLst/>
          </a:prstGeom>
          <a:noFill/>
          <a:ln/>
        </p:spPr>
        <p:txBody>
          <a:bodyPr wrap="square" lIns="0" tIns="0" rIns="0" bIns="0" rtlCol="0" anchor="t"/>
          <a:lstStyle/>
          <a:p>
            <a:pPr indent="0" marL="0">
              <a:buNone/>
            </a:pPr>
            <a:r>
              <a:rPr lang="en-US" sz="1800" b="1" dirty="0">
                <a:solidFill>
                  <a:srgbClr val="1E2622"/>
                </a:solidFill>
                <a:latin typeface="Arial" pitchFamily="34" charset="0"/>
                <a:ea typeface="Arial" pitchFamily="34" charset="-122"/>
                <a:cs typeface="Arial" pitchFamily="34" charset="-120"/>
              </a:rPr>
              <a:t>D: </a:t>
            </a:r>
            <a:pPr indent="0" marL="0">
              <a:buNone/>
            </a:pPr>
            <a:r>
              <a:rPr lang="en-US" sz="1800" dirty="0">
                <a:solidFill>
                  <a:srgbClr val="1E2622"/>
                </a:solidFill>
                <a:latin typeface="Arial" pitchFamily="34" charset="0"/>
                <a:ea typeface="Arial" pitchFamily="34" charset="-122"/>
                <a:cs typeface="Arial" pitchFamily="34" charset="-120"/>
              </a:rPr>
              <a:t>which L2: the hub's and sequencer's keys, its genesis, its finality threshold. Fixed at opening.</a:t>
            </a:r>
            <a:endParaRPr lang="en-US" sz="1800" dirty="0"/>
          </a:p>
        </p:txBody>
      </p:sp>
      <p:sp>
        <p:nvSpPr>
          <p:cNvPr id="18" name="Text 15"/>
          <p:cNvSpPr/>
          <p:nvPr/>
        </p:nvSpPr>
        <p:spPr>
          <a:xfrm>
            <a:off x="640080" y="5852160"/>
            <a:ext cx="10911535" cy="457200"/>
          </a:xfrm>
          <a:prstGeom prst="rect">
            <a:avLst/>
          </a:prstGeom>
          <a:noFill/>
          <a:ln/>
        </p:spPr>
        <p:txBody>
          <a:bodyPr wrap="square" lIns="0" tIns="0" rIns="0" bIns="0" rtlCol="0" anchor="t"/>
          <a:lstStyle/>
          <a:p>
            <a:pPr indent="0" marL="0">
              <a:buNone/>
            </a:pPr>
            <a:r>
              <a:rPr lang="en-US" sz="2000" i="1" dirty="0">
                <a:solidFill>
                  <a:srgbClr val="5F6862"/>
                </a:solidFill>
                <a:latin typeface="Arial" pitchFamily="34" charset="0"/>
                <a:ea typeface="Arial" pitchFamily="34" charset="-122"/>
                <a:cs typeface="Arial" pitchFamily="34" charset="-120"/>
              </a:rPr>
              <a:t>Change the L2: change the program. The contract and its on-chain dispute stay the same.</a:t>
            </a:r>
            <a:endParaRPr lang="en-US" sz="20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19</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21">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The verification gadget, as a black box</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866851" y="1828800"/>
            <a:ext cx="460858" cy="460858"/>
          </a:xfrm>
          <a:prstGeom prst="ellipse">
            <a:avLst/>
          </a:prstGeom>
          <a:solidFill>
            <a:srgbClr val="5E8C2F"/>
          </a:solidFill>
          <a:ln/>
        </p:spPr>
      </p:sp>
      <p:sp>
        <p:nvSpPr>
          <p:cNvPr id="6" name="Shape 3"/>
          <p:cNvSpPr/>
          <p:nvPr/>
        </p:nvSpPr>
        <p:spPr>
          <a:xfrm>
            <a:off x="702259" y="2333549"/>
            <a:ext cx="790042" cy="411480"/>
          </a:xfrm>
          <a:prstGeom prst="roundRect">
            <a:avLst>
              <a:gd name="adj" fmla="val 46667"/>
            </a:avLst>
          </a:prstGeom>
          <a:solidFill>
            <a:srgbClr val="5E8C2F"/>
          </a:solidFill>
          <a:ln/>
        </p:spPr>
      </p:sp>
      <p:sp>
        <p:nvSpPr>
          <p:cNvPr id="7" name="Text 4"/>
          <p:cNvSpPr/>
          <p:nvPr/>
        </p:nvSpPr>
        <p:spPr>
          <a:xfrm>
            <a:off x="182880" y="2772461"/>
            <a:ext cx="1828800" cy="365760"/>
          </a:xfrm>
          <a:prstGeom prst="rect">
            <a:avLst/>
          </a:prstGeom>
          <a:noFill/>
          <a:ln/>
        </p:spPr>
        <p:txBody>
          <a:bodyPr wrap="square" lIns="0" tIns="0" rIns="0" bIns="0" rtlCol="0" anchor="ctr"/>
          <a:lstStyle/>
          <a:p>
            <a:pPr algn="ctr" indent="0" marL="0">
              <a:buNone/>
            </a:pPr>
            <a:r>
              <a:rPr lang="en-US" sz="1360" b="1" dirty="0">
                <a:solidFill>
                  <a:srgbClr val="5E8C2F"/>
                </a:solidFill>
                <a:latin typeface="Arial" pitchFamily="34" charset="0"/>
                <a:ea typeface="Arial" pitchFamily="34" charset="-122"/>
                <a:cs typeface="Arial" pitchFamily="34" charset="-120"/>
              </a:rPr>
              <a:t>Alice</a:t>
            </a:r>
            <a:endParaRPr lang="en-US" sz="1360" dirty="0"/>
          </a:p>
        </p:txBody>
      </p:sp>
      <p:sp>
        <p:nvSpPr>
          <p:cNvPr id="8" name="Shape 5"/>
          <p:cNvSpPr/>
          <p:nvPr/>
        </p:nvSpPr>
        <p:spPr>
          <a:xfrm>
            <a:off x="1783080" y="1783080"/>
            <a:ext cx="2240280" cy="1188720"/>
          </a:xfrm>
          <a:prstGeom prst="roundRect">
            <a:avLst>
              <a:gd name="adj" fmla="val 6154"/>
            </a:avLst>
          </a:prstGeom>
          <a:solidFill>
            <a:srgbClr val="DCE7F0"/>
          </a:solidFill>
          <a:ln w="15875">
            <a:solidFill>
              <a:srgbClr val="3B6C91"/>
            </a:solidFill>
            <a:prstDash val="solid"/>
          </a:ln>
        </p:spPr>
      </p:sp>
      <p:sp>
        <p:nvSpPr>
          <p:cNvPr id="9" name="Text 6"/>
          <p:cNvSpPr/>
          <p:nvPr/>
        </p:nvSpPr>
        <p:spPr>
          <a:xfrm>
            <a:off x="1783080" y="1783080"/>
            <a:ext cx="2240280" cy="1188720"/>
          </a:xfrm>
          <a:prstGeom prst="rect">
            <a:avLst/>
          </a:prstGeom>
          <a:noFill/>
          <a:ln/>
        </p:spPr>
        <p:txBody>
          <a:bodyPr wrap="square" lIns="76200" tIns="76200" rIns="76200" bIns="76200" rtlCol="0" anchor="ctr"/>
          <a:lstStyle/>
          <a:p>
            <a:pPr algn="ctr" indent="0" marL="0">
              <a:buNone/>
            </a:pPr>
            <a:r>
              <a:rPr lang="en-US" sz="1700" dirty="0">
                <a:solidFill>
                  <a:srgbClr val="1E2622"/>
                </a:solidFill>
                <a:latin typeface="Arial" pitchFamily="34" charset="0"/>
                <a:ea typeface="Arial" pitchFamily="34" charset="-122"/>
                <a:cs typeface="Arial" pitchFamily="34" charset="-120"/>
              </a:rPr>
              <a:t>her claim</a:t>
            </a:r>
            <a:endParaRPr lang="en-US" sz="1700" dirty="0"/>
          </a:p>
          <a:p>
            <a:pPr algn="ctr" indent="0" marL="0">
              <a:buNone/>
            </a:pPr>
            <a:r>
              <a:rPr lang="en-US" sz="1700" dirty="0">
                <a:solidFill>
                  <a:srgbClr val="1E2622"/>
                </a:solidFill>
                <a:latin typeface="Arial" pitchFamily="34" charset="0"/>
                <a:ea typeface="Arial" pitchFamily="34" charset="-122"/>
                <a:cs typeface="Arial" pitchFamily="34" charset="-120"/>
              </a:rPr>
              <a:t>a Groth16 proof</a:t>
            </a:r>
            <a:endParaRPr lang="en-US" sz="1700" dirty="0"/>
          </a:p>
          <a:p>
            <a:pPr algn="ctr" indent="0" marL="0">
              <a:buNone/>
            </a:pPr>
            <a:r>
              <a:rPr lang="en-US" sz="1700" dirty="0">
                <a:solidFill>
                  <a:srgbClr val="1E2622"/>
                </a:solidFill>
                <a:latin typeface="Arial" pitchFamily="34" charset="0"/>
                <a:ea typeface="Arial" pitchFamily="34" charset="-122"/>
                <a:cs typeface="Arial" pitchFamily="34" charset="-120"/>
              </a:rPr>
              <a:t>+ its journal</a:t>
            </a:r>
            <a:endParaRPr lang="en-US" sz="1700" dirty="0"/>
          </a:p>
        </p:txBody>
      </p:sp>
      <p:sp>
        <p:nvSpPr>
          <p:cNvPr id="10" name="Shape 7"/>
          <p:cNvSpPr/>
          <p:nvPr/>
        </p:nvSpPr>
        <p:spPr>
          <a:xfrm>
            <a:off x="4663440" y="1691640"/>
            <a:ext cx="3383280" cy="1371600"/>
          </a:xfrm>
          <a:prstGeom prst="roundRect">
            <a:avLst>
              <a:gd name="adj" fmla="val 5333"/>
            </a:avLst>
          </a:prstGeom>
          <a:solidFill>
            <a:srgbClr val="1E2622"/>
          </a:solidFill>
          <a:ln w="15875">
            <a:solidFill>
              <a:srgbClr val="1E2622"/>
            </a:solidFill>
            <a:prstDash val="solid"/>
          </a:ln>
        </p:spPr>
      </p:sp>
      <p:sp>
        <p:nvSpPr>
          <p:cNvPr id="11" name="Text 8"/>
          <p:cNvSpPr/>
          <p:nvPr/>
        </p:nvSpPr>
        <p:spPr>
          <a:xfrm>
            <a:off x="4663440" y="1691640"/>
            <a:ext cx="3383280" cy="1371600"/>
          </a:xfrm>
          <a:prstGeom prst="rect">
            <a:avLst/>
          </a:prstGeom>
          <a:noFill/>
          <a:ln/>
        </p:spPr>
        <p:txBody>
          <a:bodyPr wrap="square" lIns="76200" tIns="76200" rIns="76200" bIns="76200" rtlCol="0" anchor="ctr"/>
          <a:lstStyle/>
          <a:p>
            <a:pPr algn="ctr" indent="0" marL="0">
              <a:buNone/>
            </a:pPr>
            <a:r>
              <a:rPr lang="en-US" sz="2600" b="1" dirty="0">
                <a:solidFill>
                  <a:srgbClr val="F5F2E9"/>
                </a:solidFill>
                <a:latin typeface="Georgia" pitchFamily="34" charset="0"/>
                <a:ea typeface="Georgia" pitchFamily="34" charset="-122"/>
                <a:cs typeface="Georgia" pitchFamily="34" charset="-120"/>
              </a:rPr>
              <a:t>the gadget</a:t>
            </a:r>
            <a:endParaRPr lang="en-US" sz="2600" dirty="0"/>
          </a:p>
          <a:p>
            <a:pPr algn="ctr" indent="0" marL="0">
              <a:buNone/>
            </a:pPr>
            <a:r>
              <a:rPr lang="en-US" sz="2600" b="1" dirty="0">
                <a:solidFill>
                  <a:srgbClr val="F5F2E9"/>
                </a:solidFill>
                <a:latin typeface="Georgia" pitchFamily="34" charset="0"/>
                <a:ea typeface="Georgia" pitchFamily="34" charset="-122"/>
                <a:cs typeface="Georgia" pitchFamily="34" charset="-120"/>
              </a:rPr>
              <a:t>on Bitcoin</a:t>
            </a:r>
            <a:endParaRPr lang="en-US" sz="2600" dirty="0"/>
          </a:p>
        </p:txBody>
      </p:sp>
      <p:sp>
        <p:nvSpPr>
          <p:cNvPr id="12" name="Shape 9"/>
          <p:cNvSpPr/>
          <p:nvPr/>
        </p:nvSpPr>
        <p:spPr>
          <a:xfrm>
            <a:off x="8686800" y="1783080"/>
            <a:ext cx="2862072" cy="1188720"/>
          </a:xfrm>
          <a:prstGeom prst="roundRect">
            <a:avLst>
              <a:gd name="adj" fmla="val 6154"/>
            </a:avLst>
          </a:prstGeom>
          <a:solidFill>
            <a:srgbClr val="E3EDD5"/>
          </a:solidFill>
          <a:ln w="15875">
            <a:solidFill>
              <a:srgbClr val="5E8C2F"/>
            </a:solidFill>
            <a:prstDash val="solid"/>
          </a:ln>
        </p:spPr>
      </p:sp>
      <p:sp>
        <p:nvSpPr>
          <p:cNvPr id="13" name="Text 10"/>
          <p:cNvSpPr/>
          <p:nvPr/>
        </p:nvSpPr>
        <p:spPr>
          <a:xfrm>
            <a:off x="8686800" y="1783080"/>
            <a:ext cx="2862072" cy="1188720"/>
          </a:xfrm>
          <a:prstGeom prst="rect">
            <a:avLst/>
          </a:prstGeom>
          <a:noFill/>
          <a:ln/>
        </p:spPr>
        <p:txBody>
          <a:bodyPr wrap="square" lIns="76200" tIns="76200" rIns="76200" bIns="76200" rtlCol="0" anchor="ctr"/>
          <a:lstStyle/>
          <a:p>
            <a:pPr algn="ctr" indent="0" marL="0">
              <a:buNone/>
            </a:pPr>
            <a:r>
              <a:rPr lang="en-US" sz="1700" dirty="0">
                <a:solidFill>
                  <a:srgbClr val="1E2622"/>
                </a:solidFill>
                <a:latin typeface="Arial" pitchFamily="34" charset="0"/>
                <a:ea typeface="Arial" pitchFamily="34" charset="-122"/>
                <a:cs typeface="Arial" pitchFamily="34" charset="-120"/>
              </a:rPr>
              <a:t>the verdict</a:t>
            </a:r>
            <a:endParaRPr lang="en-US" sz="1700" dirty="0"/>
          </a:p>
          <a:p>
            <a:pPr algn="ctr" indent="0" marL="0">
              <a:buNone/>
            </a:pPr>
            <a:r>
              <a:rPr lang="en-US" sz="1700" dirty="0">
                <a:solidFill>
                  <a:srgbClr val="1E2622"/>
                </a:solidFill>
                <a:latin typeface="Arial" pitchFamily="34" charset="0"/>
                <a:ea typeface="Arial" pitchFamily="34" charset="-122"/>
                <a:cs typeface="Arial" pitchFamily="34" charset="-120"/>
              </a:rPr>
              <a:t>the loser's side</a:t>
            </a:r>
            <a:endParaRPr lang="en-US" sz="1700" dirty="0"/>
          </a:p>
          <a:p>
            <a:pPr algn="ctr" indent="0" marL="0">
              <a:buNone/>
            </a:pPr>
            <a:r>
              <a:rPr lang="en-US" sz="1700" dirty="0">
                <a:solidFill>
                  <a:srgbClr val="1E2622"/>
                </a:solidFill>
                <a:latin typeface="Arial" pitchFamily="34" charset="0"/>
                <a:ea typeface="Arial" pitchFamily="34" charset="-122"/>
                <a:cs typeface="Arial" pitchFamily="34" charset="-120"/>
              </a:rPr>
              <a:t>goes to the winner</a:t>
            </a:r>
            <a:endParaRPr lang="en-US" sz="1700" dirty="0"/>
          </a:p>
        </p:txBody>
      </p:sp>
      <p:sp>
        <p:nvSpPr>
          <p:cNvPr id="14" name="Shape 11"/>
          <p:cNvSpPr/>
          <p:nvPr/>
        </p:nvSpPr>
        <p:spPr>
          <a:xfrm>
            <a:off x="4023360" y="2377440"/>
            <a:ext cx="640080" cy="914"/>
          </a:xfrm>
          <a:prstGeom prst="line">
            <a:avLst/>
          </a:prstGeom>
          <a:noFill/>
          <a:ln w="31750">
            <a:solidFill>
              <a:srgbClr val="1E2622"/>
            </a:solidFill>
            <a:prstDash val="solid"/>
            <a:tailEnd type="triangle"/>
          </a:ln>
        </p:spPr>
      </p:sp>
      <p:sp>
        <p:nvSpPr>
          <p:cNvPr id="15" name="Shape 12"/>
          <p:cNvSpPr/>
          <p:nvPr/>
        </p:nvSpPr>
        <p:spPr>
          <a:xfrm>
            <a:off x="8046720" y="2377440"/>
            <a:ext cx="640080" cy="914"/>
          </a:xfrm>
          <a:prstGeom prst="line">
            <a:avLst/>
          </a:prstGeom>
          <a:noFill/>
          <a:ln w="31750">
            <a:solidFill>
              <a:srgbClr val="1E2622"/>
            </a:solidFill>
            <a:prstDash val="solid"/>
            <a:tailEnd type="triangle"/>
          </a:ln>
        </p:spPr>
      </p:sp>
      <p:sp>
        <p:nvSpPr>
          <p:cNvPr id="16" name="Shape 13"/>
          <p:cNvSpPr/>
          <p:nvPr/>
        </p:nvSpPr>
        <p:spPr>
          <a:xfrm>
            <a:off x="5515661" y="3154680"/>
            <a:ext cx="307238" cy="307238"/>
          </a:xfrm>
          <a:prstGeom prst="ellipse">
            <a:avLst/>
          </a:prstGeom>
          <a:solidFill>
            <a:srgbClr val="1E2622"/>
          </a:solidFill>
          <a:ln/>
        </p:spPr>
      </p:sp>
      <p:sp>
        <p:nvSpPr>
          <p:cNvPr id="17" name="Shape 14"/>
          <p:cNvSpPr/>
          <p:nvPr/>
        </p:nvSpPr>
        <p:spPr>
          <a:xfrm>
            <a:off x="5405933" y="3491179"/>
            <a:ext cx="526694" cy="274320"/>
          </a:xfrm>
          <a:prstGeom prst="roundRect">
            <a:avLst>
              <a:gd name="adj" fmla="val 46667"/>
            </a:avLst>
          </a:prstGeom>
          <a:solidFill>
            <a:srgbClr val="1E2622"/>
          </a:solidFill>
          <a:ln/>
        </p:spPr>
      </p:sp>
      <p:sp>
        <p:nvSpPr>
          <p:cNvPr id="18" name="Text 15"/>
          <p:cNvSpPr/>
          <p:nvPr/>
        </p:nvSpPr>
        <p:spPr>
          <a:xfrm>
            <a:off x="6080760" y="3246120"/>
            <a:ext cx="2286000" cy="411480"/>
          </a:xfrm>
          <a:prstGeom prst="rect">
            <a:avLst/>
          </a:prstGeom>
          <a:noFill/>
          <a:ln/>
        </p:spPr>
        <p:txBody>
          <a:bodyPr wrap="square" lIns="0" tIns="0" rIns="0" bIns="0" rtlCol="0" anchor="ctr"/>
          <a:lstStyle/>
          <a:p>
            <a:pPr algn="l" indent="0" marL="0">
              <a:buNone/>
            </a:pPr>
            <a:r>
              <a:rPr lang="en-US" sz="1700" b="1" dirty="0">
                <a:solidFill>
                  <a:srgbClr val="1E2622"/>
                </a:solidFill>
                <a:latin typeface="Arial" pitchFamily="34" charset="0"/>
                <a:ea typeface="Arial" pitchFamily="34" charset="-122"/>
                <a:cs typeface="Arial" pitchFamily="34" charset="-120"/>
              </a:rPr>
              <a:t>the hub challenges</a:t>
            </a:r>
            <a:endParaRPr lang="en-US" sz="1700" dirty="0"/>
          </a:p>
        </p:txBody>
      </p:sp>
      <p:sp>
        <p:nvSpPr>
          <p:cNvPr id="19" name="Shape 16"/>
          <p:cNvSpPr/>
          <p:nvPr/>
        </p:nvSpPr>
        <p:spPr>
          <a:xfrm>
            <a:off x="640080" y="3749040"/>
            <a:ext cx="2522144" cy="1600200"/>
          </a:xfrm>
          <a:prstGeom prst="rect">
            <a:avLst/>
          </a:prstGeom>
          <a:solidFill>
            <a:srgbClr val="FFFFFF"/>
          </a:solidFill>
          <a:ln w="12700">
            <a:solidFill>
              <a:srgbClr val="CFC9B8"/>
            </a:solidFill>
            <a:prstDash val="solid"/>
          </a:ln>
        </p:spPr>
      </p:sp>
      <p:sp>
        <p:nvSpPr>
          <p:cNvPr id="20" name="Shape 17"/>
          <p:cNvSpPr/>
          <p:nvPr/>
        </p:nvSpPr>
        <p:spPr>
          <a:xfrm>
            <a:off x="640080" y="3749040"/>
            <a:ext cx="2522144" cy="73152"/>
          </a:xfrm>
          <a:prstGeom prst="rect">
            <a:avLst/>
          </a:prstGeom>
          <a:solidFill>
            <a:srgbClr val="5E8C2F"/>
          </a:solidFill>
          <a:ln/>
        </p:spPr>
      </p:sp>
      <p:pic>
        <p:nvPicPr>
          <p:cNvPr id="21" name="Image 0" descr="/Users/waxwing/korea-pres/talk2/assets/icons/users-5E8C2F.png">    </p:cNvPr>
          <p:cNvPicPr>
            <a:picLocks noChangeAspect="1"/>
          </p:cNvPicPr>
          <p:nvPr/>
        </p:nvPicPr>
        <p:blipFill>
          <a:blip r:embed="rId1"/>
          <a:stretch>
            <a:fillRect/>
          </a:stretch>
        </p:blipFill>
        <p:spPr>
          <a:xfrm>
            <a:off x="841248" y="4023360"/>
            <a:ext cx="365760" cy="365760"/>
          </a:xfrm>
          <a:prstGeom prst="rect">
            <a:avLst/>
          </a:prstGeom>
        </p:spPr>
      </p:pic>
      <p:sp>
        <p:nvSpPr>
          <p:cNvPr id="22" name="Text 18"/>
          <p:cNvSpPr/>
          <p:nvPr/>
        </p:nvSpPr>
        <p:spPr>
          <a:xfrm>
            <a:off x="841248" y="4526280"/>
            <a:ext cx="2119808" cy="685800"/>
          </a:xfrm>
          <a:prstGeom prst="rect">
            <a:avLst/>
          </a:prstGeom>
          <a:noFill/>
          <a:ln/>
        </p:spPr>
        <p:txBody>
          <a:bodyPr wrap="square" lIns="0" tIns="0" rIns="0" bIns="0" rtlCol="0" anchor="t"/>
          <a:lstStyle/>
          <a:p>
            <a:pPr algn="l" indent="0" marL="0">
              <a:spcAft>
                <a:spcPts val="800"/>
              </a:spcAft>
              <a:buNone/>
            </a:pPr>
            <a:r>
              <a:rPr lang="en-US" sz="1900" b="1" dirty="0">
                <a:solidFill>
                  <a:srgbClr val="1E2622"/>
                </a:solidFill>
                <a:latin typeface="Georgia" pitchFamily="34" charset="0"/>
                <a:ea typeface="Georgia" pitchFamily="34" charset="-122"/>
                <a:cs typeface="Georgia" pitchFamily="34" charset="-120"/>
              </a:rPr>
              <a:t>Two parties</a:t>
            </a:r>
            <a:endParaRPr lang="en-US" sz="1900" dirty="0"/>
          </a:p>
          <a:p>
            <a:pPr algn="l" indent="0" marL="0">
              <a:buNone/>
            </a:pPr>
            <a:r>
              <a:rPr lang="en-US" sz="1500" dirty="0">
                <a:solidFill>
                  <a:srgbClr val="5F6862"/>
                </a:solidFill>
                <a:latin typeface="Arial" pitchFamily="34" charset="0"/>
                <a:ea typeface="Arial" pitchFamily="34" charset="-122"/>
                <a:cs typeface="Arial" pitchFamily="34" charset="-120"/>
              </a:rPr>
              <a:t>fixed roles, known at setup</a:t>
            </a:r>
            <a:endParaRPr lang="en-US" sz="1900" dirty="0"/>
          </a:p>
        </p:txBody>
      </p:sp>
      <p:sp>
        <p:nvSpPr>
          <p:cNvPr id="23" name="Shape 19"/>
          <p:cNvSpPr/>
          <p:nvPr/>
        </p:nvSpPr>
        <p:spPr>
          <a:xfrm>
            <a:off x="3436544" y="3749040"/>
            <a:ext cx="2522144" cy="1600200"/>
          </a:xfrm>
          <a:prstGeom prst="rect">
            <a:avLst/>
          </a:prstGeom>
          <a:solidFill>
            <a:srgbClr val="FFFFFF"/>
          </a:solidFill>
          <a:ln w="12700">
            <a:solidFill>
              <a:srgbClr val="CFC9B8"/>
            </a:solidFill>
            <a:prstDash val="solid"/>
          </a:ln>
        </p:spPr>
      </p:sp>
      <p:sp>
        <p:nvSpPr>
          <p:cNvPr id="24" name="Shape 20"/>
          <p:cNvSpPr/>
          <p:nvPr/>
        </p:nvSpPr>
        <p:spPr>
          <a:xfrm>
            <a:off x="3436544" y="3749040"/>
            <a:ext cx="2522144" cy="73152"/>
          </a:xfrm>
          <a:prstGeom prst="rect">
            <a:avLst/>
          </a:prstGeom>
          <a:solidFill>
            <a:srgbClr val="B4462F"/>
          </a:solidFill>
          <a:ln/>
        </p:spPr>
      </p:sp>
      <p:pic>
        <p:nvPicPr>
          <p:cNvPr id="25" name="Image 1" descr="/Users/waxwing/korea-pres/talk2/assets/icons/timer-B4462F.png">    </p:cNvPr>
          <p:cNvPicPr>
            <a:picLocks noChangeAspect="1"/>
          </p:cNvPicPr>
          <p:nvPr/>
        </p:nvPicPr>
        <p:blipFill>
          <a:blip r:embed="rId2"/>
          <a:stretch>
            <a:fillRect/>
          </a:stretch>
        </p:blipFill>
        <p:spPr>
          <a:xfrm>
            <a:off x="3637712" y="4023360"/>
            <a:ext cx="365760" cy="365760"/>
          </a:xfrm>
          <a:prstGeom prst="rect">
            <a:avLst/>
          </a:prstGeom>
        </p:spPr>
      </p:pic>
      <p:sp>
        <p:nvSpPr>
          <p:cNvPr id="26" name="Text 21"/>
          <p:cNvSpPr/>
          <p:nvPr/>
        </p:nvSpPr>
        <p:spPr>
          <a:xfrm>
            <a:off x="3637712" y="4526280"/>
            <a:ext cx="2119808" cy="685800"/>
          </a:xfrm>
          <a:prstGeom prst="rect">
            <a:avLst/>
          </a:prstGeom>
          <a:noFill/>
          <a:ln/>
        </p:spPr>
        <p:txBody>
          <a:bodyPr wrap="square" lIns="0" tIns="0" rIns="0" bIns="0" rtlCol="0" anchor="t"/>
          <a:lstStyle/>
          <a:p>
            <a:pPr algn="l" indent="0" marL="0">
              <a:spcAft>
                <a:spcPts val="800"/>
              </a:spcAft>
              <a:buNone/>
            </a:pPr>
            <a:r>
              <a:rPr lang="en-US" sz="1900" b="1" dirty="0">
                <a:solidFill>
                  <a:srgbClr val="1E2622"/>
                </a:solidFill>
                <a:latin typeface="Georgia" pitchFamily="34" charset="0"/>
                <a:ea typeface="Georgia" pitchFamily="34" charset="-122"/>
                <a:cs typeface="Georgia" pitchFamily="34" charset="-120"/>
              </a:rPr>
              <a:t>Windows</a:t>
            </a:r>
            <a:endParaRPr lang="en-US" sz="1900" dirty="0"/>
          </a:p>
          <a:p>
            <a:pPr algn="l" indent="0" marL="0">
              <a:buNone/>
            </a:pPr>
            <a:r>
              <a:rPr lang="en-US" sz="1500" dirty="0">
                <a:solidFill>
                  <a:srgbClr val="5F6862"/>
                </a:solidFill>
                <a:latin typeface="Arial" pitchFamily="34" charset="0"/>
                <a:ea typeface="Arial" pitchFamily="34" charset="-122"/>
                <a:cs typeface="Arial" pitchFamily="34" charset="-120"/>
              </a:rPr>
              <a:t>miss a move, lose</a:t>
            </a:r>
            <a:endParaRPr lang="en-US" sz="1900" dirty="0"/>
          </a:p>
        </p:txBody>
      </p:sp>
      <p:sp>
        <p:nvSpPr>
          <p:cNvPr id="27" name="Shape 22"/>
          <p:cNvSpPr/>
          <p:nvPr/>
        </p:nvSpPr>
        <p:spPr>
          <a:xfrm>
            <a:off x="6233008" y="3749040"/>
            <a:ext cx="2522144" cy="1600200"/>
          </a:xfrm>
          <a:prstGeom prst="rect">
            <a:avLst/>
          </a:prstGeom>
          <a:solidFill>
            <a:srgbClr val="FFFFFF"/>
          </a:solidFill>
          <a:ln w="12700">
            <a:solidFill>
              <a:srgbClr val="CFC9B8"/>
            </a:solidFill>
            <a:prstDash val="solid"/>
          </a:ln>
        </p:spPr>
      </p:sp>
      <p:sp>
        <p:nvSpPr>
          <p:cNvPr id="28" name="Shape 23"/>
          <p:cNvSpPr/>
          <p:nvPr/>
        </p:nvSpPr>
        <p:spPr>
          <a:xfrm>
            <a:off x="6233008" y="3749040"/>
            <a:ext cx="2522144" cy="73152"/>
          </a:xfrm>
          <a:prstGeom prst="rect">
            <a:avLst/>
          </a:prstGeom>
          <a:solidFill>
            <a:srgbClr val="3B6C91"/>
          </a:solidFill>
          <a:ln/>
        </p:spPr>
      </p:sp>
      <p:pic>
        <p:nvPicPr>
          <p:cNvPr id="29" name="Image 2" descr="/Users/waxwing/korea-pres/talk2/assets/icons/signature-3B6C91.png">    </p:cNvPr>
          <p:cNvPicPr>
            <a:picLocks noChangeAspect="1"/>
          </p:cNvPicPr>
          <p:nvPr/>
        </p:nvPicPr>
        <p:blipFill>
          <a:blip r:embed="rId3"/>
          <a:stretch>
            <a:fillRect/>
          </a:stretch>
        </p:blipFill>
        <p:spPr>
          <a:xfrm>
            <a:off x="6434176" y="4023360"/>
            <a:ext cx="365760" cy="365760"/>
          </a:xfrm>
          <a:prstGeom prst="rect">
            <a:avLst/>
          </a:prstGeom>
        </p:spPr>
      </p:pic>
      <p:sp>
        <p:nvSpPr>
          <p:cNvPr id="30" name="Text 24"/>
          <p:cNvSpPr/>
          <p:nvPr/>
        </p:nvSpPr>
        <p:spPr>
          <a:xfrm>
            <a:off x="6434176" y="4526280"/>
            <a:ext cx="2119808" cy="685800"/>
          </a:xfrm>
          <a:prstGeom prst="rect">
            <a:avLst/>
          </a:prstGeom>
          <a:noFill/>
          <a:ln/>
        </p:spPr>
        <p:txBody>
          <a:bodyPr wrap="square" lIns="0" tIns="0" rIns="0" bIns="0" rtlCol="0" anchor="t"/>
          <a:lstStyle/>
          <a:p>
            <a:pPr algn="l" indent="0" marL="0">
              <a:spcAft>
                <a:spcPts val="800"/>
              </a:spcAft>
              <a:buNone/>
            </a:pPr>
            <a:r>
              <a:rPr lang="en-US" sz="1900" b="1" dirty="0">
                <a:solidFill>
                  <a:srgbClr val="1E2622"/>
                </a:solidFill>
                <a:latin typeface="Georgia" pitchFamily="34" charset="0"/>
                <a:ea typeface="Georgia" pitchFamily="34" charset="-122"/>
                <a:cs typeface="Georgia" pitchFamily="34" charset="-120"/>
              </a:rPr>
              <a:t>Readable words</a:t>
            </a:r>
            <a:endParaRPr lang="en-US" sz="1900" dirty="0"/>
          </a:p>
          <a:p>
            <a:pPr algn="l" indent="0" marL="0">
              <a:buNone/>
            </a:pPr>
            <a:r>
              <a:rPr lang="en-US" sz="1500" dirty="0">
                <a:solidFill>
                  <a:srgbClr val="5F6862"/>
                </a:solidFill>
                <a:latin typeface="Arial" pitchFamily="34" charset="0"/>
                <a:ea typeface="Arial" pitchFamily="34" charset="-122"/>
                <a:cs typeface="Arial" pitchFamily="34" charset="-120"/>
              </a:rPr>
              <a:t>the amount b, under one-time signatures</a:t>
            </a:r>
            <a:endParaRPr lang="en-US" sz="1900" dirty="0"/>
          </a:p>
        </p:txBody>
      </p:sp>
      <p:sp>
        <p:nvSpPr>
          <p:cNvPr id="31" name="Shape 25"/>
          <p:cNvSpPr/>
          <p:nvPr/>
        </p:nvSpPr>
        <p:spPr>
          <a:xfrm>
            <a:off x="9029471" y="3749040"/>
            <a:ext cx="2522144" cy="1600200"/>
          </a:xfrm>
          <a:prstGeom prst="rect">
            <a:avLst/>
          </a:prstGeom>
          <a:solidFill>
            <a:srgbClr val="FFFFFF"/>
          </a:solidFill>
          <a:ln w="12700">
            <a:solidFill>
              <a:srgbClr val="CFC9B8"/>
            </a:solidFill>
            <a:prstDash val="solid"/>
          </a:ln>
        </p:spPr>
      </p:sp>
      <p:sp>
        <p:nvSpPr>
          <p:cNvPr id="32" name="Shape 26"/>
          <p:cNvSpPr/>
          <p:nvPr/>
        </p:nvSpPr>
        <p:spPr>
          <a:xfrm>
            <a:off x="9029471" y="3749040"/>
            <a:ext cx="2522144" cy="73152"/>
          </a:xfrm>
          <a:prstGeom prst="rect">
            <a:avLst/>
          </a:prstGeom>
          <a:solidFill>
            <a:srgbClr val="D4862A"/>
          </a:solidFill>
          <a:ln/>
        </p:spPr>
      </p:sp>
      <p:pic>
        <p:nvPicPr>
          <p:cNvPr id="33" name="Image 3" descr="/Users/waxwing/korea-pres/talk2/assets/icons/file-check-D4862A.png">    </p:cNvPr>
          <p:cNvPicPr>
            <a:picLocks noChangeAspect="1"/>
          </p:cNvPicPr>
          <p:nvPr/>
        </p:nvPicPr>
        <p:blipFill>
          <a:blip r:embed="rId4"/>
          <a:stretch>
            <a:fillRect/>
          </a:stretch>
        </p:blipFill>
        <p:spPr>
          <a:xfrm>
            <a:off x="9230639" y="4023360"/>
            <a:ext cx="365760" cy="365760"/>
          </a:xfrm>
          <a:prstGeom prst="rect">
            <a:avLst/>
          </a:prstGeom>
        </p:spPr>
      </p:pic>
      <p:sp>
        <p:nvSpPr>
          <p:cNvPr id="34" name="Text 27"/>
          <p:cNvSpPr/>
          <p:nvPr/>
        </p:nvSpPr>
        <p:spPr>
          <a:xfrm>
            <a:off x="9230639" y="4526280"/>
            <a:ext cx="2119808" cy="685800"/>
          </a:xfrm>
          <a:prstGeom prst="rect">
            <a:avLst/>
          </a:prstGeom>
          <a:noFill/>
          <a:ln/>
        </p:spPr>
        <p:txBody>
          <a:bodyPr wrap="square" lIns="0" tIns="0" rIns="0" bIns="0" rtlCol="0" anchor="t"/>
          <a:lstStyle/>
          <a:p>
            <a:pPr algn="l" indent="0" marL="0">
              <a:spcAft>
                <a:spcPts val="800"/>
              </a:spcAft>
              <a:buNone/>
            </a:pPr>
            <a:r>
              <a:rPr lang="en-US" sz="1900" b="1" dirty="0">
                <a:solidFill>
                  <a:srgbClr val="1E2622"/>
                </a:solidFill>
                <a:latin typeface="Georgia" pitchFamily="34" charset="0"/>
                <a:ea typeface="Georgia" pitchFamily="34" charset="-122"/>
                <a:cs typeface="Georgia" pitchFamily="34" charset="-120"/>
              </a:rPr>
              <a:t>Pre-signed</a:t>
            </a:r>
            <a:endParaRPr lang="en-US" sz="1900" dirty="0"/>
          </a:p>
          <a:p>
            <a:pPr algn="l" indent="0" marL="0">
              <a:buNone/>
            </a:pPr>
            <a:r>
              <a:rPr lang="en-US" sz="1500" dirty="0">
                <a:solidFill>
                  <a:srgbClr val="5F6862"/>
                </a:solidFill>
                <a:latin typeface="Arial" pitchFamily="34" charset="0"/>
                <a:ea typeface="Arial" pitchFamily="34" charset="-122"/>
                <a:cs typeface="Arial" pitchFamily="34" charset="-120"/>
              </a:rPr>
              <a:t>all of it, at opening</a:t>
            </a:r>
            <a:endParaRPr lang="en-US" sz="1900" dirty="0"/>
          </a:p>
        </p:txBody>
      </p:sp>
      <p:sp>
        <p:nvSpPr>
          <p:cNvPr id="35" name="Shape 28"/>
          <p:cNvSpPr/>
          <p:nvPr/>
        </p:nvSpPr>
        <p:spPr>
          <a:xfrm>
            <a:off x="640080" y="5532120"/>
            <a:ext cx="10911535" cy="685800"/>
          </a:xfrm>
          <a:prstGeom prst="rect">
            <a:avLst/>
          </a:prstGeom>
          <a:solidFill>
            <a:srgbClr val="FFFFFF"/>
          </a:solidFill>
          <a:ln w="12700">
            <a:solidFill>
              <a:srgbClr val="CFC9B8"/>
            </a:solidFill>
            <a:prstDash val="solid"/>
          </a:ln>
        </p:spPr>
      </p:sp>
      <p:sp>
        <p:nvSpPr>
          <p:cNvPr id="36" name="Text 29"/>
          <p:cNvSpPr/>
          <p:nvPr/>
        </p:nvSpPr>
        <p:spPr>
          <a:xfrm>
            <a:off x="914400" y="5532120"/>
            <a:ext cx="10362895" cy="685800"/>
          </a:xfrm>
          <a:prstGeom prst="rect">
            <a:avLst/>
          </a:prstGeom>
          <a:noFill/>
          <a:ln/>
        </p:spPr>
        <p:txBody>
          <a:bodyPr wrap="square" lIns="0" tIns="0" rIns="0" bIns="0" rtlCol="0" anchor="ctr"/>
          <a:lstStyle/>
          <a:p>
            <a:pPr indent="0" marL="0">
              <a:buNone/>
            </a:pPr>
            <a:r>
              <a:rPr lang="en-US" sz="2100" b="1" dirty="0">
                <a:solidFill>
                  <a:srgbClr val="5E8C2F"/>
                </a:solidFill>
                <a:latin typeface="Arial" pitchFamily="34" charset="0"/>
                <a:ea typeface="Arial" pitchFamily="34" charset="-122"/>
                <a:cs typeface="Arial" pitchFamily="34" charset="-120"/>
              </a:rPr>
              <a:t>Two built: </a:t>
            </a:r>
            <a:pPr indent="0" marL="0">
              <a:buNone/>
            </a:pPr>
            <a:r>
              <a:rPr lang="en-US" sz="2100" dirty="0">
                <a:solidFill>
                  <a:srgbClr val="1E2622"/>
                </a:solidFill>
                <a:latin typeface="Arial" pitchFamily="34" charset="0"/>
                <a:ea typeface="Arial" pitchFamily="34" charset="-122"/>
                <a:cs typeface="Arial" pitchFamily="34" charset="-120"/>
              </a:rPr>
              <a:t>BABE (this talk) and BitVMX (the appendix).   The rest of Lichen doesn't care which.</a:t>
            </a:r>
            <a:endParaRPr lang="en-US" sz="21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21</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23">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2800" b="1" dirty="0">
                <a:solidFill>
                  <a:srgbClr val="1E2622"/>
                </a:solidFill>
                <a:latin typeface="Georgia" pitchFamily="34" charset="0"/>
                <a:ea typeface="Georgia" pitchFamily="34" charset="-122"/>
                <a:cs typeface="Georgia" pitchFamily="34" charset="-120"/>
              </a:rPr>
              <a:t>BABE: only a valid proof unlocks the hub's secret</a:t>
            </a:r>
            <a:endParaRPr lang="en-US" sz="28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Text 2"/>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ePrint 2026/065 · sizes as mined on Mutinynet</a:t>
            </a:r>
            <a:endParaRPr lang="en-US" sz="1600" dirty="0"/>
          </a:p>
        </p:txBody>
      </p:sp>
      <p:sp>
        <p:nvSpPr>
          <p:cNvPr id="6" name="Shape 3"/>
          <p:cNvSpPr/>
          <p:nvPr/>
        </p:nvSpPr>
        <p:spPr>
          <a:xfrm>
            <a:off x="640080" y="1783080"/>
            <a:ext cx="2522144" cy="1874520"/>
          </a:xfrm>
          <a:prstGeom prst="roundRect">
            <a:avLst>
              <a:gd name="adj" fmla="val 3902"/>
            </a:avLst>
          </a:prstGeom>
          <a:solidFill>
            <a:srgbClr val="F7E6CF"/>
          </a:solidFill>
          <a:ln w="19050">
            <a:solidFill>
              <a:srgbClr val="D4862A"/>
            </a:solidFill>
            <a:prstDash val="solid"/>
          </a:ln>
        </p:spPr>
      </p:sp>
      <p:sp>
        <p:nvSpPr>
          <p:cNvPr id="7" name="Text 4"/>
          <p:cNvSpPr/>
          <p:nvPr/>
        </p:nvSpPr>
        <p:spPr>
          <a:xfrm>
            <a:off x="731520" y="1783080"/>
            <a:ext cx="2339264" cy="1874520"/>
          </a:xfrm>
          <a:prstGeom prst="rect">
            <a:avLst/>
          </a:prstGeom>
          <a:noFill/>
          <a:ln/>
        </p:spPr>
        <p:txBody>
          <a:bodyPr wrap="square" lIns="50800" tIns="50800" rIns="50800" bIns="50800" rtlCol="0" anchor="ctr"/>
          <a:lstStyle/>
          <a:p>
            <a:pPr algn="ctr" indent="0" marL="0">
              <a:buNone/>
            </a:pPr>
            <a:r>
              <a:rPr lang="en-US" sz="2100" b="1" dirty="0">
                <a:solidFill>
                  <a:srgbClr val="1E2622"/>
                </a:solidFill>
                <a:latin typeface="Georgia" pitchFamily="34" charset="0"/>
                <a:ea typeface="Georgia" pitchFamily="34" charset="-122"/>
                <a:cs typeface="Georgia" pitchFamily="34" charset="-120"/>
              </a:rPr>
              <a:t>Setup</a:t>
            </a:r>
            <a:endParaRPr lang="en-US" sz="2100" dirty="0"/>
          </a:p>
          <a:p>
            <a:pPr algn="ctr" indent="0" marL="0">
              <a:spcAft>
                <a:spcPts val="600"/>
              </a:spcAft>
              <a:buNone/>
            </a:pPr>
            <a:r>
              <a:rPr lang="en-US" sz="1500" b="1" dirty="0">
                <a:solidFill>
                  <a:srgbClr val="D4862A"/>
                </a:solidFill>
                <a:latin typeface="Arial" pitchFamily="34" charset="0"/>
                <a:ea typeface="Arial" pitchFamily="34" charset="-122"/>
                <a:cs typeface="Arial" pitchFamily="34" charset="-120"/>
              </a:rPr>
              <a:t>the hub</a:t>
            </a:r>
            <a:endParaRPr lang="en-US" sz="2100" dirty="0"/>
          </a:p>
          <a:p>
            <a:pPr algn="ctr" indent="0" marL="0">
              <a:buNone/>
            </a:pPr>
            <a:r>
              <a:rPr lang="en-US" sz="1500" dirty="0">
                <a:solidFill>
                  <a:srgbClr val="5F6862"/>
                </a:solidFill>
                <a:latin typeface="Arial" pitchFamily="34" charset="0"/>
                <a:ea typeface="Arial" pitchFamily="34" charset="-122"/>
                <a:cs typeface="Arial" pitchFamily="34" charset="-120"/>
              </a:rPr>
              <a:t>garbles a small circuit; encrypts a secret to any valid proof</a:t>
            </a:r>
            <a:endParaRPr lang="en-US" sz="2100" dirty="0"/>
          </a:p>
        </p:txBody>
      </p:sp>
      <p:sp>
        <p:nvSpPr>
          <p:cNvPr id="8" name="Shape 5"/>
          <p:cNvSpPr/>
          <p:nvPr/>
        </p:nvSpPr>
        <p:spPr>
          <a:xfrm>
            <a:off x="3162224" y="2720340"/>
            <a:ext cx="274320" cy="914"/>
          </a:xfrm>
          <a:prstGeom prst="line">
            <a:avLst/>
          </a:prstGeom>
          <a:noFill/>
          <a:ln w="25400">
            <a:solidFill>
              <a:srgbClr val="1E2622"/>
            </a:solidFill>
            <a:prstDash val="solid"/>
            <a:tailEnd type="triangle"/>
          </a:ln>
        </p:spPr>
      </p:sp>
      <p:sp>
        <p:nvSpPr>
          <p:cNvPr id="9" name="Shape 6"/>
          <p:cNvSpPr/>
          <p:nvPr/>
        </p:nvSpPr>
        <p:spPr>
          <a:xfrm>
            <a:off x="3436544" y="1783080"/>
            <a:ext cx="2522144" cy="1874520"/>
          </a:xfrm>
          <a:prstGeom prst="roundRect">
            <a:avLst>
              <a:gd name="adj" fmla="val 3902"/>
            </a:avLst>
          </a:prstGeom>
          <a:solidFill>
            <a:srgbClr val="DCE7F0"/>
          </a:solidFill>
          <a:ln w="19050">
            <a:solidFill>
              <a:srgbClr val="3B6C91"/>
            </a:solidFill>
            <a:prstDash val="solid"/>
          </a:ln>
        </p:spPr>
      </p:sp>
      <p:sp>
        <p:nvSpPr>
          <p:cNvPr id="10" name="Text 7"/>
          <p:cNvSpPr/>
          <p:nvPr/>
        </p:nvSpPr>
        <p:spPr>
          <a:xfrm>
            <a:off x="3527984" y="1783080"/>
            <a:ext cx="2339264" cy="1874520"/>
          </a:xfrm>
          <a:prstGeom prst="rect">
            <a:avLst/>
          </a:prstGeom>
          <a:noFill/>
          <a:ln/>
        </p:spPr>
        <p:txBody>
          <a:bodyPr wrap="square" lIns="50800" tIns="50800" rIns="50800" bIns="50800" rtlCol="0" anchor="ctr"/>
          <a:lstStyle/>
          <a:p>
            <a:pPr algn="ctr" indent="0" marL="0">
              <a:buNone/>
            </a:pPr>
            <a:r>
              <a:rPr lang="en-US" sz="2100" b="1" dirty="0">
                <a:solidFill>
                  <a:srgbClr val="1E2622"/>
                </a:solidFill>
                <a:latin typeface="Georgia" pitchFamily="34" charset="0"/>
                <a:ea typeface="Georgia" pitchFamily="34" charset="-122"/>
                <a:cs typeface="Georgia" pitchFamily="34" charset="-120"/>
              </a:rPr>
              <a:t>Assert</a:t>
            </a:r>
            <a:endParaRPr lang="en-US" sz="2100" dirty="0"/>
          </a:p>
          <a:p>
            <a:pPr algn="ctr" indent="0" marL="0">
              <a:spcAft>
                <a:spcPts val="600"/>
              </a:spcAft>
              <a:buNone/>
            </a:pPr>
            <a:r>
              <a:rPr lang="en-US" sz="1500" b="1" dirty="0">
                <a:solidFill>
                  <a:srgbClr val="3B6C91"/>
                </a:solidFill>
                <a:latin typeface="Arial" pitchFamily="34" charset="0"/>
                <a:ea typeface="Arial" pitchFamily="34" charset="-122"/>
                <a:cs typeface="Arial" pitchFamily="34" charset="-120"/>
              </a:rPr>
              <a:t>Alice</a:t>
            </a:r>
            <a:endParaRPr lang="en-US" sz="2100" dirty="0"/>
          </a:p>
          <a:p>
            <a:pPr algn="ctr" indent="0" marL="0">
              <a:buNone/>
            </a:pPr>
            <a:r>
              <a:rPr lang="en-US" sz="1500" dirty="0">
                <a:solidFill>
                  <a:srgbClr val="5F6862"/>
                </a:solidFill>
                <a:latin typeface="Arial" pitchFamily="34" charset="0"/>
                <a:ea typeface="Arial" pitchFamily="34" charset="-122"/>
                <a:cs typeface="Arial" pitchFamily="34" charset="-120"/>
              </a:rPr>
              <a:t>posts π1 under a Lamport signature</a:t>
            </a:r>
            <a:endParaRPr lang="en-US" sz="2100" dirty="0"/>
          </a:p>
          <a:p>
            <a:pPr algn="ctr" indent="0" marL="0">
              <a:buNone/>
            </a:pPr>
            <a:r>
              <a:rPr lang="en-US" sz="1500" dirty="0">
                <a:solidFill>
                  <a:srgbClr val="5F6862"/>
                </a:solidFill>
                <a:latin typeface="Arial" pitchFamily="34" charset="0"/>
                <a:ea typeface="Arial" pitchFamily="34" charset="-122"/>
                <a:cs typeface="Arial" pitchFamily="34" charset="-120"/>
              </a:rPr>
              <a:t>7.7 kvB</a:t>
            </a:r>
            <a:endParaRPr lang="en-US" sz="2100" dirty="0"/>
          </a:p>
        </p:txBody>
      </p:sp>
      <p:sp>
        <p:nvSpPr>
          <p:cNvPr id="11" name="Shape 8"/>
          <p:cNvSpPr/>
          <p:nvPr/>
        </p:nvSpPr>
        <p:spPr>
          <a:xfrm>
            <a:off x="5958688" y="2720340"/>
            <a:ext cx="274320" cy="914"/>
          </a:xfrm>
          <a:prstGeom prst="line">
            <a:avLst/>
          </a:prstGeom>
          <a:noFill/>
          <a:ln w="25400">
            <a:solidFill>
              <a:srgbClr val="1E2622"/>
            </a:solidFill>
            <a:prstDash val="solid"/>
            <a:tailEnd type="triangle"/>
          </a:ln>
        </p:spPr>
      </p:sp>
      <p:sp>
        <p:nvSpPr>
          <p:cNvPr id="12" name="Shape 9"/>
          <p:cNvSpPr/>
          <p:nvPr/>
        </p:nvSpPr>
        <p:spPr>
          <a:xfrm>
            <a:off x="6233008" y="1783080"/>
            <a:ext cx="2522144" cy="1874520"/>
          </a:xfrm>
          <a:prstGeom prst="roundRect">
            <a:avLst>
              <a:gd name="adj" fmla="val 3902"/>
            </a:avLst>
          </a:prstGeom>
          <a:solidFill>
            <a:srgbClr val="F7E6CF"/>
          </a:solidFill>
          <a:ln w="19050">
            <a:solidFill>
              <a:srgbClr val="D4862A"/>
            </a:solidFill>
            <a:prstDash val="solid"/>
          </a:ln>
        </p:spPr>
      </p:sp>
      <p:sp>
        <p:nvSpPr>
          <p:cNvPr id="13" name="Text 10"/>
          <p:cNvSpPr/>
          <p:nvPr/>
        </p:nvSpPr>
        <p:spPr>
          <a:xfrm>
            <a:off x="6324448" y="1783080"/>
            <a:ext cx="2339264" cy="1874520"/>
          </a:xfrm>
          <a:prstGeom prst="rect">
            <a:avLst/>
          </a:prstGeom>
          <a:noFill/>
          <a:ln/>
        </p:spPr>
        <p:txBody>
          <a:bodyPr wrap="square" lIns="50800" tIns="50800" rIns="50800" bIns="50800" rtlCol="0" anchor="ctr"/>
          <a:lstStyle/>
          <a:p>
            <a:pPr algn="ctr" indent="0" marL="0">
              <a:buNone/>
            </a:pPr>
            <a:r>
              <a:rPr lang="en-US" sz="2100" b="1" dirty="0">
                <a:solidFill>
                  <a:srgbClr val="1E2622"/>
                </a:solidFill>
                <a:latin typeface="Georgia" pitchFamily="34" charset="0"/>
                <a:ea typeface="Georgia" pitchFamily="34" charset="-122"/>
                <a:cs typeface="Georgia" pitchFamily="34" charset="-120"/>
              </a:rPr>
              <a:t>Challenge</a:t>
            </a:r>
            <a:endParaRPr lang="en-US" sz="2100" dirty="0"/>
          </a:p>
          <a:p>
            <a:pPr algn="ctr" indent="0" marL="0">
              <a:spcAft>
                <a:spcPts val="600"/>
              </a:spcAft>
              <a:buNone/>
            </a:pPr>
            <a:r>
              <a:rPr lang="en-US" sz="1500" b="1" dirty="0">
                <a:solidFill>
                  <a:srgbClr val="D4862A"/>
                </a:solidFill>
                <a:latin typeface="Arial" pitchFamily="34" charset="0"/>
                <a:ea typeface="Arial" pitchFamily="34" charset="-122"/>
                <a:cs typeface="Arial" pitchFamily="34" charset="-120"/>
              </a:rPr>
              <a:t>the hub</a:t>
            </a:r>
            <a:endParaRPr lang="en-US" sz="2100" dirty="0"/>
          </a:p>
          <a:p>
            <a:pPr algn="ctr" indent="0" marL="0">
              <a:buNone/>
            </a:pPr>
            <a:r>
              <a:rPr lang="en-US" sz="1500" dirty="0">
                <a:solidFill>
                  <a:srgbClr val="5F6862"/>
                </a:solidFill>
                <a:latin typeface="Arial" pitchFamily="34" charset="0"/>
                <a:ea typeface="Arial" pitchFamily="34" charset="-122"/>
                <a:cs typeface="Arial" pitchFamily="34" charset="-120"/>
              </a:rPr>
              <a:t>posts the circuit's labels for π1</a:t>
            </a:r>
            <a:endParaRPr lang="en-US" sz="2100" dirty="0"/>
          </a:p>
          <a:p>
            <a:pPr algn="ctr" indent="0" marL="0">
              <a:buNone/>
            </a:pPr>
            <a:r>
              <a:rPr lang="en-US" sz="1500" dirty="0">
                <a:solidFill>
                  <a:srgbClr val="5F6862"/>
                </a:solidFill>
                <a:latin typeface="Arial" pitchFamily="34" charset="0"/>
                <a:ea typeface="Arial" pitchFamily="34" charset="-122"/>
                <a:cs typeface="Arial" pitchFamily="34" charset="-120"/>
              </a:rPr>
              <a:t>20.7 kvB</a:t>
            </a:r>
            <a:endParaRPr lang="en-US" sz="2100" dirty="0"/>
          </a:p>
        </p:txBody>
      </p:sp>
      <p:sp>
        <p:nvSpPr>
          <p:cNvPr id="14" name="Shape 11"/>
          <p:cNvSpPr/>
          <p:nvPr/>
        </p:nvSpPr>
        <p:spPr>
          <a:xfrm>
            <a:off x="8755151" y="2720340"/>
            <a:ext cx="274320" cy="914"/>
          </a:xfrm>
          <a:prstGeom prst="line">
            <a:avLst/>
          </a:prstGeom>
          <a:noFill/>
          <a:ln w="25400">
            <a:solidFill>
              <a:srgbClr val="1E2622"/>
            </a:solidFill>
            <a:prstDash val="solid"/>
            <a:tailEnd type="triangle"/>
          </a:ln>
        </p:spPr>
      </p:sp>
      <p:sp>
        <p:nvSpPr>
          <p:cNvPr id="15" name="Shape 12"/>
          <p:cNvSpPr/>
          <p:nvPr/>
        </p:nvSpPr>
        <p:spPr>
          <a:xfrm>
            <a:off x="9029471" y="1783080"/>
            <a:ext cx="2522144" cy="1874520"/>
          </a:xfrm>
          <a:prstGeom prst="roundRect">
            <a:avLst>
              <a:gd name="adj" fmla="val 3902"/>
            </a:avLst>
          </a:prstGeom>
          <a:solidFill>
            <a:srgbClr val="E3EDD5"/>
          </a:solidFill>
          <a:ln w="19050">
            <a:solidFill>
              <a:srgbClr val="5E8C2F"/>
            </a:solidFill>
            <a:prstDash val="solid"/>
          </a:ln>
        </p:spPr>
      </p:sp>
      <p:sp>
        <p:nvSpPr>
          <p:cNvPr id="16" name="Text 13"/>
          <p:cNvSpPr/>
          <p:nvPr/>
        </p:nvSpPr>
        <p:spPr>
          <a:xfrm>
            <a:off x="9120911" y="1783080"/>
            <a:ext cx="2339264" cy="1874520"/>
          </a:xfrm>
          <a:prstGeom prst="rect">
            <a:avLst/>
          </a:prstGeom>
          <a:noFill/>
          <a:ln/>
        </p:spPr>
        <p:txBody>
          <a:bodyPr wrap="square" lIns="50800" tIns="50800" rIns="50800" bIns="50800" rtlCol="0" anchor="ctr"/>
          <a:lstStyle/>
          <a:p>
            <a:pPr algn="ctr" indent="0" marL="0">
              <a:buNone/>
            </a:pPr>
            <a:r>
              <a:rPr lang="en-US" sz="2100" b="1" dirty="0">
                <a:solidFill>
                  <a:srgbClr val="1E2622"/>
                </a:solidFill>
                <a:latin typeface="Georgia" pitchFamily="34" charset="0"/>
                <a:ea typeface="Georgia" pitchFamily="34" charset="-122"/>
                <a:cs typeface="Georgia" pitchFamily="34" charset="-120"/>
              </a:rPr>
              <a:t>Unlock</a:t>
            </a:r>
            <a:endParaRPr lang="en-US" sz="2100" dirty="0"/>
          </a:p>
          <a:p>
            <a:pPr algn="ctr" indent="0" marL="0">
              <a:spcAft>
                <a:spcPts val="600"/>
              </a:spcAft>
              <a:buNone/>
            </a:pPr>
            <a:r>
              <a:rPr lang="en-US" sz="1500" b="1" dirty="0">
                <a:solidFill>
                  <a:srgbClr val="5E8C2F"/>
                </a:solidFill>
                <a:latin typeface="Arial" pitchFamily="34" charset="0"/>
                <a:ea typeface="Arial" pitchFamily="34" charset="-122"/>
                <a:cs typeface="Arial" pitchFamily="34" charset="-120"/>
              </a:rPr>
              <a:t>Alice</a:t>
            </a:r>
            <a:endParaRPr lang="en-US" sz="2100" dirty="0"/>
          </a:p>
          <a:p>
            <a:pPr algn="ctr" indent="0" marL="0">
              <a:buNone/>
            </a:pPr>
            <a:r>
              <a:rPr lang="en-US" sz="1500" dirty="0">
                <a:solidFill>
                  <a:srgbClr val="5F6862"/>
                </a:solidFill>
                <a:latin typeface="Arial" pitchFamily="34" charset="0"/>
                <a:ea typeface="Arial" pitchFamily="34" charset="-122"/>
                <a:cs typeface="Arial" pitchFamily="34" charset="-120"/>
              </a:rPr>
              <a:t>a valid proof decrypts the secret: she posts it</a:t>
            </a:r>
            <a:endParaRPr lang="en-US" sz="2100" dirty="0"/>
          </a:p>
          <a:p>
            <a:pPr algn="ctr" indent="0" marL="0">
              <a:buNone/>
            </a:pPr>
            <a:r>
              <a:rPr lang="en-US" sz="1500" dirty="0">
                <a:solidFill>
                  <a:srgbClr val="5F6862"/>
                </a:solidFill>
                <a:latin typeface="Arial" pitchFamily="34" charset="0"/>
                <a:ea typeface="Arial" pitchFamily="34" charset="-122"/>
                <a:cs typeface="Arial" pitchFamily="34" charset="-120"/>
              </a:rPr>
              <a:t>0.8 kvB</a:t>
            </a:r>
            <a:endParaRPr lang="en-US" sz="2100" dirty="0"/>
          </a:p>
        </p:txBody>
      </p:sp>
      <p:sp>
        <p:nvSpPr>
          <p:cNvPr id="17" name="Shape 14"/>
          <p:cNvSpPr/>
          <p:nvPr/>
        </p:nvSpPr>
        <p:spPr>
          <a:xfrm>
            <a:off x="640080" y="3886200"/>
            <a:ext cx="3454298" cy="2331720"/>
          </a:xfrm>
          <a:prstGeom prst="rect">
            <a:avLst/>
          </a:prstGeom>
          <a:solidFill>
            <a:srgbClr val="FFFFFF"/>
          </a:solidFill>
          <a:ln w="12700">
            <a:solidFill>
              <a:srgbClr val="CFC9B8"/>
            </a:solidFill>
            <a:prstDash val="solid"/>
          </a:ln>
        </p:spPr>
      </p:sp>
      <p:sp>
        <p:nvSpPr>
          <p:cNvPr id="18" name="Shape 15"/>
          <p:cNvSpPr/>
          <p:nvPr/>
        </p:nvSpPr>
        <p:spPr>
          <a:xfrm>
            <a:off x="640080" y="3886200"/>
            <a:ext cx="3454298" cy="73152"/>
          </a:xfrm>
          <a:prstGeom prst="rect">
            <a:avLst/>
          </a:prstGeom>
          <a:solidFill>
            <a:srgbClr val="5E8C2F"/>
          </a:solidFill>
          <a:ln/>
        </p:spPr>
      </p:sp>
      <p:pic>
        <p:nvPicPr>
          <p:cNvPr id="19" name="Image 0" descr="/Users/waxwing/korea-pres/talk2/assets/icons/handshake-5E8C2F.png">    </p:cNvPr>
          <p:cNvPicPr>
            <a:picLocks noChangeAspect="1"/>
          </p:cNvPicPr>
          <p:nvPr/>
        </p:nvPicPr>
        <p:blipFill>
          <a:blip r:embed="rId1"/>
          <a:stretch>
            <a:fillRect/>
          </a:stretch>
        </p:blipFill>
        <p:spPr>
          <a:xfrm>
            <a:off x="841248" y="4160520"/>
            <a:ext cx="457200" cy="457200"/>
          </a:xfrm>
          <a:prstGeom prst="rect">
            <a:avLst/>
          </a:prstGeom>
        </p:spPr>
      </p:pic>
      <p:sp>
        <p:nvSpPr>
          <p:cNvPr id="20" name="Text 16"/>
          <p:cNvSpPr/>
          <p:nvPr/>
        </p:nvSpPr>
        <p:spPr>
          <a:xfrm>
            <a:off x="841248" y="4754880"/>
            <a:ext cx="3051962" cy="132588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Two parties, by design</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A limit for bridges. For Lichen it's the shape of the contract.</a:t>
            </a:r>
            <a:endParaRPr lang="en-US" sz="2200" dirty="0"/>
          </a:p>
        </p:txBody>
      </p:sp>
      <p:sp>
        <p:nvSpPr>
          <p:cNvPr id="21" name="Shape 17"/>
          <p:cNvSpPr/>
          <p:nvPr/>
        </p:nvSpPr>
        <p:spPr>
          <a:xfrm>
            <a:off x="4368698" y="3886200"/>
            <a:ext cx="3454298" cy="2331720"/>
          </a:xfrm>
          <a:prstGeom prst="rect">
            <a:avLst/>
          </a:prstGeom>
          <a:solidFill>
            <a:srgbClr val="FFFFFF"/>
          </a:solidFill>
          <a:ln w="12700">
            <a:solidFill>
              <a:srgbClr val="CFC9B8"/>
            </a:solidFill>
            <a:prstDash val="solid"/>
          </a:ln>
        </p:spPr>
      </p:sp>
      <p:sp>
        <p:nvSpPr>
          <p:cNvPr id="22" name="Shape 18"/>
          <p:cNvSpPr/>
          <p:nvPr/>
        </p:nvSpPr>
        <p:spPr>
          <a:xfrm>
            <a:off x="4368698" y="3886200"/>
            <a:ext cx="3454298" cy="73152"/>
          </a:xfrm>
          <a:prstGeom prst="rect">
            <a:avLst/>
          </a:prstGeom>
          <a:solidFill>
            <a:srgbClr val="B4462F"/>
          </a:solidFill>
          <a:ln/>
        </p:spPr>
      </p:sp>
      <p:pic>
        <p:nvPicPr>
          <p:cNvPr id="23" name="Image 1" descr="/Users/waxwing/korea-pres/talk2/assets/icons/scissors-B4462F.png">    </p:cNvPr>
          <p:cNvPicPr>
            <a:picLocks noChangeAspect="1"/>
          </p:cNvPicPr>
          <p:nvPr/>
        </p:nvPicPr>
        <p:blipFill>
          <a:blip r:embed="rId2"/>
          <a:stretch>
            <a:fillRect/>
          </a:stretch>
        </p:blipFill>
        <p:spPr>
          <a:xfrm>
            <a:off x="4569866" y="4160520"/>
            <a:ext cx="457200" cy="457200"/>
          </a:xfrm>
          <a:prstGeom prst="rect">
            <a:avLst/>
          </a:prstGeom>
        </p:spPr>
      </p:pic>
      <p:sp>
        <p:nvSpPr>
          <p:cNvPr id="24" name="Text 19"/>
          <p:cNvSpPr/>
          <p:nvPr/>
        </p:nvSpPr>
        <p:spPr>
          <a:xfrm>
            <a:off x="4569866" y="4754880"/>
            <a:ext cx="3051962" cy="132588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Cut-and-choose</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A hub that garbles wrongly is caught at opening.</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240 MB download</a:t>
            </a:r>
            <a:endParaRPr lang="en-US" sz="2200" dirty="0"/>
          </a:p>
        </p:txBody>
      </p:sp>
      <p:sp>
        <p:nvSpPr>
          <p:cNvPr id="25" name="Shape 20"/>
          <p:cNvSpPr/>
          <p:nvPr/>
        </p:nvSpPr>
        <p:spPr>
          <a:xfrm>
            <a:off x="8097317" y="3886200"/>
            <a:ext cx="3454298" cy="2331720"/>
          </a:xfrm>
          <a:prstGeom prst="rect">
            <a:avLst/>
          </a:prstGeom>
          <a:solidFill>
            <a:srgbClr val="FFFFFF"/>
          </a:solidFill>
          <a:ln w="12700">
            <a:solidFill>
              <a:srgbClr val="CFC9B8"/>
            </a:solidFill>
            <a:prstDash val="solid"/>
          </a:ln>
        </p:spPr>
      </p:sp>
      <p:sp>
        <p:nvSpPr>
          <p:cNvPr id="26" name="Shape 21"/>
          <p:cNvSpPr/>
          <p:nvPr/>
        </p:nvSpPr>
        <p:spPr>
          <a:xfrm>
            <a:off x="8097317" y="3886200"/>
            <a:ext cx="3454298" cy="73152"/>
          </a:xfrm>
          <a:prstGeom prst="rect">
            <a:avLst/>
          </a:prstGeom>
          <a:solidFill>
            <a:srgbClr val="3B6C91"/>
          </a:solidFill>
          <a:ln/>
        </p:spPr>
      </p:sp>
      <p:pic>
        <p:nvPicPr>
          <p:cNvPr id="27" name="Image 2" descr="/Users/waxwing/korea-pres/talk2/assets/icons/target-3B6C91.png">    </p:cNvPr>
          <p:cNvPicPr>
            <a:picLocks noChangeAspect="1"/>
          </p:cNvPicPr>
          <p:nvPr/>
        </p:nvPicPr>
        <p:blipFill>
          <a:blip r:embed="rId3"/>
          <a:stretch>
            <a:fillRect/>
          </a:stretch>
        </p:blipFill>
        <p:spPr>
          <a:xfrm>
            <a:off x="8298485" y="4160520"/>
            <a:ext cx="457200" cy="457200"/>
          </a:xfrm>
          <a:prstGeom prst="rect">
            <a:avLst/>
          </a:prstGeom>
        </p:spPr>
      </p:pic>
      <p:sp>
        <p:nvSpPr>
          <p:cNvPr id="28" name="Text 22"/>
          <p:cNvSpPr/>
          <p:nvPr/>
        </p:nvSpPr>
        <p:spPr>
          <a:xfrm>
            <a:off x="8298485" y="4754880"/>
            <a:ext cx="3051962" cy="132588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One-shot</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An instance settles one claim; a contract has one withdrawal.</a:t>
            </a:r>
            <a:endParaRPr lang="en-US" sz="22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23</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24">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The catch: BABE fixes the statement at setup</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Text 2"/>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our fix: the hub signs the amount</a:t>
            </a:r>
            <a:endParaRPr lang="en-US" sz="1600" dirty="0"/>
          </a:p>
        </p:txBody>
      </p:sp>
      <p:sp>
        <p:nvSpPr>
          <p:cNvPr id="6" name="Shape 3"/>
          <p:cNvSpPr/>
          <p:nvPr/>
        </p:nvSpPr>
        <p:spPr>
          <a:xfrm>
            <a:off x="640080" y="1783080"/>
            <a:ext cx="4206240" cy="2743200"/>
          </a:xfrm>
          <a:prstGeom prst="rect">
            <a:avLst/>
          </a:prstGeom>
          <a:solidFill>
            <a:srgbClr val="F4DCD5"/>
          </a:solidFill>
          <a:ln w="15875">
            <a:solidFill>
              <a:srgbClr val="B4462F"/>
            </a:solidFill>
            <a:prstDash val="solid"/>
          </a:ln>
        </p:spPr>
      </p:sp>
      <p:sp>
        <p:nvSpPr>
          <p:cNvPr id="7" name="Text 4"/>
          <p:cNvSpPr/>
          <p:nvPr/>
        </p:nvSpPr>
        <p:spPr>
          <a:xfrm>
            <a:off x="914400" y="1965960"/>
            <a:ext cx="3657600" cy="2377440"/>
          </a:xfrm>
          <a:prstGeom prst="rect">
            <a:avLst/>
          </a:prstGeom>
          <a:noFill/>
          <a:ln/>
        </p:spPr>
        <p:txBody>
          <a:bodyPr wrap="square" lIns="0" tIns="0" rIns="0" bIns="0" rtlCol="0" anchor="t"/>
          <a:lstStyle/>
          <a:p>
            <a:pPr indent="0" marL="0">
              <a:spcAft>
                <a:spcPts val="1000"/>
              </a:spcAft>
              <a:buNone/>
            </a:pPr>
            <a:r>
              <a:rPr lang="en-US" sz="2400" b="1" dirty="0">
                <a:solidFill>
                  <a:srgbClr val="1E2622"/>
                </a:solidFill>
                <a:latin typeface="Georgia" pitchFamily="34" charset="0"/>
                <a:ea typeface="Georgia" pitchFamily="34" charset="-122"/>
                <a:cs typeface="Georgia" pitchFamily="34" charset="-120"/>
              </a:rPr>
              <a:t>The problem</a:t>
            </a:r>
            <a:endParaRPr lang="en-US" sz="2000" dirty="0"/>
          </a:p>
          <a:p>
            <a:pPr indent="0" marL="0">
              <a:spcAft>
                <a:spcPts val="1000"/>
              </a:spcAft>
              <a:buNone/>
            </a:pPr>
            <a:r>
              <a:rPr lang="en-US" sz="2000" dirty="0">
                <a:solidFill>
                  <a:srgbClr val="1E2622"/>
                </a:solidFill>
                <a:latin typeface="Arial" pitchFamily="34" charset="0"/>
                <a:ea typeface="Arial" pitchFamily="34" charset="-122"/>
                <a:cs typeface="Arial" pitchFamily="34" charset="-120"/>
              </a:rPr>
              <a:t>The public input is fixed when the hub garbles, at opening.</a:t>
            </a:r>
            <a:endParaRPr lang="en-US" sz="2000" dirty="0"/>
          </a:p>
          <a:p>
            <a:pPr indent="0" marL="0">
              <a:buNone/>
            </a:pPr>
            <a:r>
              <a:rPr lang="en-US" sz="2000" b="1" dirty="0">
                <a:solidFill>
                  <a:srgbClr val="1E2622"/>
                </a:solidFill>
                <a:latin typeface="Arial" pitchFamily="34" charset="0"/>
                <a:ea typeface="Arial" pitchFamily="34" charset="-122"/>
                <a:cs typeface="Arial" pitchFamily="34" charset="-120"/>
              </a:rPr>
              <a:t>But Alice chooses b only when she withdraws.</a:t>
            </a:r>
            <a:endParaRPr lang="en-US" sz="2000" dirty="0"/>
          </a:p>
        </p:txBody>
      </p:sp>
      <p:sp>
        <p:nvSpPr>
          <p:cNvPr id="8" name="Shape 5"/>
          <p:cNvSpPr/>
          <p:nvPr/>
        </p:nvSpPr>
        <p:spPr>
          <a:xfrm>
            <a:off x="5212080" y="1892808"/>
            <a:ext cx="548640" cy="548640"/>
          </a:xfrm>
          <a:prstGeom prst="ellipse">
            <a:avLst/>
          </a:prstGeom>
          <a:solidFill>
            <a:srgbClr val="3B6C91"/>
          </a:solidFill>
          <a:ln/>
        </p:spPr>
      </p:sp>
      <p:sp>
        <p:nvSpPr>
          <p:cNvPr id="9" name="Text 6"/>
          <p:cNvSpPr/>
          <p:nvPr/>
        </p:nvSpPr>
        <p:spPr>
          <a:xfrm>
            <a:off x="5212080" y="1892808"/>
            <a:ext cx="548640" cy="548640"/>
          </a:xfrm>
          <a:prstGeom prst="rect">
            <a:avLst/>
          </a:prstGeom>
          <a:noFill/>
          <a:ln/>
        </p:spPr>
        <p:txBody>
          <a:bodyPr wrap="square" lIns="0" tIns="0" rIns="0" bIns="0" rtlCol="0" anchor="ctr"/>
          <a:lstStyle/>
          <a:p>
            <a:pPr algn="ctr" indent="0" marL="0">
              <a:buNone/>
            </a:pPr>
            <a:r>
              <a:rPr lang="en-US" sz="2200" b="1" dirty="0">
                <a:solidFill>
                  <a:srgbClr val="F5F2E9"/>
                </a:solidFill>
                <a:latin typeface="Arial" pitchFamily="34" charset="0"/>
                <a:ea typeface="Arial" pitchFamily="34" charset="-122"/>
                <a:cs typeface="Arial" pitchFamily="34" charset="-120"/>
              </a:rPr>
              <a:t>1</a:t>
            </a:r>
            <a:endParaRPr lang="en-US" sz="2200" dirty="0"/>
          </a:p>
        </p:txBody>
      </p:sp>
      <p:sp>
        <p:nvSpPr>
          <p:cNvPr id="10" name="Text 7"/>
          <p:cNvSpPr/>
          <p:nvPr/>
        </p:nvSpPr>
        <p:spPr>
          <a:xfrm>
            <a:off x="5943600" y="1783080"/>
            <a:ext cx="5608015" cy="822960"/>
          </a:xfrm>
          <a:prstGeom prst="rect">
            <a:avLst/>
          </a:prstGeom>
          <a:noFill/>
          <a:ln/>
        </p:spPr>
        <p:txBody>
          <a:bodyPr wrap="square" lIns="0" tIns="0" rIns="0" bIns="0" rtlCol="0" anchor="ctr"/>
          <a:lstStyle/>
          <a:p>
            <a:pPr indent="0" marL="0">
              <a:buNone/>
            </a:pPr>
            <a:r>
              <a:rPr lang="en-US" sz="2100" b="1" dirty="0">
                <a:solidFill>
                  <a:srgbClr val="1E2622"/>
                </a:solidFill>
                <a:latin typeface="Arial" pitchFamily="34" charset="0"/>
                <a:ea typeface="Arial" pitchFamily="34" charset="-122"/>
                <a:cs typeface="Arial" pitchFamily="34" charset="-120"/>
              </a:rPr>
              <a:t>Alice signs b on chain</a:t>
            </a:r>
            <a:endParaRPr lang="en-US" sz="2100" dirty="0"/>
          </a:p>
          <a:p>
            <a:pPr indent="0" marL="0">
              <a:buNone/>
            </a:pPr>
            <a:r>
              <a:rPr lang="en-US" sz="1700" dirty="0">
                <a:solidFill>
                  <a:srgbClr val="5F6862"/>
                </a:solidFill>
                <a:latin typeface="Arial" pitchFamily="34" charset="0"/>
                <a:ea typeface="Arial" pitchFamily="34" charset="-122"/>
                <a:cs typeface="Arial" pitchFamily="34" charset="-120"/>
              </a:rPr>
              <a:t>with a one-time key</a:t>
            </a:r>
            <a:endParaRPr lang="en-US" sz="2100" dirty="0"/>
          </a:p>
        </p:txBody>
      </p:sp>
      <p:sp>
        <p:nvSpPr>
          <p:cNvPr id="11" name="Shape 8"/>
          <p:cNvSpPr/>
          <p:nvPr/>
        </p:nvSpPr>
        <p:spPr>
          <a:xfrm>
            <a:off x="5212080" y="2825496"/>
            <a:ext cx="548640" cy="548640"/>
          </a:xfrm>
          <a:prstGeom prst="ellipse">
            <a:avLst/>
          </a:prstGeom>
          <a:solidFill>
            <a:srgbClr val="D4862A"/>
          </a:solidFill>
          <a:ln/>
        </p:spPr>
      </p:sp>
      <p:sp>
        <p:nvSpPr>
          <p:cNvPr id="12" name="Text 9"/>
          <p:cNvSpPr/>
          <p:nvPr/>
        </p:nvSpPr>
        <p:spPr>
          <a:xfrm>
            <a:off x="5212080" y="2825496"/>
            <a:ext cx="548640" cy="548640"/>
          </a:xfrm>
          <a:prstGeom prst="rect">
            <a:avLst/>
          </a:prstGeom>
          <a:noFill/>
          <a:ln/>
        </p:spPr>
        <p:txBody>
          <a:bodyPr wrap="square" lIns="0" tIns="0" rIns="0" bIns="0" rtlCol="0" anchor="ctr"/>
          <a:lstStyle/>
          <a:p>
            <a:pPr algn="ctr" indent="0" marL="0">
              <a:buNone/>
            </a:pPr>
            <a:r>
              <a:rPr lang="en-US" sz="2200" b="1" dirty="0">
                <a:solidFill>
                  <a:srgbClr val="F5F2E9"/>
                </a:solidFill>
                <a:latin typeface="Arial" pitchFamily="34" charset="0"/>
                <a:ea typeface="Arial" pitchFamily="34" charset="-122"/>
                <a:cs typeface="Arial" pitchFamily="34" charset="-120"/>
              </a:rPr>
              <a:t>2</a:t>
            </a:r>
            <a:endParaRPr lang="en-US" sz="2200" dirty="0"/>
          </a:p>
        </p:txBody>
      </p:sp>
      <p:sp>
        <p:nvSpPr>
          <p:cNvPr id="13" name="Text 10"/>
          <p:cNvSpPr/>
          <p:nvPr/>
        </p:nvSpPr>
        <p:spPr>
          <a:xfrm>
            <a:off x="5943600" y="2715768"/>
            <a:ext cx="5608015" cy="822960"/>
          </a:xfrm>
          <a:prstGeom prst="rect">
            <a:avLst/>
          </a:prstGeom>
          <a:noFill/>
          <a:ln/>
        </p:spPr>
        <p:txBody>
          <a:bodyPr wrap="square" lIns="0" tIns="0" rIns="0" bIns="0" rtlCol="0" anchor="ctr"/>
          <a:lstStyle/>
          <a:p>
            <a:pPr indent="0" marL="0">
              <a:buNone/>
            </a:pPr>
            <a:r>
              <a:rPr lang="en-US" sz="2100" b="1" dirty="0">
                <a:solidFill>
                  <a:srgbClr val="1E2622"/>
                </a:solidFill>
                <a:latin typeface="Arial" pitchFamily="34" charset="0"/>
                <a:ea typeface="Arial" pitchFamily="34" charset="-122"/>
                <a:cs typeface="Arial" pitchFamily="34" charset="-120"/>
              </a:rPr>
              <a:t>the hub must sign the same b</a:t>
            </a:r>
            <a:endParaRPr lang="en-US" sz="2100" dirty="0"/>
          </a:p>
          <a:p>
            <a:pPr indent="0" marL="0">
              <a:buNone/>
            </a:pPr>
            <a:r>
              <a:rPr lang="en-US" sz="1700" dirty="0">
                <a:solidFill>
                  <a:srgbClr val="5F6862"/>
                </a:solidFill>
                <a:latin typeface="Arial" pitchFamily="34" charset="0"/>
                <a:ea typeface="Arial" pitchFamily="34" charset="-122"/>
                <a:cs typeface="Arial" pitchFamily="34" charset="-120"/>
              </a:rPr>
              <a:t>Script compares digit by digit; silence pays Alice</a:t>
            </a:r>
            <a:endParaRPr lang="en-US" sz="2100" dirty="0"/>
          </a:p>
        </p:txBody>
      </p:sp>
      <p:sp>
        <p:nvSpPr>
          <p:cNvPr id="14" name="Shape 11"/>
          <p:cNvSpPr/>
          <p:nvPr/>
        </p:nvSpPr>
        <p:spPr>
          <a:xfrm>
            <a:off x="5212080" y="3758184"/>
            <a:ext cx="548640" cy="548640"/>
          </a:xfrm>
          <a:prstGeom prst="ellipse">
            <a:avLst/>
          </a:prstGeom>
          <a:solidFill>
            <a:srgbClr val="5E8C2F"/>
          </a:solidFill>
          <a:ln/>
        </p:spPr>
      </p:sp>
      <p:sp>
        <p:nvSpPr>
          <p:cNvPr id="15" name="Text 12"/>
          <p:cNvSpPr/>
          <p:nvPr/>
        </p:nvSpPr>
        <p:spPr>
          <a:xfrm>
            <a:off x="5212080" y="3758184"/>
            <a:ext cx="548640" cy="548640"/>
          </a:xfrm>
          <a:prstGeom prst="rect">
            <a:avLst/>
          </a:prstGeom>
          <a:noFill/>
          <a:ln/>
        </p:spPr>
        <p:txBody>
          <a:bodyPr wrap="square" lIns="0" tIns="0" rIns="0" bIns="0" rtlCol="0" anchor="ctr"/>
          <a:lstStyle/>
          <a:p>
            <a:pPr algn="ctr" indent="0" marL="0">
              <a:buNone/>
            </a:pPr>
            <a:r>
              <a:rPr lang="en-US" sz="2200" b="1" dirty="0">
                <a:solidFill>
                  <a:srgbClr val="F5F2E9"/>
                </a:solidFill>
                <a:latin typeface="Arial" pitchFamily="34" charset="0"/>
                <a:ea typeface="Arial" pitchFamily="34" charset="-122"/>
                <a:cs typeface="Arial" pitchFamily="34" charset="-120"/>
              </a:rPr>
              <a:t>3</a:t>
            </a:r>
            <a:endParaRPr lang="en-US" sz="2200" dirty="0"/>
          </a:p>
        </p:txBody>
      </p:sp>
      <p:sp>
        <p:nvSpPr>
          <p:cNvPr id="16" name="Text 13"/>
          <p:cNvSpPr/>
          <p:nvPr/>
        </p:nvSpPr>
        <p:spPr>
          <a:xfrm>
            <a:off x="5943600" y="3648456"/>
            <a:ext cx="5608015" cy="822960"/>
          </a:xfrm>
          <a:prstGeom prst="rect">
            <a:avLst/>
          </a:prstGeom>
          <a:noFill/>
          <a:ln/>
        </p:spPr>
        <p:txBody>
          <a:bodyPr wrap="square" lIns="0" tIns="0" rIns="0" bIns="0" rtlCol="0" anchor="ctr"/>
          <a:lstStyle/>
          <a:p>
            <a:pPr indent="0" marL="0">
              <a:buNone/>
            </a:pPr>
            <a:r>
              <a:rPr lang="en-US" sz="2100" b="1" dirty="0">
                <a:solidFill>
                  <a:srgbClr val="1E2622"/>
                </a:solidFill>
                <a:latin typeface="Arial" pitchFamily="34" charset="0"/>
                <a:ea typeface="Arial" pitchFamily="34" charset="-122"/>
                <a:cs typeface="Arial" pitchFamily="34" charset="-120"/>
              </a:rPr>
              <a:t>her proof checks the hub's signature</a:t>
            </a:r>
            <a:endParaRPr lang="en-US" sz="2100" dirty="0"/>
          </a:p>
          <a:p>
            <a:pPr indent="0" marL="0">
              <a:buNone/>
            </a:pPr>
            <a:r>
              <a:rPr lang="en-US" sz="1700" dirty="0">
                <a:solidFill>
                  <a:srgbClr val="5F6862"/>
                </a:solidFill>
                <a:latin typeface="Arial" pitchFamily="34" charset="0"/>
                <a:ea typeface="Arial" pitchFamily="34" charset="-122"/>
                <a:cs typeface="Arial" pitchFamily="34" charset="-120"/>
              </a:rPr>
              <a:t>so the b proved is the b paid</a:t>
            </a:r>
            <a:endParaRPr lang="en-US" sz="2100" dirty="0"/>
          </a:p>
        </p:txBody>
      </p:sp>
      <p:sp>
        <p:nvSpPr>
          <p:cNvPr id="17" name="Shape 14"/>
          <p:cNvSpPr/>
          <p:nvPr/>
        </p:nvSpPr>
        <p:spPr>
          <a:xfrm>
            <a:off x="640080" y="4846320"/>
            <a:ext cx="10911535" cy="685800"/>
          </a:xfrm>
          <a:prstGeom prst="rect">
            <a:avLst/>
          </a:prstGeom>
          <a:solidFill>
            <a:srgbClr val="FFFFFF"/>
          </a:solidFill>
          <a:ln w="12700">
            <a:solidFill>
              <a:srgbClr val="CFC9B8"/>
            </a:solidFill>
            <a:prstDash val="solid"/>
          </a:ln>
        </p:spPr>
      </p:sp>
      <p:sp>
        <p:nvSpPr>
          <p:cNvPr id="18" name="Text 15"/>
          <p:cNvSpPr/>
          <p:nvPr/>
        </p:nvSpPr>
        <p:spPr>
          <a:xfrm>
            <a:off x="640080" y="4846320"/>
            <a:ext cx="10911535" cy="685800"/>
          </a:xfrm>
          <a:prstGeom prst="rect">
            <a:avLst/>
          </a:prstGeom>
          <a:noFill/>
          <a:ln/>
        </p:spPr>
        <p:txBody>
          <a:bodyPr wrap="square" lIns="0" tIns="0" rIns="0" bIns="0" rtlCol="0" anchor="ctr"/>
          <a:lstStyle/>
          <a:p>
            <a:pPr algn="ctr" indent="0" marL="0">
              <a:buNone/>
            </a:pPr>
            <a:r>
              <a:rPr lang="en-US" sz="1700" b="1" dirty="0">
                <a:solidFill>
                  <a:srgbClr val="1E2622"/>
                </a:solidFill>
                <a:latin typeface="Courier New" pitchFamily="34" charset="0"/>
                <a:ea typeface="Courier New" pitchFamily="34" charset="-122"/>
                <a:cs typeface="Courier New" pitchFamily="34" charset="-120"/>
              </a:rPr>
              <a:t>journal: b ‖ c ‖ D   →   c ‖ D ‖ H(pk_H ‖ O_D)      b moves into the witness</a:t>
            </a:r>
            <a:endParaRPr lang="en-US" sz="1700" dirty="0"/>
          </a:p>
        </p:txBody>
      </p:sp>
      <p:sp>
        <p:nvSpPr>
          <p:cNvPr id="19" name="Text 16"/>
          <p:cNvSpPr/>
          <p:nvPr/>
        </p:nvSpPr>
        <p:spPr>
          <a:xfrm>
            <a:off x="640080" y="5715000"/>
            <a:ext cx="10911535" cy="457200"/>
          </a:xfrm>
          <a:prstGeom prst="rect">
            <a:avLst/>
          </a:prstGeom>
          <a:noFill/>
          <a:ln/>
        </p:spPr>
        <p:txBody>
          <a:bodyPr wrap="square" lIns="0" tIns="0" rIns="0" bIns="0" rtlCol="0" anchor="t"/>
          <a:lstStyle/>
          <a:p>
            <a:pPr indent="0" marL="0">
              <a:buNone/>
            </a:pPr>
            <a:r>
              <a:rPr lang="en-US" sz="1900" i="1" dirty="0">
                <a:solidFill>
                  <a:srgbClr val="5F6862"/>
                </a:solidFill>
                <a:latin typeface="Arial" pitchFamily="34" charset="0"/>
                <a:ea typeface="Arial" pitchFamily="34" charset="-122"/>
                <a:cs typeface="Arial" pitchFamily="34" charset="-120"/>
              </a:rPr>
              <a:t>BABE's cryptography unchanged. Security: a sketch, not yet a proof.</a:t>
            </a:r>
            <a:endParaRPr lang="en-US" sz="19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24</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70">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Transaction graph 3/6: the dispute chain</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Text 2"/>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every leaf also needs A · H, pre-signed · each link's out 1: a 330-sat anchor</a:t>
            </a:r>
            <a:endParaRPr lang="en-US" sz="1600" dirty="0"/>
          </a:p>
        </p:txBody>
      </p:sp>
      <p:sp>
        <p:nvSpPr>
          <p:cNvPr id="6" name="Shape 3"/>
          <p:cNvSpPr/>
          <p:nvPr/>
        </p:nvSpPr>
        <p:spPr>
          <a:xfrm>
            <a:off x="640080" y="1737360"/>
            <a:ext cx="2011680" cy="914400"/>
          </a:xfrm>
          <a:prstGeom prst="rect">
            <a:avLst/>
          </a:prstGeom>
          <a:solidFill>
            <a:srgbClr val="FFFFFF"/>
          </a:solidFill>
          <a:ln w="25400">
            <a:solidFill>
              <a:srgbClr val="3B6C91"/>
            </a:solidFill>
            <a:prstDash val="solid"/>
          </a:ln>
        </p:spPr>
      </p:sp>
      <p:sp>
        <p:nvSpPr>
          <p:cNvPr id="7" name="Shape 4"/>
          <p:cNvSpPr/>
          <p:nvPr/>
        </p:nvSpPr>
        <p:spPr>
          <a:xfrm>
            <a:off x="640080" y="1737360"/>
            <a:ext cx="2011680" cy="329184"/>
          </a:xfrm>
          <a:prstGeom prst="rect">
            <a:avLst/>
          </a:prstGeom>
          <a:solidFill>
            <a:srgbClr val="3B6C91"/>
          </a:solidFill>
          <a:ln w="25400">
            <a:solidFill>
              <a:srgbClr val="3B6C91"/>
            </a:solidFill>
            <a:prstDash val="solid"/>
          </a:ln>
        </p:spPr>
      </p:sp>
      <p:sp>
        <p:nvSpPr>
          <p:cNvPr id="8" name="Text 5"/>
          <p:cNvSpPr/>
          <p:nvPr/>
        </p:nvSpPr>
        <p:spPr>
          <a:xfrm>
            <a:off x="640080" y="1737360"/>
            <a:ext cx="201168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request</a:t>
            </a:r>
            <a:endParaRPr lang="en-US" sz="1400" dirty="0"/>
          </a:p>
        </p:txBody>
      </p:sp>
      <p:sp>
        <p:nvSpPr>
          <p:cNvPr id="9" name="Text 6"/>
          <p:cNvSpPr/>
          <p:nvPr/>
        </p:nvSpPr>
        <p:spPr>
          <a:xfrm>
            <a:off x="685800" y="2084832"/>
            <a:ext cx="1920240" cy="54864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Alice · W_A(b)</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449 vB</a:t>
            </a:r>
            <a:endParaRPr lang="en-US" sz="1250" dirty="0"/>
          </a:p>
        </p:txBody>
      </p:sp>
      <p:sp>
        <p:nvSpPr>
          <p:cNvPr id="10" name="Shape 7"/>
          <p:cNvSpPr/>
          <p:nvPr/>
        </p:nvSpPr>
        <p:spPr>
          <a:xfrm>
            <a:off x="2651760" y="2011680"/>
            <a:ext cx="365760" cy="914"/>
          </a:xfrm>
          <a:prstGeom prst="line">
            <a:avLst/>
          </a:prstGeom>
          <a:noFill/>
          <a:ln w="19050">
            <a:solidFill>
              <a:srgbClr val="1E2622"/>
            </a:solidFill>
            <a:prstDash val="solid"/>
            <a:tailEnd type="triangle"/>
          </a:ln>
        </p:spPr>
      </p:sp>
      <p:sp>
        <p:nvSpPr>
          <p:cNvPr id="11" name="Shape 8"/>
          <p:cNvSpPr/>
          <p:nvPr/>
        </p:nvSpPr>
        <p:spPr>
          <a:xfrm>
            <a:off x="3017520" y="1737360"/>
            <a:ext cx="5257800" cy="1060704"/>
          </a:xfrm>
          <a:prstGeom prst="rect">
            <a:avLst/>
          </a:prstGeom>
          <a:solidFill>
            <a:srgbClr val="FFFFFF"/>
          </a:solidFill>
          <a:ln w="12700">
            <a:solidFill>
              <a:srgbClr val="1E2622"/>
            </a:solidFill>
            <a:prstDash val="solid"/>
          </a:ln>
        </p:spPr>
      </p:sp>
      <p:sp>
        <p:nvSpPr>
          <p:cNvPr id="12" name="Text 9"/>
          <p:cNvSpPr/>
          <p:nvPr/>
        </p:nvSpPr>
        <p:spPr>
          <a:xfrm>
            <a:off x="3108960" y="1773936"/>
            <a:ext cx="507492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out 0: V₁ = V₀ − f₁ − 330</a:t>
            </a:r>
            <a:endParaRPr lang="en-US" sz="1400" dirty="0"/>
          </a:p>
        </p:txBody>
      </p:sp>
      <p:sp>
        <p:nvSpPr>
          <p:cNvPr id="13" name="Text 10"/>
          <p:cNvSpPr/>
          <p:nvPr/>
        </p:nvSpPr>
        <p:spPr>
          <a:xfrm>
            <a:off x="3108960" y="2121408"/>
            <a:ext cx="205740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respond</a:t>
            </a:r>
            <a:endParaRPr lang="en-US" sz="1300" dirty="0"/>
          </a:p>
        </p:txBody>
      </p:sp>
      <p:sp>
        <p:nvSpPr>
          <p:cNvPr id="14" name="Text 11"/>
          <p:cNvSpPr/>
          <p:nvPr/>
        </p:nvSpPr>
        <p:spPr>
          <a:xfrm>
            <a:off x="5166360" y="2121408"/>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1 · W_H(b) = W_A(b), digit by digit</a:t>
            </a:r>
            <a:endParaRPr lang="en-US" sz="1300" dirty="0"/>
          </a:p>
        </p:txBody>
      </p:sp>
      <p:sp>
        <p:nvSpPr>
          <p:cNvPr id="15" name="Text 12"/>
          <p:cNvSpPr/>
          <p:nvPr/>
        </p:nvSpPr>
        <p:spPr>
          <a:xfrm>
            <a:off x="3108960" y="2432304"/>
            <a:ext cx="205740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request_timeout</a:t>
            </a:r>
            <a:endParaRPr lang="en-US" sz="1300" dirty="0"/>
          </a:p>
        </p:txBody>
      </p:sp>
      <p:sp>
        <p:nvSpPr>
          <p:cNvPr id="16" name="Text 13"/>
          <p:cNvSpPr/>
          <p:nvPr/>
        </p:nvSpPr>
        <p:spPr>
          <a:xfrm>
            <a:off x="5166360" y="2432304"/>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w_H</a:t>
            </a:r>
            <a:endParaRPr lang="en-US" sz="1300" dirty="0"/>
          </a:p>
        </p:txBody>
      </p:sp>
      <p:sp>
        <p:nvSpPr>
          <p:cNvPr id="17" name="Shape 14"/>
          <p:cNvSpPr/>
          <p:nvPr/>
        </p:nvSpPr>
        <p:spPr>
          <a:xfrm flipH="1">
            <a:off x="2834640" y="2276856"/>
            <a:ext cx="182880" cy="914"/>
          </a:xfrm>
          <a:prstGeom prst="line">
            <a:avLst/>
          </a:prstGeom>
          <a:noFill/>
          <a:ln w="19050">
            <a:solidFill>
              <a:srgbClr val="1E2622"/>
            </a:solidFill>
            <a:prstDash val="solid"/>
          </a:ln>
        </p:spPr>
      </p:sp>
      <p:sp>
        <p:nvSpPr>
          <p:cNvPr id="18" name="Shape 15"/>
          <p:cNvSpPr/>
          <p:nvPr/>
        </p:nvSpPr>
        <p:spPr>
          <a:xfrm>
            <a:off x="2834640" y="2276856"/>
            <a:ext cx="914" cy="475488"/>
          </a:xfrm>
          <a:prstGeom prst="line">
            <a:avLst/>
          </a:prstGeom>
          <a:noFill/>
          <a:ln w="19050">
            <a:solidFill>
              <a:srgbClr val="1E2622"/>
            </a:solidFill>
            <a:prstDash val="solid"/>
          </a:ln>
        </p:spPr>
      </p:sp>
      <p:sp>
        <p:nvSpPr>
          <p:cNvPr id="19" name="Shape 16"/>
          <p:cNvSpPr/>
          <p:nvPr/>
        </p:nvSpPr>
        <p:spPr>
          <a:xfrm flipH="1">
            <a:off x="1645920" y="2752344"/>
            <a:ext cx="1188720" cy="914"/>
          </a:xfrm>
          <a:prstGeom prst="line">
            <a:avLst/>
          </a:prstGeom>
          <a:noFill/>
          <a:ln w="19050">
            <a:solidFill>
              <a:srgbClr val="1E2622"/>
            </a:solidFill>
            <a:prstDash val="solid"/>
          </a:ln>
        </p:spPr>
      </p:sp>
      <p:sp>
        <p:nvSpPr>
          <p:cNvPr id="20" name="Shape 17"/>
          <p:cNvSpPr/>
          <p:nvPr/>
        </p:nvSpPr>
        <p:spPr>
          <a:xfrm>
            <a:off x="1645920" y="2752344"/>
            <a:ext cx="914" cy="100584"/>
          </a:xfrm>
          <a:prstGeom prst="line">
            <a:avLst/>
          </a:prstGeom>
          <a:noFill/>
          <a:ln w="19050">
            <a:solidFill>
              <a:srgbClr val="1E2622"/>
            </a:solidFill>
            <a:prstDash val="solid"/>
            <a:tailEnd type="triangle"/>
          </a:ln>
        </p:spPr>
      </p:sp>
      <p:sp>
        <p:nvSpPr>
          <p:cNvPr id="21" name="Shape 18"/>
          <p:cNvSpPr/>
          <p:nvPr/>
        </p:nvSpPr>
        <p:spPr>
          <a:xfrm>
            <a:off x="8732520" y="1828800"/>
            <a:ext cx="2819095" cy="868680"/>
          </a:xfrm>
          <a:prstGeom prst="rect">
            <a:avLst/>
          </a:prstGeom>
          <a:solidFill>
            <a:srgbClr val="FFFFFF"/>
          </a:solidFill>
          <a:ln w="25400">
            <a:solidFill>
              <a:srgbClr val="3B6C91"/>
            </a:solidFill>
            <a:prstDash val="solid"/>
          </a:ln>
        </p:spPr>
      </p:sp>
      <p:sp>
        <p:nvSpPr>
          <p:cNvPr id="22" name="Shape 19"/>
          <p:cNvSpPr/>
          <p:nvPr/>
        </p:nvSpPr>
        <p:spPr>
          <a:xfrm>
            <a:off x="8732520" y="1828800"/>
            <a:ext cx="2819095" cy="329184"/>
          </a:xfrm>
          <a:prstGeom prst="rect">
            <a:avLst/>
          </a:prstGeom>
          <a:solidFill>
            <a:srgbClr val="3B6C91"/>
          </a:solidFill>
          <a:ln w="25400">
            <a:solidFill>
              <a:srgbClr val="3B6C91"/>
            </a:solidFill>
            <a:prstDash val="solid"/>
          </a:ln>
        </p:spPr>
      </p:sp>
      <p:sp>
        <p:nvSpPr>
          <p:cNvPr id="23" name="Text 20"/>
          <p:cNvSpPr/>
          <p:nvPr/>
        </p:nvSpPr>
        <p:spPr>
          <a:xfrm>
            <a:off x="8732520" y="1828800"/>
            <a:ext cx="2819095" cy="329184"/>
          </a:xfrm>
          <a:prstGeom prst="rect">
            <a:avLst/>
          </a:prstGeom>
          <a:noFill/>
          <a:ln/>
        </p:spPr>
        <p:txBody>
          <a:bodyPr wrap="square" lIns="25400" tIns="25400" rIns="25400" bIns="25400" rtlCol="0" anchor="ctr"/>
          <a:lstStyle/>
          <a:p>
            <a:pPr algn="ctr" indent="0" marL="0">
              <a:buNone/>
            </a:pPr>
            <a:r>
              <a:rPr lang="en-US" sz="1300" b="1" dirty="0">
                <a:solidFill>
                  <a:srgbClr val="FFFFFF"/>
                </a:solidFill>
                <a:latin typeface="Courier New" pitchFamily="34" charset="0"/>
                <a:ea typeface="Courier New" pitchFamily="34" charset="-122"/>
                <a:cs typeface="Courier New" pitchFamily="34" charset="-120"/>
              </a:rPr>
              <a:t>request_timeout</a:t>
            </a:r>
            <a:endParaRPr lang="en-US" sz="1300" dirty="0"/>
          </a:p>
        </p:txBody>
      </p:sp>
      <p:sp>
        <p:nvSpPr>
          <p:cNvPr id="24" name="Text 21"/>
          <p:cNvSpPr/>
          <p:nvPr/>
        </p:nvSpPr>
        <p:spPr>
          <a:xfrm>
            <a:off x="8778240" y="2176272"/>
            <a:ext cx="2727655" cy="50292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pays Alice: b + reserves</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 a fee coin</a:t>
            </a:r>
            <a:endParaRPr lang="en-US" sz="1250" dirty="0"/>
          </a:p>
        </p:txBody>
      </p:sp>
      <p:sp>
        <p:nvSpPr>
          <p:cNvPr id="25" name="Shape 22"/>
          <p:cNvSpPr/>
          <p:nvPr/>
        </p:nvSpPr>
        <p:spPr>
          <a:xfrm flipV="1">
            <a:off x="8275320" y="2258568"/>
            <a:ext cx="457200" cy="329184"/>
          </a:xfrm>
          <a:prstGeom prst="line">
            <a:avLst/>
          </a:prstGeom>
          <a:noFill/>
          <a:ln w="19050">
            <a:solidFill>
              <a:srgbClr val="1E2622"/>
            </a:solidFill>
            <a:prstDash val="dash"/>
            <a:tailEnd type="triangle"/>
          </a:ln>
        </p:spPr>
      </p:sp>
      <p:sp>
        <p:nvSpPr>
          <p:cNvPr id="26" name="Shape 23"/>
          <p:cNvSpPr/>
          <p:nvPr/>
        </p:nvSpPr>
        <p:spPr>
          <a:xfrm>
            <a:off x="640080" y="2852928"/>
            <a:ext cx="2011680" cy="914400"/>
          </a:xfrm>
          <a:prstGeom prst="rect">
            <a:avLst/>
          </a:prstGeom>
          <a:solidFill>
            <a:srgbClr val="FFFFFF"/>
          </a:solidFill>
          <a:ln w="25400">
            <a:solidFill>
              <a:srgbClr val="D4862A"/>
            </a:solidFill>
            <a:prstDash val="solid"/>
          </a:ln>
        </p:spPr>
      </p:sp>
      <p:sp>
        <p:nvSpPr>
          <p:cNvPr id="27" name="Shape 24"/>
          <p:cNvSpPr/>
          <p:nvPr/>
        </p:nvSpPr>
        <p:spPr>
          <a:xfrm>
            <a:off x="640080" y="2852928"/>
            <a:ext cx="2011680" cy="329184"/>
          </a:xfrm>
          <a:prstGeom prst="rect">
            <a:avLst/>
          </a:prstGeom>
          <a:solidFill>
            <a:srgbClr val="D4862A"/>
          </a:solidFill>
          <a:ln w="25400">
            <a:solidFill>
              <a:srgbClr val="D4862A"/>
            </a:solidFill>
            <a:prstDash val="solid"/>
          </a:ln>
        </p:spPr>
      </p:sp>
      <p:sp>
        <p:nvSpPr>
          <p:cNvPr id="28" name="Text 25"/>
          <p:cNvSpPr/>
          <p:nvPr/>
        </p:nvSpPr>
        <p:spPr>
          <a:xfrm>
            <a:off x="640080" y="2852928"/>
            <a:ext cx="201168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respond</a:t>
            </a:r>
            <a:endParaRPr lang="en-US" sz="1400" dirty="0"/>
          </a:p>
        </p:txBody>
      </p:sp>
      <p:sp>
        <p:nvSpPr>
          <p:cNvPr id="29" name="Text 26"/>
          <p:cNvSpPr/>
          <p:nvPr/>
        </p:nvSpPr>
        <p:spPr>
          <a:xfrm>
            <a:off x="685800" y="3200400"/>
            <a:ext cx="1920240" cy="54864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the hub · W_H(b)</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759 vB</a:t>
            </a:r>
            <a:endParaRPr lang="en-US" sz="1250" dirty="0"/>
          </a:p>
        </p:txBody>
      </p:sp>
      <p:sp>
        <p:nvSpPr>
          <p:cNvPr id="30" name="Shape 27"/>
          <p:cNvSpPr/>
          <p:nvPr/>
        </p:nvSpPr>
        <p:spPr>
          <a:xfrm>
            <a:off x="2651760" y="3127248"/>
            <a:ext cx="365760" cy="914"/>
          </a:xfrm>
          <a:prstGeom prst="line">
            <a:avLst/>
          </a:prstGeom>
          <a:noFill/>
          <a:ln w="19050">
            <a:solidFill>
              <a:srgbClr val="1E2622"/>
            </a:solidFill>
            <a:prstDash val="solid"/>
            <a:tailEnd type="triangle"/>
          </a:ln>
        </p:spPr>
      </p:sp>
      <p:sp>
        <p:nvSpPr>
          <p:cNvPr id="31" name="Shape 28"/>
          <p:cNvSpPr/>
          <p:nvPr/>
        </p:nvSpPr>
        <p:spPr>
          <a:xfrm>
            <a:off x="3017520" y="2852928"/>
            <a:ext cx="5257800" cy="1060704"/>
          </a:xfrm>
          <a:prstGeom prst="rect">
            <a:avLst/>
          </a:prstGeom>
          <a:solidFill>
            <a:srgbClr val="FFFFFF"/>
          </a:solidFill>
          <a:ln w="12700">
            <a:solidFill>
              <a:srgbClr val="1E2622"/>
            </a:solidFill>
            <a:prstDash val="solid"/>
          </a:ln>
        </p:spPr>
      </p:sp>
      <p:sp>
        <p:nvSpPr>
          <p:cNvPr id="32" name="Text 29"/>
          <p:cNvSpPr/>
          <p:nvPr/>
        </p:nvSpPr>
        <p:spPr>
          <a:xfrm>
            <a:off x="3108960" y="2889504"/>
            <a:ext cx="507492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out 0: V₂ = V₁ − f₂ − 330</a:t>
            </a:r>
            <a:endParaRPr lang="en-US" sz="1400" dirty="0"/>
          </a:p>
        </p:txBody>
      </p:sp>
      <p:sp>
        <p:nvSpPr>
          <p:cNvPr id="33" name="Text 30"/>
          <p:cNvSpPr/>
          <p:nvPr/>
        </p:nvSpPr>
        <p:spPr>
          <a:xfrm>
            <a:off x="3108960" y="3236976"/>
            <a:ext cx="205740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assert</a:t>
            </a:r>
            <a:endParaRPr lang="en-US" sz="1300" dirty="0"/>
          </a:p>
        </p:txBody>
      </p:sp>
      <p:sp>
        <p:nvSpPr>
          <p:cNvPr id="34" name="Text 31"/>
          <p:cNvSpPr/>
          <p:nvPr/>
        </p:nvSpPr>
        <p:spPr>
          <a:xfrm>
            <a:off x="5166360" y="3236976"/>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1 · L_A(π1): 254 two-bit digits</a:t>
            </a:r>
            <a:endParaRPr lang="en-US" sz="1300" dirty="0"/>
          </a:p>
        </p:txBody>
      </p:sp>
      <p:sp>
        <p:nvSpPr>
          <p:cNvPr id="35" name="Text 32"/>
          <p:cNvSpPr/>
          <p:nvPr/>
        </p:nvSpPr>
        <p:spPr>
          <a:xfrm>
            <a:off x="3108960" y="3547872"/>
            <a:ext cx="205740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respond_timeout</a:t>
            </a:r>
            <a:endParaRPr lang="en-US" sz="1300" dirty="0"/>
          </a:p>
        </p:txBody>
      </p:sp>
      <p:sp>
        <p:nvSpPr>
          <p:cNvPr id="36" name="Text 33"/>
          <p:cNvSpPr/>
          <p:nvPr/>
        </p:nvSpPr>
        <p:spPr>
          <a:xfrm>
            <a:off x="5166360" y="3547872"/>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CLTV T_A</a:t>
            </a:r>
            <a:endParaRPr lang="en-US" sz="1300" dirty="0"/>
          </a:p>
        </p:txBody>
      </p:sp>
      <p:sp>
        <p:nvSpPr>
          <p:cNvPr id="37" name="Shape 34"/>
          <p:cNvSpPr/>
          <p:nvPr/>
        </p:nvSpPr>
        <p:spPr>
          <a:xfrm flipH="1">
            <a:off x="2834640" y="3392424"/>
            <a:ext cx="182880" cy="914"/>
          </a:xfrm>
          <a:prstGeom prst="line">
            <a:avLst/>
          </a:prstGeom>
          <a:noFill/>
          <a:ln w="19050">
            <a:solidFill>
              <a:srgbClr val="1E2622"/>
            </a:solidFill>
            <a:prstDash val="solid"/>
          </a:ln>
        </p:spPr>
      </p:sp>
      <p:sp>
        <p:nvSpPr>
          <p:cNvPr id="38" name="Shape 35"/>
          <p:cNvSpPr/>
          <p:nvPr/>
        </p:nvSpPr>
        <p:spPr>
          <a:xfrm>
            <a:off x="2834640" y="3392424"/>
            <a:ext cx="914" cy="475488"/>
          </a:xfrm>
          <a:prstGeom prst="line">
            <a:avLst/>
          </a:prstGeom>
          <a:noFill/>
          <a:ln w="19050">
            <a:solidFill>
              <a:srgbClr val="1E2622"/>
            </a:solidFill>
            <a:prstDash val="solid"/>
          </a:ln>
        </p:spPr>
      </p:sp>
      <p:sp>
        <p:nvSpPr>
          <p:cNvPr id="39" name="Shape 36"/>
          <p:cNvSpPr/>
          <p:nvPr/>
        </p:nvSpPr>
        <p:spPr>
          <a:xfrm flipH="1">
            <a:off x="1645920" y="3867912"/>
            <a:ext cx="1188720" cy="914"/>
          </a:xfrm>
          <a:prstGeom prst="line">
            <a:avLst/>
          </a:prstGeom>
          <a:noFill/>
          <a:ln w="19050">
            <a:solidFill>
              <a:srgbClr val="1E2622"/>
            </a:solidFill>
            <a:prstDash val="solid"/>
          </a:ln>
        </p:spPr>
      </p:sp>
      <p:sp>
        <p:nvSpPr>
          <p:cNvPr id="40" name="Shape 37"/>
          <p:cNvSpPr/>
          <p:nvPr/>
        </p:nvSpPr>
        <p:spPr>
          <a:xfrm>
            <a:off x="1645920" y="3867912"/>
            <a:ext cx="914" cy="100584"/>
          </a:xfrm>
          <a:prstGeom prst="line">
            <a:avLst/>
          </a:prstGeom>
          <a:noFill/>
          <a:ln w="19050">
            <a:solidFill>
              <a:srgbClr val="1E2622"/>
            </a:solidFill>
            <a:prstDash val="solid"/>
            <a:tailEnd type="triangle"/>
          </a:ln>
        </p:spPr>
      </p:sp>
      <p:sp>
        <p:nvSpPr>
          <p:cNvPr id="41" name="Shape 38"/>
          <p:cNvSpPr/>
          <p:nvPr/>
        </p:nvSpPr>
        <p:spPr>
          <a:xfrm>
            <a:off x="8732520" y="2944368"/>
            <a:ext cx="2819095" cy="868680"/>
          </a:xfrm>
          <a:prstGeom prst="rect">
            <a:avLst/>
          </a:prstGeom>
          <a:solidFill>
            <a:srgbClr val="FFFFFF"/>
          </a:solidFill>
          <a:ln w="25400">
            <a:solidFill>
              <a:srgbClr val="D4862A"/>
            </a:solidFill>
            <a:prstDash val="solid"/>
          </a:ln>
        </p:spPr>
      </p:sp>
      <p:sp>
        <p:nvSpPr>
          <p:cNvPr id="42" name="Shape 39"/>
          <p:cNvSpPr/>
          <p:nvPr/>
        </p:nvSpPr>
        <p:spPr>
          <a:xfrm>
            <a:off x="8732520" y="2944368"/>
            <a:ext cx="2819095" cy="329184"/>
          </a:xfrm>
          <a:prstGeom prst="rect">
            <a:avLst/>
          </a:prstGeom>
          <a:solidFill>
            <a:srgbClr val="D4862A"/>
          </a:solidFill>
          <a:ln w="25400">
            <a:solidFill>
              <a:srgbClr val="D4862A"/>
            </a:solidFill>
            <a:prstDash val="solid"/>
          </a:ln>
        </p:spPr>
      </p:sp>
      <p:sp>
        <p:nvSpPr>
          <p:cNvPr id="43" name="Text 40"/>
          <p:cNvSpPr/>
          <p:nvPr/>
        </p:nvSpPr>
        <p:spPr>
          <a:xfrm>
            <a:off x="8732520" y="2944368"/>
            <a:ext cx="2819095" cy="329184"/>
          </a:xfrm>
          <a:prstGeom prst="rect">
            <a:avLst/>
          </a:prstGeom>
          <a:noFill/>
          <a:ln/>
        </p:spPr>
        <p:txBody>
          <a:bodyPr wrap="square" lIns="25400" tIns="25400" rIns="25400" bIns="25400" rtlCol="0" anchor="ctr"/>
          <a:lstStyle/>
          <a:p>
            <a:pPr algn="ctr" indent="0" marL="0">
              <a:buNone/>
            </a:pPr>
            <a:r>
              <a:rPr lang="en-US" sz="1300" b="1" dirty="0">
                <a:solidFill>
                  <a:srgbClr val="FFFFFF"/>
                </a:solidFill>
                <a:latin typeface="Courier New" pitchFamily="34" charset="0"/>
                <a:ea typeface="Courier New" pitchFamily="34" charset="-122"/>
                <a:cs typeface="Courier New" pitchFamily="34" charset="-120"/>
              </a:rPr>
              <a:t>respond_timeout</a:t>
            </a:r>
            <a:endParaRPr lang="en-US" sz="1300" dirty="0"/>
          </a:p>
        </p:txBody>
      </p:sp>
      <p:sp>
        <p:nvSpPr>
          <p:cNvPr id="44" name="Text 41"/>
          <p:cNvSpPr/>
          <p:nvPr/>
        </p:nvSpPr>
        <p:spPr>
          <a:xfrm>
            <a:off x="8778240" y="3291840"/>
            <a:ext cx="2727655" cy="50292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pays the hub: everything</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 a fee coin</a:t>
            </a:r>
            <a:endParaRPr lang="en-US" sz="1250" dirty="0"/>
          </a:p>
        </p:txBody>
      </p:sp>
      <p:sp>
        <p:nvSpPr>
          <p:cNvPr id="45" name="Shape 42"/>
          <p:cNvSpPr/>
          <p:nvPr/>
        </p:nvSpPr>
        <p:spPr>
          <a:xfrm flipV="1">
            <a:off x="8275320" y="3374136"/>
            <a:ext cx="457200" cy="329184"/>
          </a:xfrm>
          <a:prstGeom prst="line">
            <a:avLst/>
          </a:prstGeom>
          <a:noFill/>
          <a:ln w="19050">
            <a:solidFill>
              <a:srgbClr val="1E2622"/>
            </a:solidFill>
            <a:prstDash val="dash"/>
            <a:tailEnd type="triangle"/>
          </a:ln>
        </p:spPr>
      </p:sp>
      <p:sp>
        <p:nvSpPr>
          <p:cNvPr id="46" name="Shape 43"/>
          <p:cNvSpPr/>
          <p:nvPr/>
        </p:nvSpPr>
        <p:spPr>
          <a:xfrm>
            <a:off x="640080" y="3968496"/>
            <a:ext cx="2011680" cy="914400"/>
          </a:xfrm>
          <a:prstGeom prst="rect">
            <a:avLst/>
          </a:prstGeom>
          <a:solidFill>
            <a:srgbClr val="FFFFFF"/>
          </a:solidFill>
          <a:ln w="25400">
            <a:solidFill>
              <a:srgbClr val="3B6C91"/>
            </a:solidFill>
            <a:prstDash val="solid"/>
          </a:ln>
        </p:spPr>
      </p:sp>
      <p:sp>
        <p:nvSpPr>
          <p:cNvPr id="47" name="Shape 44"/>
          <p:cNvSpPr/>
          <p:nvPr/>
        </p:nvSpPr>
        <p:spPr>
          <a:xfrm>
            <a:off x="640080" y="3968496"/>
            <a:ext cx="2011680" cy="329184"/>
          </a:xfrm>
          <a:prstGeom prst="rect">
            <a:avLst/>
          </a:prstGeom>
          <a:solidFill>
            <a:srgbClr val="3B6C91"/>
          </a:solidFill>
          <a:ln w="25400">
            <a:solidFill>
              <a:srgbClr val="3B6C91"/>
            </a:solidFill>
            <a:prstDash val="solid"/>
          </a:ln>
        </p:spPr>
      </p:sp>
      <p:sp>
        <p:nvSpPr>
          <p:cNvPr id="48" name="Text 45"/>
          <p:cNvSpPr/>
          <p:nvPr/>
        </p:nvSpPr>
        <p:spPr>
          <a:xfrm>
            <a:off x="640080" y="3968496"/>
            <a:ext cx="201168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assert</a:t>
            </a:r>
            <a:endParaRPr lang="en-US" sz="1400" dirty="0"/>
          </a:p>
        </p:txBody>
      </p:sp>
      <p:sp>
        <p:nvSpPr>
          <p:cNvPr id="49" name="Text 46"/>
          <p:cNvSpPr/>
          <p:nvPr/>
        </p:nvSpPr>
        <p:spPr>
          <a:xfrm>
            <a:off x="685800" y="4315968"/>
            <a:ext cx="1920240" cy="54864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Alice · π1 signed,</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π2, π3 beside · 7.7 kvB</a:t>
            </a:r>
            <a:endParaRPr lang="en-US" sz="1250" dirty="0"/>
          </a:p>
        </p:txBody>
      </p:sp>
      <p:sp>
        <p:nvSpPr>
          <p:cNvPr id="50" name="Shape 47"/>
          <p:cNvSpPr/>
          <p:nvPr/>
        </p:nvSpPr>
        <p:spPr>
          <a:xfrm>
            <a:off x="2651760" y="4242816"/>
            <a:ext cx="365760" cy="914"/>
          </a:xfrm>
          <a:prstGeom prst="line">
            <a:avLst/>
          </a:prstGeom>
          <a:noFill/>
          <a:ln w="19050">
            <a:solidFill>
              <a:srgbClr val="1E2622"/>
            </a:solidFill>
            <a:prstDash val="solid"/>
            <a:tailEnd type="triangle"/>
          </a:ln>
        </p:spPr>
      </p:sp>
      <p:sp>
        <p:nvSpPr>
          <p:cNvPr id="51" name="Shape 48"/>
          <p:cNvSpPr/>
          <p:nvPr/>
        </p:nvSpPr>
        <p:spPr>
          <a:xfrm>
            <a:off x="3017520" y="3968496"/>
            <a:ext cx="5257800" cy="1060704"/>
          </a:xfrm>
          <a:prstGeom prst="rect">
            <a:avLst/>
          </a:prstGeom>
          <a:solidFill>
            <a:srgbClr val="FFFFFF"/>
          </a:solidFill>
          <a:ln w="12700">
            <a:solidFill>
              <a:srgbClr val="1E2622"/>
            </a:solidFill>
            <a:prstDash val="solid"/>
          </a:ln>
        </p:spPr>
      </p:sp>
      <p:sp>
        <p:nvSpPr>
          <p:cNvPr id="52" name="Text 49"/>
          <p:cNvSpPr/>
          <p:nvPr/>
        </p:nvSpPr>
        <p:spPr>
          <a:xfrm>
            <a:off x="3108960" y="4005072"/>
            <a:ext cx="507492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out 0: V₃ = V₂ − f₃ − 330</a:t>
            </a:r>
            <a:endParaRPr lang="en-US" sz="1400" dirty="0"/>
          </a:p>
        </p:txBody>
      </p:sp>
      <p:sp>
        <p:nvSpPr>
          <p:cNvPr id="53" name="Text 50"/>
          <p:cNvSpPr/>
          <p:nvPr/>
        </p:nvSpPr>
        <p:spPr>
          <a:xfrm>
            <a:off x="3108960" y="4352544"/>
            <a:ext cx="205740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challenge_assert</a:t>
            </a:r>
            <a:endParaRPr lang="en-US" sz="1300" dirty="0"/>
          </a:p>
        </p:txBody>
      </p:sp>
      <p:sp>
        <p:nvSpPr>
          <p:cNvPr id="54" name="Text 51"/>
          <p:cNvSpPr/>
          <p:nvPr/>
        </p:nvSpPr>
        <p:spPr>
          <a:xfrm>
            <a:off x="5166360" y="4352544"/>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1 · per digit: preimage → key, sig</a:t>
            </a:r>
            <a:endParaRPr lang="en-US" sz="1300" dirty="0"/>
          </a:p>
        </p:txBody>
      </p:sp>
      <p:sp>
        <p:nvSpPr>
          <p:cNvPr id="55" name="Text 52"/>
          <p:cNvSpPr/>
          <p:nvPr/>
        </p:nvSpPr>
        <p:spPr>
          <a:xfrm>
            <a:off x="3108960" y="4663440"/>
            <a:ext cx="205740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success</a:t>
            </a:r>
            <a:endParaRPr lang="en-US" sz="1300" dirty="0"/>
          </a:p>
        </p:txBody>
      </p:sp>
      <p:sp>
        <p:nvSpPr>
          <p:cNvPr id="56" name="Text 53"/>
          <p:cNvSpPr/>
          <p:nvPr/>
        </p:nvSpPr>
        <p:spPr>
          <a:xfrm>
            <a:off x="5166360" y="4663440"/>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Δ2</a:t>
            </a:r>
            <a:endParaRPr lang="en-US" sz="1300" dirty="0"/>
          </a:p>
        </p:txBody>
      </p:sp>
      <p:sp>
        <p:nvSpPr>
          <p:cNvPr id="57" name="Shape 54"/>
          <p:cNvSpPr/>
          <p:nvPr/>
        </p:nvSpPr>
        <p:spPr>
          <a:xfrm flipH="1">
            <a:off x="2834640" y="4507992"/>
            <a:ext cx="182880" cy="914"/>
          </a:xfrm>
          <a:prstGeom prst="line">
            <a:avLst/>
          </a:prstGeom>
          <a:noFill/>
          <a:ln w="19050">
            <a:solidFill>
              <a:srgbClr val="1E2622"/>
            </a:solidFill>
            <a:prstDash val="solid"/>
          </a:ln>
        </p:spPr>
      </p:sp>
      <p:sp>
        <p:nvSpPr>
          <p:cNvPr id="58" name="Shape 55"/>
          <p:cNvSpPr/>
          <p:nvPr/>
        </p:nvSpPr>
        <p:spPr>
          <a:xfrm>
            <a:off x="2834640" y="4507992"/>
            <a:ext cx="914" cy="475488"/>
          </a:xfrm>
          <a:prstGeom prst="line">
            <a:avLst/>
          </a:prstGeom>
          <a:noFill/>
          <a:ln w="19050">
            <a:solidFill>
              <a:srgbClr val="1E2622"/>
            </a:solidFill>
            <a:prstDash val="solid"/>
          </a:ln>
        </p:spPr>
      </p:sp>
      <p:sp>
        <p:nvSpPr>
          <p:cNvPr id="59" name="Shape 56"/>
          <p:cNvSpPr/>
          <p:nvPr/>
        </p:nvSpPr>
        <p:spPr>
          <a:xfrm flipH="1">
            <a:off x="1645920" y="4983480"/>
            <a:ext cx="1188720" cy="914"/>
          </a:xfrm>
          <a:prstGeom prst="line">
            <a:avLst/>
          </a:prstGeom>
          <a:noFill/>
          <a:ln w="19050">
            <a:solidFill>
              <a:srgbClr val="1E2622"/>
            </a:solidFill>
            <a:prstDash val="solid"/>
          </a:ln>
        </p:spPr>
      </p:sp>
      <p:sp>
        <p:nvSpPr>
          <p:cNvPr id="60" name="Shape 57"/>
          <p:cNvSpPr/>
          <p:nvPr/>
        </p:nvSpPr>
        <p:spPr>
          <a:xfrm>
            <a:off x="1645920" y="4983480"/>
            <a:ext cx="914" cy="100584"/>
          </a:xfrm>
          <a:prstGeom prst="line">
            <a:avLst/>
          </a:prstGeom>
          <a:noFill/>
          <a:ln w="19050">
            <a:solidFill>
              <a:srgbClr val="1E2622"/>
            </a:solidFill>
            <a:prstDash val="solid"/>
            <a:tailEnd type="triangle"/>
          </a:ln>
        </p:spPr>
      </p:sp>
      <p:sp>
        <p:nvSpPr>
          <p:cNvPr id="61" name="Shape 58"/>
          <p:cNvSpPr/>
          <p:nvPr/>
        </p:nvSpPr>
        <p:spPr>
          <a:xfrm>
            <a:off x="8732520" y="4059936"/>
            <a:ext cx="2819095" cy="868680"/>
          </a:xfrm>
          <a:prstGeom prst="rect">
            <a:avLst/>
          </a:prstGeom>
          <a:solidFill>
            <a:srgbClr val="FFFFFF"/>
          </a:solidFill>
          <a:ln w="25400">
            <a:solidFill>
              <a:srgbClr val="3B6C91"/>
            </a:solidFill>
            <a:prstDash val="solid"/>
          </a:ln>
        </p:spPr>
      </p:sp>
      <p:sp>
        <p:nvSpPr>
          <p:cNvPr id="62" name="Shape 59"/>
          <p:cNvSpPr/>
          <p:nvPr/>
        </p:nvSpPr>
        <p:spPr>
          <a:xfrm>
            <a:off x="8732520" y="4059936"/>
            <a:ext cx="2819095" cy="329184"/>
          </a:xfrm>
          <a:prstGeom prst="rect">
            <a:avLst/>
          </a:prstGeom>
          <a:solidFill>
            <a:srgbClr val="3B6C91"/>
          </a:solidFill>
          <a:ln w="25400">
            <a:solidFill>
              <a:srgbClr val="3B6C91"/>
            </a:solidFill>
            <a:prstDash val="solid"/>
          </a:ln>
        </p:spPr>
      </p:sp>
      <p:sp>
        <p:nvSpPr>
          <p:cNvPr id="63" name="Text 60"/>
          <p:cNvSpPr/>
          <p:nvPr/>
        </p:nvSpPr>
        <p:spPr>
          <a:xfrm>
            <a:off x="8732520" y="4059936"/>
            <a:ext cx="2819095" cy="329184"/>
          </a:xfrm>
          <a:prstGeom prst="rect">
            <a:avLst/>
          </a:prstGeom>
          <a:noFill/>
          <a:ln/>
        </p:spPr>
        <p:txBody>
          <a:bodyPr wrap="square" lIns="25400" tIns="25400" rIns="25400" bIns="25400" rtlCol="0" anchor="ctr"/>
          <a:lstStyle/>
          <a:p>
            <a:pPr algn="ctr" indent="0" marL="0">
              <a:buNone/>
            </a:pPr>
            <a:r>
              <a:rPr lang="en-US" sz="1300" b="1" dirty="0">
                <a:solidFill>
                  <a:srgbClr val="FFFFFF"/>
                </a:solidFill>
                <a:latin typeface="Courier New" pitchFamily="34" charset="0"/>
                <a:ea typeface="Courier New" pitchFamily="34" charset="-122"/>
                <a:cs typeface="Courier New" pitchFamily="34" charset="-120"/>
              </a:rPr>
              <a:t>success</a:t>
            </a:r>
            <a:endParaRPr lang="en-US" sz="1300" dirty="0"/>
          </a:p>
        </p:txBody>
      </p:sp>
      <p:sp>
        <p:nvSpPr>
          <p:cNvPr id="64" name="Text 61"/>
          <p:cNvSpPr/>
          <p:nvPr/>
        </p:nvSpPr>
        <p:spPr>
          <a:xfrm>
            <a:off x="8778240" y="4407408"/>
            <a:ext cx="2727655" cy="50292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pays Alice: b + reserves</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 a fee coin</a:t>
            </a:r>
            <a:endParaRPr lang="en-US" sz="1250" dirty="0"/>
          </a:p>
        </p:txBody>
      </p:sp>
      <p:sp>
        <p:nvSpPr>
          <p:cNvPr id="65" name="Shape 62"/>
          <p:cNvSpPr/>
          <p:nvPr/>
        </p:nvSpPr>
        <p:spPr>
          <a:xfrm flipV="1">
            <a:off x="8275320" y="4489704"/>
            <a:ext cx="457200" cy="329184"/>
          </a:xfrm>
          <a:prstGeom prst="line">
            <a:avLst/>
          </a:prstGeom>
          <a:noFill/>
          <a:ln w="19050">
            <a:solidFill>
              <a:srgbClr val="1E2622"/>
            </a:solidFill>
            <a:prstDash val="dash"/>
            <a:tailEnd type="triangle"/>
          </a:ln>
        </p:spPr>
      </p:sp>
      <p:sp>
        <p:nvSpPr>
          <p:cNvPr id="66" name="Shape 63"/>
          <p:cNvSpPr/>
          <p:nvPr/>
        </p:nvSpPr>
        <p:spPr>
          <a:xfrm>
            <a:off x="640080" y="5084064"/>
            <a:ext cx="2011680" cy="914400"/>
          </a:xfrm>
          <a:prstGeom prst="rect">
            <a:avLst/>
          </a:prstGeom>
          <a:solidFill>
            <a:srgbClr val="FFFFFF"/>
          </a:solidFill>
          <a:ln w="25400">
            <a:solidFill>
              <a:srgbClr val="D4862A"/>
            </a:solidFill>
            <a:prstDash val="solid"/>
          </a:ln>
        </p:spPr>
      </p:sp>
      <p:sp>
        <p:nvSpPr>
          <p:cNvPr id="67" name="Shape 64"/>
          <p:cNvSpPr/>
          <p:nvPr/>
        </p:nvSpPr>
        <p:spPr>
          <a:xfrm>
            <a:off x="640080" y="5084064"/>
            <a:ext cx="2011680" cy="329184"/>
          </a:xfrm>
          <a:prstGeom prst="rect">
            <a:avLst/>
          </a:prstGeom>
          <a:solidFill>
            <a:srgbClr val="D4862A"/>
          </a:solidFill>
          <a:ln w="25400">
            <a:solidFill>
              <a:srgbClr val="D4862A"/>
            </a:solidFill>
            <a:prstDash val="solid"/>
          </a:ln>
        </p:spPr>
      </p:sp>
      <p:sp>
        <p:nvSpPr>
          <p:cNvPr id="68" name="Text 65"/>
          <p:cNvSpPr/>
          <p:nvPr/>
        </p:nvSpPr>
        <p:spPr>
          <a:xfrm>
            <a:off x="640080" y="5084064"/>
            <a:ext cx="201168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challenge_assert</a:t>
            </a:r>
            <a:endParaRPr lang="en-US" sz="1400" dirty="0"/>
          </a:p>
        </p:txBody>
      </p:sp>
      <p:sp>
        <p:nvSpPr>
          <p:cNvPr id="69" name="Text 66"/>
          <p:cNvSpPr/>
          <p:nvPr/>
        </p:nvSpPr>
        <p:spPr>
          <a:xfrm>
            <a:off x="685800" y="5431536"/>
            <a:ext cx="1920240" cy="54864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the hub · 254 adaptor</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sigs, completed · 20.7 kvB</a:t>
            </a:r>
            <a:endParaRPr lang="en-US" sz="1250" dirty="0"/>
          </a:p>
        </p:txBody>
      </p:sp>
      <p:sp>
        <p:nvSpPr>
          <p:cNvPr id="70" name="Shape 67"/>
          <p:cNvSpPr/>
          <p:nvPr/>
        </p:nvSpPr>
        <p:spPr>
          <a:xfrm>
            <a:off x="2651760" y="5358384"/>
            <a:ext cx="365760" cy="914"/>
          </a:xfrm>
          <a:prstGeom prst="line">
            <a:avLst/>
          </a:prstGeom>
          <a:noFill/>
          <a:ln w="19050">
            <a:solidFill>
              <a:srgbClr val="1E2622"/>
            </a:solidFill>
            <a:prstDash val="solid"/>
            <a:tailEnd type="triangle"/>
          </a:ln>
        </p:spPr>
      </p:sp>
      <p:sp>
        <p:nvSpPr>
          <p:cNvPr id="71" name="Shape 68"/>
          <p:cNvSpPr/>
          <p:nvPr/>
        </p:nvSpPr>
        <p:spPr>
          <a:xfrm>
            <a:off x="3017520" y="5084064"/>
            <a:ext cx="5257800" cy="1060704"/>
          </a:xfrm>
          <a:prstGeom prst="rect">
            <a:avLst/>
          </a:prstGeom>
          <a:solidFill>
            <a:srgbClr val="FFFFFF"/>
          </a:solidFill>
          <a:ln w="12700">
            <a:solidFill>
              <a:srgbClr val="1E2622"/>
            </a:solidFill>
            <a:prstDash val="solid"/>
          </a:ln>
        </p:spPr>
      </p:sp>
      <p:sp>
        <p:nvSpPr>
          <p:cNvPr id="72" name="Text 69"/>
          <p:cNvSpPr/>
          <p:nvPr/>
        </p:nvSpPr>
        <p:spPr>
          <a:xfrm>
            <a:off x="3108960" y="5120640"/>
            <a:ext cx="507492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out 0: V₄ = V₃ − f₄ − 330</a:t>
            </a:r>
            <a:endParaRPr lang="en-US" sz="1400" dirty="0"/>
          </a:p>
        </p:txBody>
      </p:sp>
      <p:sp>
        <p:nvSpPr>
          <p:cNvPr id="73" name="Text 70"/>
          <p:cNvSpPr/>
          <p:nvPr/>
        </p:nvSpPr>
        <p:spPr>
          <a:xfrm>
            <a:off x="3108960" y="5468112"/>
            <a:ext cx="205740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wrongly_challenged_k</a:t>
            </a:r>
            <a:endParaRPr lang="en-US" sz="1300" dirty="0"/>
          </a:p>
        </p:txBody>
      </p:sp>
      <p:sp>
        <p:nvSpPr>
          <p:cNvPr id="74" name="Text 71"/>
          <p:cNvSpPr/>
          <p:nvPr/>
        </p:nvSpPr>
        <p:spPr>
          <a:xfrm>
            <a:off x="5166360" y="5468112"/>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1 · SHA256(msg) = h_k</a:t>
            </a:r>
            <a:endParaRPr lang="en-US" sz="1300" dirty="0"/>
          </a:p>
        </p:txBody>
      </p:sp>
      <p:sp>
        <p:nvSpPr>
          <p:cNvPr id="75" name="Text 72"/>
          <p:cNvSpPr/>
          <p:nvPr/>
        </p:nvSpPr>
        <p:spPr>
          <a:xfrm>
            <a:off x="3108960" y="5779008"/>
            <a:ext cx="205740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failure</a:t>
            </a:r>
            <a:endParaRPr lang="en-US" sz="1300" dirty="0"/>
          </a:p>
        </p:txBody>
      </p:sp>
      <p:sp>
        <p:nvSpPr>
          <p:cNvPr id="76" name="Text 73"/>
          <p:cNvSpPr/>
          <p:nvPr/>
        </p:nvSpPr>
        <p:spPr>
          <a:xfrm>
            <a:off x="5166360" y="5779008"/>
            <a:ext cx="301752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Δ1</a:t>
            </a:r>
            <a:endParaRPr lang="en-US" sz="1300" dirty="0"/>
          </a:p>
        </p:txBody>
      </p:sp>
      <p:sp>
        <p:nvSpPr>
          <p:cNvPr id="77" name="Shape 74"/>
          <p:cNvSpPr/>
          <p:nvPr/>
        </p:nvSpPr>
        <p:spPr>
          <a:xfrm>
            <a:off x="8732520" y="4983480"/>
            <a:ext cx="2819095" cy="566928"/>
          </a:xfrm>
          <a:prstGeom prst="rect">
            <a:avLst/>
          </a:prstGeom>
          <a:solidFill>
            <a:srgbClr val="FFFFFF"/>
          </a:solidFill>
          <a:ln w="25400">
            <a:solidFill>
              <a:srgbClr val="3B6C91"/>
            </a:solidFill>
            <a:prstDash val="solid"/>
          </a:ln>
        </p:spPr>
      </p:sp>
      <p:sp>
        <p:nvSpPr>
          <p:cNvPr id="78" name="Shape 75"/>
          <p:cNvSpPr/>
          <p:nvPr/>
        </p:nvSpPr>
        <p:spPr>
          <a:xfrm>
            <a:off x="8732520" y="4983480"/>
            <a:ext cx="2819095" cy="329184"/>
          </a:xfrm>
          <a:prstGeom prst="rect">
            <a:avLst/>
          </a:prstGeom>
          <a:solidFill>
            <a:srgbClr val="3B6C91"/>
          </a:solidFill>
          <a:ln w="25400">
            <a:solidFill>
              <a:srgbClr val="3B6C91"/>
            </a:solidFill>
            <a:prstDash val="solid"/>
          </a:ln>
        </p:spPr>
      </p:sp>
      <p:sp>
        <p:nvSpPr>
          <p:cNvPr id="79" name="Text 76"/>
          <p:cNvSpPr/>
          <p:nvPr/>
        </p:nvSpPr>
        <p:spPr>
          <a:xfrm>
            <a:off x="8732520" y="4983480"/>
            <a:ext cx="2819095" cy="329184"/>
          </a:xfrm>
          <a:prstGeom prst="rect">
            <a:avLst/>
          </a:prstGeom>
          <a:noFill/>
          <a:ln/>
        </p:spPr>
        <p:txBody>
          <a:bodyPr wrap="square" lIns="25400" tIns="25400" rIns="25400" bIns="25400" rtlCol="0" anchor="ctr"/>
          <a:lstStyle/>
          <a:p>
            <a:pPr algn="ctr" indent="0" marL="0">
              <a:buNone/>
            </a:pPr>
            <a:r>
              <a:rPr lang="en-US" sz="1300" b="1" dirty="0">
                <a:solidFill>
                  <a:srgbClr val="FFFFFF"/>
                </a:solidFill>
                <a:latin typeface="Courier New" pitchFamily="34" charset="0"/>
                <a:ea typeface="Courier New" pitchFamily="34" charset="-122"/>
                <a:cs typeface="Courier New" pitchFamily="34" charset="-120"/>
              </a:rPr>
              <a:t>wrongly_challenged_k</a:t>
            </a:r>
            <a:endParaRPr lang="en-US" sz="1300" dirty="0"/>
          </a:p>
        </p:txBody>
      </p:sp>
      <p:sp>
        <p:nvSpPr>
          <p:cNvPr id="80" name="Text 77"/>
          <p:cNvSpPr/>
          <p:nvPr/>
        </p:nvSpPr>
        <p:spPr>
          <a:xfrm>
            <a:off x="8778240" y="5330952"/>
            <a:ext cx="2727655" cy="201168"/>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pays Alice</a:t>
            </a:r>
            <a:endParaRPr lang="en-US" sz="1250" dirty="0"/>
          </a:p>
        </p:txBody>
      </p:sp>
      <p:sp>
        <p:nvSpPr>
          <p:cNvPr id="81" name="Shape 78"/>
          <p:cNvSpPr/>
          <p:nvPr/>
        </p:nvSpPr>
        <p:spPr>
          <a:xfrm>
            <a:off x="8732520" y="5623560"/>
            <a:ext cx="2819095" cy="566928"/>
          </a:xfrm>
          <a:prstGeom prst="rect">
            <a:avLst/>
          </a:prstGeom>
          <a:solidFill>
            <a:srgbClr val="FFFFFF"/>
          </a:solidFill>
          <a:ln w="25400">
            <a:solidFill>
              <a:srgbClr val="D4862A"/>
            </a:solidFill>
            <a:prstDash val="solid"/>
          </a:ln>
        </p:spPr>
      </p:sp>
      <p:sp>
        <p:nvSpPr>
          <p:cNvPr id="82" name="Shape 79"/>
          <p:cNvSpPr/>
          <p:nvPr/>
        </p:nvSpPr>
        <p:spPr>
          <a:xfrm>
            <a:off x="8732520" y="5623560"/>
            <a:ext cx="2819095" cy="329184"/>
          </a:xfrm>
          <a:prstGeom prst="rect">
            <a:avLst/>
          </a:prstGeom>
          <a:solidFill>
            <a:srgbClr val="D4862A"/>
          </a:solidFill>
          <a:ln w="25400">
            <a:solidFill>
              <a:srgbClr val="D4862A"/>
            </a:solidFill>
            <a:prstDash val="solid"/>
          </a:ln>
        </p:spPr>
      </p:sp>
      <p:sp>
        <p:nvSpPr>
          <p:cNvPr id="83" name="Text 80"/>
          <p:cNvSpPr/>
          <p:nvPr/>
        </p:nvSpPr>
        <p:spPr>
          <a:xfrm>
            <a:off x="8732520" y="5623560"/>
            <a:ext cx="2819095" cy="329184"/>
          </a:xfrm>
          <a:prstGeom prst="rect">
            <a:avLst/>
          </a:prstGeom>
          <a:noFill/>
          <a:ln/>
        </p:spPr>
        <p:txBody>
          <a:bodyPr wrap="square" lIns="25400" tIns="25400" rIns="25400" bIns="25400" rtlCol="0" anchor="ctr"/>
          <a:lstStyle/>
          <a:p>
            <a:pPr algn="ctr" indent="0" marL="0">
              <a:buNone/>
            </a:pPr>
            <a:r>
              <a:rPr lang="en-US" sz="1300" b="1" dirty="0">
                <a:solidFill>
                  <a:srgbClr val="FFFFFF"/>
                </a:solidFill>
                <a:latin typeface="Courier New" pitchFamily="34" charset="0"/>
                <a:ea typeface="Courier New" pitchFamily="34" charset="-122"/>
                <a:cs typeface="Courier New" pitchFamily="34" charset="-120"/>
              </a:rPr>
              <a:t>failure</a:t>
            </a:r>
            <a:endParaRPr lang="en-US" sz="1300" dirty="0"/>
          </a:p>
        </p:txBody>
      </p:sp>
      <p:sp>
        <p:nvSpPr>
          <p:cNvPr id="84" name="Text 81"/>
          <p:cNvSpPr/>
          <p:nvPr/>
        </p:nvSpPr>
        <p:spPr>
          <a:xfrm>
            <a:off x="8778240" y="5971032"/>
            <a:ext cx="2727655" cy="201168"/>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pays the hub</a:t>
            </a:r>
            <a:endParaRPr lang="en-US" sz="1250" dirty="0"/>
          </a:p>
        </p:txBody>
      </p:sp>
      <p:sp>
        <p:nvSpPr>
          <p:cNvPr id="85" name="Shape 82"/>
          <p:cNvSpPr/>
          <p:nvPr/>
        </p:nvSpPr>
        <p:spPr>
          <a:xfrm flipV="1">
            <a:off x="8275320" y="5358384"/>
            <a:ext cx="457200" cy="265176"/>
          </a:xfrm>
          <a:prstGeom prst="line">
            <a:avLst/>
          </a:prstGeom>
          <a:noFill/>
          <a:ln w="19050">
            <a:solidFill>
              <a:srgbClr val="1E2622"/>
            </a:solidFill>
            <a:prstDash val="dash"/>
            <a:tailEnd type="triangle"/>
          </a:ln>
        </p:spPr>
      </p:sp>
      <p:sp>
        <p:nvSpPr>
          <p:cNvPr id="86" name="Shape 83"/>
          <p:cNvSpPr/>
          <p:nvPr/>
        </p:nvSpPr>
        <p:spPr>
          <a:xfrm>
            <a:off x="8275320" y="5934456"/>
            <a:ext cx="457200" cy="64008"/>
          </a:xfrm>
          <a:prstGeom prst="line">
            <a:avLst/>
          </a:prstGeom>
          <a:noFill/>
          <a:ln w="19050">
            <a:solidFill>
              <a:srgbClr val="1E2622"/>
            </a:solidFill>
            <a:prstDash val="dash"/>
            <a:tailEnd type="triangle"/>
          </a:ln>
        </p:spPr>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70</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71">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2800" b="1" dirty="0">
                <a:solidFill>
                  <a:srgbClr val="1E2622"/>
                </a:solidFill>
                <a:latin typeface="Georgia" pitchFamily="34" charset="0"/>
                <a:ea typeface="Georgia" pitchFamily="34" charset="-122"/>
                <a:cs typeface="Georgia" pitchFamily="34" charset="-120"/>
              </a:rPr>
              <a:t>Transaction graph 4/6: a payout to Alice, then the sweeps</a:t>
            </a:r>
            <a:endParaRPr lang="en-US" sz="28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783080"/>
            <a:ext cx="2148840" cy="2697480"/>
          </a:xfrm>
          <a:prstGeom prst="rect">
            <a:avLst/>
          </a:prstGeom>
          <a:solidFill>
            <a:srgbClr val="FFFFFF"/>
          </a:solidFill>
          <a:ln w="25400">
            <a:solidFill>
              <a:srgbClr val="3B6C91"/>
            </a:solidFill>
            <a:prstDash val="solid"/>
          </a:ln>
        </p:spPr>
      </p:sp>
      <p:sp>
        <p:nvSpPr>
          <p:cNvPr id="6" name="Shape 3"/>
          <p:cNvSpPr/>
          <p:nvPr/>
        </p:nvSpPr>
        <p:spPr>
          <a:xfrm>
            <a:off x="640080" y="1783080"/>
            <a:ext cx="2148840" cy="329184"/>
          </a:xfrm>
          <a:prstGeom prst="rect">
            <a:avLst/>
          </a:prstGeom>
          <a:solidFill>
            <a:srgbClr val="3B6C91"/>
          </a:solidFill>
          <a:ln w="25400">
            <a:solidFill>
              <a:srgbClr val="3B6C91"/>
            </a:solidFill>
            <a:prstDash val="solid"/>
          </a:ln>
        </p:spPr>
      </p:sp>
      <p:sp>
        <p:nvSpPr>
          <p:cNvPr id="7" name="Text 4"/>
          <p:cNvSpPr/>
          <p:nvPr/>
        </p:nvSpPr>
        <p:spPr>
          <a:xfrm>
            <a:off x="640080" y="1783080"/>
            <a:ext cx="2148840"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payout</a:t>
            </a:r>
            <a:endParaRPr lang="en-US" sz="1400" dirty="0"/>
          </a:p>
        </p:txBody>
      </p:sp>
      <p:sp>
        <p:nvSpPr>
          <p:cNvPr id="8" name="Text 5"/>
          <p:cNvSpPr/>
          <p:nvPr/>
        </p:nvSpPr>
        <p:spPr>
          <a:xfrm>
            <a:off x="685800" y="2130552"/>
            <a:ext cx="2057400" cy="2331720"/>
          </a:xfrm>
          <a:prstGeom prst="rect">
            <a:avLst/>
          </a:prstGeom>
          <a:noFill/>
          <a:ln/>
        </p:spPr>
        <p:txBody>
          <a:bodyPr wrap="square" lIns="25400" tIns="25400" rIns="25400" bIns="25400" rtlCol="0" anchor="ctr"/>
          <a:lstStyle/>
          <a:p>
            <a:pPr algn="ctr" indent="0" marL="0">
              <a:buNone/>
            </a:pPr>
            <a:r>
              <a:rPr lang="en-US" sz="1300" dirty="0">
                <a:solidFill>
                  <a:srgbClr val="1E2622"/>
                </a:solidFill>
                <a:latin typeface="Arial" pitchFamily="34" charset="0"/>
                <a:ea typeface="Arial" pitchFamily="34" charset="-122"/>
                <a:cs typeface="Arial" pitchFamily="34" charset="-120"/>
              </a:rPr>
              <a:t>request_timeout,</a:t>
            </a:r>
            <a:endParaRPr lang="en-US" sz="1300" dirty="0"/>
          </a:p>
          <a:p>
            <a:pPr algn="ctr" indent="0" marL="0">
              <a:buNone/>
            </a:pPr>
            <a:r>
              <a:rPr lang="en-US" sz="1300" dirty="0">
                <a:solidFill>
                  <a:srgbClr val="1E2622"/>
                </a:solidFill>
                <a:latin typeface="Arial" pitchFamily="34" charset="0"/>
                <a:ea typeface="Arial" pitchFamily="34" charset="-122"/>
                <a:cs typeface="Arial" pitchFamily="34" charset="-120"/>
              </a:rPr>
              <a:t>success or</a:t>
            </a:r>
            <a:endParaRPr lang="en-US" sz="1300" dirty="0"/>
          </a:p>
          <a:p>
            <a:pPr algn="ctr" indent="0" marL="0">
              <a:buNone/>
            </a:pPr>
            <a:r>
              <a:rPr lang="en-US" sz="1300" dirty="0">
                <a:solidFill>
                  <a:srgbClr val="1E2622"/>
                </a:solidFill>
                <a:latin typeface="Arial" pitchFamily="34" charset="0"/>
                <a:ea typeface="Arial" pitchFamily="34" charset="-122"/>
                <a:cs typeface="Arial" pitchFamily="34" charset="-120"/>
              </a:rPr>
              <a:t>wrongly_challenged_k</a:t>
            </a:r>
            <a:endParaRPr lang="en-US" sz="1300" dirty="0"/>
          </a:p>
          <a:p>
            <a:pPr algn="ctr" indent="0" marL="0">
              <a:buNone/>
            </a:pPr>
            <a:endParaRPr lang="en-US" sz="1300" dirty="0"/>
          </a:p>
          <a:p>
            <a:pPr algn="ctr" indent="0" marL="0">
              <a:buNone/>
            </a:pPr>
            <a:r>
              <a:rPr lang="en-US" sz="1300" dirty="0">
                <a:solidFill>
                  <a:srgbClr val="1E2622"/>
                </a:solidFill>
                <a:latin typeface="Arial" pitchFamily="34" charset="0"/>
                <a:ea typeface="Arial" pitchFamily="34" charset="-122"/>
                <a:cs typeface="Arial" pitchFamily="34" charset="-120"/>
              </a:rPr>
              <a:t>in 0: the link's out 0</a:t>
            </a:r>
            <a:endParaRPr lang="en-US" sz="1300" dirty="0"/>
          </a:p>
          <a:p>
            <a:pPr algn="ctr" indent="0" marL="0">
              <a:buNone/>
            </a:pPr>
            <a:r>
              <a:rPr lang="en-US" sz="1300" dirty="0">
                <a:solidFill>
                  <a:srgbClr val="1E2622"/>
                </a:solidFill>
                <a:latin typeface="Arial" pitchFamily="34" charset="0"/>
                <a:ea typeface="Arial" pitchFamily="34" charset="-122"/>
                <a:cs typeface="Arial" pitchFamily="34" charset="-120"/>
              </a:rPr>
              <a:t>in 1: a fee coin, key A</a:t>
            </a:r>
            <a:endParaRPr lang="en-US" sz="1300" dirty="0"/>
          </a:p>
        </p:txBody>
      </p:sp>
      <p:sp>
        <p:nvSpPr>
          <p:cNvPr id="9" name="Shape 6"/>
          <p:cNvSpPr/>
          <p:nvPr/>
        </p:nvSpPr>
        <p:spPr>
          <a:xfrm>
            <a:off x="3154680" y="1783080"/>
            <a:ext cx="5166360" cy="1371600"/>
          </a:xfrm>
          <a:prstGeom prst="rect">
            <a:avLst/>
          </a:prstGeom>
          <a:solidFill>
            <a:srgbClr val="FFFFFF"/>
          </a:solidFill>
          <a:ln w="12700">
            <a:solidFill>
              <a:srgbClr val="1E2622"/>
            </a:solidFill>
            <a:prstDash val="solid"/>
          </a:ln>
        </p:spPr>
      </p:sp>
      <p:sp>
        <p:nvSpPr>
          <p:cNvPr id="10" name="Text 7"/>
          <p:cNvSpPr/>
          <p:nvPr/>
        </p:nvSpPr>
        <p:spPr>
          <a:xfrm>
            <a:off x="3246120" y="1819656"/>
            <a:ext cx="498348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out i = 0 … K−1: u·2</a:t>
            </a:r>
            <a:pPr indent="0" marL="0">
              <a:buNone/>
            </a:pPr>
            <a:r>
              <a:rPr lang="en-US" sz="1400" b="1" baseline="30000" dirty="0">
                <a:solidFill>
                  <a:srgbClr val="1E2622"/>
                </a:solidFill>
                <a:latin typeface="Arial" pitchFamily="34" charset="0"/>
                <a:ea typeface="Arial" pitchFamily="34" charset="-122"/>
                <a:cs typeface="Arial" pitchFamily="34" charset="-120"/>
              </a:rPr>
              <a:t>i</a:t>
            </a:r>
            <a:pPr indent="0" marL="0">
              <a:buNone/>
            </a:pPr>
            <a:r>
              <a:rPr lang="en-US" sz="1400" b="1" dirty="0">
                <a:solidFill>
                  <a:srgbClr val="5F6862"/>
                </a:solidFill>
                <a:latin typeface="Arial" pitchFamily="34" charset="0"/>
                <a:ea typeface="Arial" pitchFamily="34" charset="-122"/>
                <a:cs typeface="Arial" pitchFamily="34" charset="-120"/>
              </a:rPr>
              <a:t>   (K outputs)</a:t>
            </a:r>
            <a:endParaRPr lang="en-US" sz="1400" dirty="0"/>
          </a:p>
        </p:txBody>
      </p:sp>
      <p:sp>
        <p:nvSpPr>
          <p:cNvPr id="11" name="Text 8"/>
          <p:cNvSpPr/>
          <p:nvPr/>
        </p:nvSpPr>
        <p:spPr>
          <a:xfrm>
            <a:off x="3246120" y="2167128"/>
            <a:ext cx="146304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hub_bit_i</a:t>
            </a:r>
            <a:endParaRPr lang="en-US" sz="1300" dirty="0"/>
          </a:p>
        </p:txBody>
      </p:sp>
      <p:sp>
        <p:nvSpPr>
          <p:cNvPr id="12" name="Text 9"/>
          <p:cNvSpPr/>
          <p:nvPr/>
        </p:nvSpPr>
        <p:spPr>
          <a:xfrm>
            <a:off x="4709160" y="2167128"/>
            <a:ext cx="352044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H · W_A(b) · bit i of b is 0</a:t>
            </a:r>
            <a:endParaRPr lang="en-US" sz="1300" dirty="0"/>
          </a:p>
        </p:txBody>
      </p:sp>
      <p:sp>
        <p:nvSpPr>
          <p:cNvPr id="13" name="Text 10"/>
          <p:cNvSpPr/>
          <p:nvPr/>
        </p:nvSpPr>
        <p:spPr>
          <a:xfrm>
            <a:off x="3246120" y="2478024"/>
            <a:ext cx="146304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alice_bit_i</a:t>
            </a:r>
            <a:endParaRPr lang="en-US" sz="1300" dirty="0"/>
          </a:p>
        </p:txBody>
      </p:sp>
      <p:sp>
        <p:nvSpPr>
          <p:cNvPr id="14" name="Text 11"/>
          <p:cNvSpPr/>
          <p:nvPr/>
        </p:nvSpPr>
        <p:spPr>
          <a:xfrm>
            <a:off x="4709160" y="2478024"/>
            <a:ext cx="352044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δ · A · W_A(b) · bit i of b is 1</a:t>
            </a:r>
            <a:endParaRPr lang="en-US" sz="1300" dirty="0"/>
          </a:p>
        </p:txBody>
      </p:sp>
      <p:sp>
        <p:nvSpPr>
          <p:cNvPr id="15" name="Text 12"/>
          <p:cNvSpPr/>
          <p:nvPr/>
        </p:nvSpPr>
        <p:spPr>
          <a:xfrm>
            <a:off x="3246120" y="2788920"/>
            <a:ext cx="146304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equiv_b_i</a:t>
            </a:r>
            <a:endParaRPr lang="en-US" sz="1300" dirty="0"/>
          </a:p>
        </p:txBody>
      </p:sp>
      <p:sp>
        <p:nvSpPr>
          <p:cNvPr id="16" name="Text 13"/>
          <p:cNvSpPr/>
          <p:nvPr/>
        </p:nvSpPr>
        <p:spPr>
          <a:xfrm>
            <a:off x="4709160" y="2788920"/>
            <a:ext cx="352044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H · two W_A(b) that differ</a:t>
            </a:r>
            <a:endParaRPr lang="en-US" sz="1300" dirty="0"/>
          </a:p>
        </p:txBody>
      </p:sp>
      <p:sp>
        <p:nvSpPr>
          <p:cNvPr id="17" name="Shape 14"/>
          <p:cNvSpPr/>
          <p:nvPr/>
        </p:nvSpPr>
        <p:spPr>
          <a:xfrm>
            <a:off x="3154680" y="3429000"/>
            <a:ext cx="5166360" cy="1060704"/>
          </a:xfrm>
          <a:prstGeom prst="rect">
            <a:avLst/>
          </a:prstGeom>
          <a:solidFill>
            <a:srgbClr val="FFFFFF"/>
          </a:solidFill>
          <a:ln w="12700">
            <a:solidFill>
              <a:srgbClr val="1E2622"/>
            </a:solidFill>
            <a:prstDash val="solid"/>
          </a:ln>
        </p:spPr>
      </p:sp>
      <p:sp>
        <p:nvSpPr>
          <p:cNvPr id="18" name="Text 15"/>
          <p:cNvSpPr/>
          <p:nvPr/>
        </p:nvSpPr>
        <p:spPr>
          <a:xfrm>
            <a:off x="3246120" y="3465576"/>
            <a:ext cx="4983480" cy="310896"/>
          </a:xfrm>
          <a:prstGeom prst="rect">
            <a:avLst/>
          </a:prstGeom>
          <a:noFill/>
          <a:ln/>
        </p:spPr>
        <p:txBody>
          <a:bodyPr wrap="square" lIns="0" tIns="0" rIns="0" bIns="0" rtlCol="0" anchor="ctr"/>
          <a:lstStyle/>
          <a:p>
            <a:pPr indent="0" marL="0">
              <a:buNone/>
            </a:pPr>
            <a:r>
              <a:rPr lang="en-US" sz="1400" b="1" dirty="0">
                <a:solidFill>
                  <a:srgbClr val="1E2622"/>
                </a:solidFill>
                <a:latin typeface="Arial" pitchFamily="34" charset="0"/>
                <a:ea typeface="Arial" pitchFamily="34" charset="-122"/>
                <a:cs typeface="Arial" pitchFamily="34" charset="-120"/>
              </a:rPr>
              <a:t>out K: r_A + r_H − floors − anchors</a:t>
            </a:r>
            <a:endParaRPr lang="en-US" sz="1400" dirty="0"/>
          </a:p>
        </p:txBody>
      </p:sp>
      <p:sp>
        <p:nvSpPr>
          <p:cNvPr id="19" name="Text 16"/>
          <p:cNvSpPr/>
          <p:nvPr/>
        </p:nvSpPr>
        <p:spPr>
          <a:xfrm>
            <a:off x="3246120" y="3813048"/>
            <a:ext cx="1463040" cy="310896"/>
          </a:xfrm>
          <a:prstGeom prst="rect">
            <a:avLst/>
          </a:prstGeom>
          <a:noFill/>
          <a:ln/>
        </p:spPr>
        <p:txBody>
          <a:bodyPr wrap="square" lIns="0" tIns="0" rIns="0" bIns="0" rtlCol="0" anchor="ctr"/>
          <a:lstStyle/>
          <a:p>
            <a:pPr indent="0" marL="0">
              <a:buNone/>
            </a:pPr>
            <a:r>
              <a:rPr lang="en-US" sz="1300" b="1" dirty="0">
                <a:solidFill>
                  <a:srgbClr val="3B6C91"/>
                </a:solidFill>
                <a:latin typeface="Courier New" pitchFamily="34" charset="0"/>
                <a:ea typeface="Courier New" pitchFamily="34" charset="-122"/>
                <a:cs typeface="Courier New" pitchFamily="34" charset="-120"/>
              </a:rPr>
              <a:t>alice_reserve</a:t>
            </a:r>
            <a:endParaRPr lang="en-US" sz="1300" dirty="0"/>
          </a:p>
        </p:txBody>
      </p:sp>
      <p:sp>
        <p:nvSpPr>
          <p:cNvPr id="20" name="Text 17"/>
          <p:cNvSpPr/>
          <p:nvPr/>
        </p:nvSpPr>
        <p:spPr>
          <a:xfrm>
            <a:off x="4709160" y="3813048"/>
            <a:ext cx="352044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CSV δ · A</a:t>
            </a:r>
            <a:endParaRPr lang="en-US" sz="1300" dirty="0"/>
          </a:p>
        </p:txBody>
      </p:sp>
      <p:sp>
        <p:nvSpPr>
          <p:cNvPr id="21" name="Text 18"/>
          <p:cNvSpPr/>
          <p:nvPr/>
        </p:nvSpPr>
        <p:spPr>
          <a:xfrm>
            <a:off x="3246120" y="4123944"/>
            <a:ext cx="1463040" cy="310896"/>
          </a:xfrm>
          <a:prstGeom prst="rect">
            <a:avLst/>
          </a:prstGeom>
          <a:noFill/>
          <a:ln/>
        </p:spPr>
        <p:txBody>
          <a:bodyPr wrap="square" lIns="0" tIns="0" rIns="0" bIns="0" rtlCol="0" anchor="ctr"/>
          <a:lstStyle/>
          <a:p>
            <a:pPr indent="0" marL="0">
              <a:buNone/>
            </a:pPr>
            <a:r>
              <a:rPr lang="en-US" sz="1300" b="1" dirty="0">
                <a:solidFill>
                  <a:srgbClr val="D4862A"/>
                </a:solidFill>
                <a:latin typeface="Courier New" pitchFamily="34" charset="0"/>
                <a:ea typeface="Courier New" pitchFamily="34" charset="-122"/>
                <a:cs typeface="Courier New" pitchFamily="34" charset="-120"/>
              </a:rPr>
              <a:t>equiv_b_K</a:t>
            </a:r>
            <a:endParaRPr lang="en-US" sz="1300" dirty="0"/>
          </a:p>
        </p:txBody>
      </p:sp>
      <p:sp>
        <p:nvSpPr>
          <p:cNvPr id="22" name="Text 19"/>
          <p:cNvSpPr/>
          <p:nvPr/>
        </p:nvSpPr>
        <p:spPr>
          <a:xfrm>
            <a:off x="4709160" y="4123944"/>
            <a:ext cx="3520440" cy="310896"/>
          </a:xfrm>
          <a:prstGeom prst="rect">
            <a:avLst/>
          </a:prstGeom>
          <a:noFill/>
          <a:ln/>
        </p:spPr>
        <p:txBody>
          <a:bodyPr wrap="square" lIns="0" tIns="0" rIns="0" bIns="0" rtlCol="0" anchor="ctr"/>
          <a:lstStyle/>
          <a:p>
            <a:pPr indent="0" marL="0">
              <a:buNone/>
            </a:pPr>
            <a:r>
              <a:rPr lang="en-US" sz="1300" dirty="0">
                <a:solidFill>
                  <a:srgbClr val="1E2622"/>
                </a:solidFill>
                <a:latin typeface="Arial" pitchFamily="34" charset="0"/>
                <a:ea typeface="Arial" pitchFamily="34" charset="-122"/>
                <a:cs typeface="Arial" pitchFamily="34" charset="-120"/>
              </a:rPr>
              <a:t>H · two W_A(b) that differ</a:t>
            </a:r>
            <a:endParaRPr lang="en-US" sz="1300" dirty="0"/>
          </a:p>
        </p:txBody>
      </p:sp>
      <p:sp>
        <p:nvSpPr>
          <p:cNvPr id="23" name="Text 20"/>
          <p:cNvSpPr/>
          <p:nvPr/>
        </p:nvSpPr>
        <p:spPr>
          <a:xfrm>
            <a:off x="3154680" y="4553712"/>
            <a:ext cx="5166360" cy="292608"/>
          </a:xfrm>
          <a:prstGeom prst="rect">
            <a:avLst/>
          </a:prstGeom>
          <a:noFill/>
          <a:ln/>
        </p:spPr>
        <p:txBody>
          <a:bodyPr wrap="square" lIns="0" tIns="0" rIns="0" bIns="0" rtlCol="0" anchor="t"/>
          <a:lstStyle/>
          <a:p>
            <a:pPr indent="0" marL="0">
              <a:buNone/>
            </a:pPr>
            <a:r>
              <a:rPr lang="en-US" sz="1250" i="1" dirty="0">
                <a:solidFill>
                  <a:srgbClr val="5F6862"/>
                </a:solidFill>
                <a:latin typeface="Arial" pitchFamily="34" charset="0"/>
                <a:ea typeface="Arial" pitchFamily="34" charset="-122"/>
                <a:cs typeface="Arial" pitchFamily="34" charset="-120"/>
              </a:rPr>
              <a:t>out K+1: any remainder → the hub, if above dust (normally none)</a:t>
            </a:r>
            <a:endParaRPr lang="en-US" sz="1250" dirty="0"/>
          </a:p>
        </p:txBody>
      </p:sp>
      <p:sp>
        <p:nvSpPr>
          <p:cNvPr id="24" name="Shape 21"/>
          <p:cNvSpPr/>
          <p:nvPr/>
        </p:nvSpPr>
        <p:spPr>
          <a:xfrm>
            <a:off x="2788920" y="2468880"/>
            <a:ext cx="365760" cy="914"/>
          </a:xfrm>
          <a:prstGeom prst="line">
            <a:avLst/>
          </a:prstGeom>
          <a:noFill/>
          <a:ln w="19050">
            <a:solidFill>
              <a:srgbClr val="1E2622"/>
            </a:solidFill>
            <a:prstDash val="solid"/>
            <a:tailEnd type="triangle"/>
          </a:ln>
        </p:spPr>
      </p:sp>
      <p:sp>
        <p:nvSpPr>
          <p:cNvPr id="25" name="Shape 22"/>
          <p:cNvSpPr/>
          <p:nvPr/>
        </p:nvSpPr>
        <p:spPr>
          <a:xfrm>
            <a:off x="2788920" y="3931920"/>
            <a:ext cx="365760" cy="914"/>
          </a:xfrm>
          <a:prstGeom prst="line">
            <a:avLst/>
          </a:prstGeom>
          <a:noFill/>
          <a:ln w="19050">
            <a:solidFill>
              <a:srgbClr val="1E2622"/>
            </a:solidFill>
            <a:prstDash val="solid"/>
            <a:tailEnd type="triangle"/>
          </a:ln>
        </p:spPr>
      </p:sp>
      <p:sp>
        <p:nvSpPr>
          <p:cNvPr id="26" name="Shape 23"/>
          <p:cNvSpPr/>
          <p:nvPr/>
        </p:nvSpPr>
        <p:spPr>
          <a:xfrm>
            <a:off x="8915400" y="1691640"/>
            <a:ext cx="2636215" cy="914400"/>
          </a:xfrm>
          <a:prstGeom prst="rect">
            <a:avLst/>
          </a:prstGeom>
          <a:solidFill>
            <a:srgbClr val="FFFFFF"/>
          </a:solidFill>
          <a:ln w="25400">
            <a:solidFill>
              <a:srgbClr val="D4862A"/>
            </a:solidFill>
            <a:prstDash val="solid"/>
          </a:ln>
        </p:spPr>
      </p:sp>
      <p:sp>
        <p:nvSpPr>
          <p:cNvPr id="27" name="Shape 24"/>
          <p:cNvSpPr/>
          <p:nvPr/>
        </p:nvSpPr>
        <p:spPr>
          <a:xfrm>
            <a:off x="8915400" y="1691640"/>
            <a:ext cx="2636215" cy="329184"/>
          </a:xfrm>
          <a:prstGeom prst="rect">
            <a:avLst/>
          </a:prstGeom>
          <a:solidFill>
            <a:srgbClr val="D4862A"/>
          </a:solidFill>
          <a:ln w="25400">
            <a:solidFill>
              <a:srgbClr val="D4862A"/>
            </a:solidFill>
            <a:prstDash val="solid"/>
          </a:ln>
        </p:spPr>
      </p:sp>
      <p:sp>
        <p:nvSpPr>
          <p:cNvPr id="28" name="Text 25"/>
          <p:cNvSpPr/>
          <p:nvPr/>
        </p:nvSpPr>
        <p:spPr>
          <a:xfrm>
            <a:off x="8915400" y="1691640"/>
            <a:ext cx="2636215"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sweep (hub)</a:t>
            </a:r>
            <a:endParaRPr lang="en-US" sz="1400" dirty="0"/>
          </a:p>
        </p:txBody>
      </p:sp>
      <p:sp>
        <p:nvSpPr>
          <p:cNvPr id="29" name="Text 26"/>
          <p:cNvSpPr/>
          <p:nvPr/>
        </p:nvSpPr>
        <p:spPr>
          <a:xfrm>
            <a:off x="8961120" y="2039112"/>
            <a:ext cx="2544775" cy="54864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its bit outputs, at once</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 its payout key</a:t>
            </a:r>
            <a:endParaRPr lang="en-US" sz="1250" dirty="0"/>
          </a:p>
        </p:txBody>
      </p:sp>
      <p:sp>
        <p:nvSpPr>
          <p:cNvPr id="30" name="Shape 27"/>
          <p:cNvSpPr/>
          <p:nvPr/>
        </p:nvSpPr>
        <p:spPr>
          <a:xfrm>
            <a:off x="8915400" y="3154680"/>
            <a:ext cx="2636215" cy="1234440"/>
          </a:xfrm>
          <a:prstGeom prst="rect">
            <a:avLst/>
          </a:prstGeom>
          <a:solidFill>
            <a:srgbClr val="FFFFFF"/>
          </a:solidFill>
          <a:ln w="25400">
            <a:solidFill>
              <a:srgbClr val="3B6C91"/>
            </a:solidFill>
            <a:prstDash val="solid"/>
          </a:ln>
        </p:spPr>
      </p:sp>
      <p:sp>
        <p:nvSpPr>
          <p:cNvPr id="31" name="Shape 28"/>
          <p:cNvSpPr/>
          <p:nvPr/>
        </p:nvSpPr>
        <p:spPr>
          <a:xfrm>
            <a:off x="8915400" y="3154680"/>
            <a:ext cx="2636215" cy="329184"/>
          </a:xfrm>
          <a:prstGeom prst="rect">
            <a:avLst/>
          </a:prstGeom>
          <a:solidFill>
            <a:srgbClr val="3B6C91"/>
          </a:solidFill>
          <a:ln w="25400">
            <a:solidFill>
              <a:srgbClr val="3B6C91"/>
            </a:solidFill>
            <a:prstDash val="solid"/>
          </a:ln>
        </p:spPr>
      </p:sp>
      <p:sp>
        <p:nvSpPr>
          <p:cNvPr id="32" name="Text 29"/>
          <p:cNvSpPr/>
          <p:nvPr/>
        </p:nvSpPr>
        <p:spPr>
          <a:xfrm>
            <a:off x="8915400" y="3154680"/>
            <a:ext cx="2636215" cy="329184"/>
          </a:xfrm>
          <a:prstGeom prst="rect">
            <a:avLst/>
          </a:prstGeom>
          <a:noFill/>
          <a:ln/>
        </p:spPr>
        <p:txBody>
          <a:bodyPr wrap="square" lIns="25400" tIns="25400" rIns="25400" bIns="25400"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sweep (Alice)</a:t>
            </a:r>
            <a:endParaRPr lang="en-US" sz="1400" dirty="0"/>
          </a:p>
        </p:txBody>
      </p:sp>
      <p:sp>
        <p:nvSpPr>
          <p:cNvPr id="33" name="Text 30"/>
          <p:cNvSpPr/>
          <p:nvPr/>
        </p:nvSpPr>
        <p:spPr>
          <a:xfrm>
            <a:off x="8961120" y="3502152"/>
            <a:ext cx="2544775" cy="868680"/>
          </a:xfrm>
          <a:prstGeom prst="rect">
            <a:avLst/>
          </a:prstGeom>
          <a:noFill/>
          <a:ln/>
        </p:spPr>
        <p:txBody>
          <a:bodyPr wrap="square" lIns="25400" tIns="25400" rIns="25400" bIns="25400" rtlCol="0" anchor="ctr"/>
          <a:lstStyle/>
          <a:p>
            <a:pPr algn="ctr" indent="0" marL="0">
              <a:buNone/>
            </a:pPr>
            <a:r>
              <a:rPr lang="en-US" sz="1250" dirty="0">
                <a:solidFill>
                  <a:srgbClr val="1E2622"/>
                </a:solidFill>
                <a:latin typeface="Arial" pitchFamily="34" charset="0"/>
                <a:ea typeface="Arial" pitchFamily="34" charset="-122"/>
                <a:cs typeface="Arial" pitchFamily="34" charset="-120"/>
              </a:rPr>
              <a:t>after δ: her bits, the reserve,</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her anchors, F's rest</a:t>
            </a:r>
            <a:endParaRPr lang="en-US" sz="1250" dirty="0"/>
          </a:p>
          <a:p>
            <a:pPr algn="ctr" indent="0" marL="0">
              <a:buNone/>
            </a:pPr>
            <a:r>
              <a:rPr lang="en-US" sz="1250" dirty="0">
                <a:solidFill>
                  <a:srgbClr val="1E2622"/>
                </a:solidFill>
                <a:latin typeface="Arial" pitchFamily="34" charset="0"/>
                <a:ea typeface="Arial" pitchFamily="34" charset="-122"/>
                <a:cs typeface="Arial" pitchFamily="34" charset="-120"/>
              </a:rPr>
              <a:t>→ her payout address</a:t>
            </a:r>
            <a:endParaRPr lang="en-US" sz="1250" dirty="0"/>
          </a:p>
        </p:txBody>
      </p:sp>
      <p:sp>
        <p:nvSpPr>
          <p:cNvPr id="34" name="Shape 31"/>
          <p:cNvSpPr/>
          <p:nvPr/>
        </p:nvSpPr>
        <p:spPr>
          <a:xfrm flipV="1">
            <a:off x="8321040" y="2148840"/>
            <a:ext cx="594360" cy="173736"/>
          </a:xfrm>
          <a:prstGeom prst="line">
            <a:avLst/>
          </a:prstGeom>
          <a:noFill/>
          <a:ln w="19050">
            <a:solidFill>
              <a:srgbClr val="1E2622"/>
            </a:solidFill>
            <a:prstDash val="solid"/>
            <a:tailEnd type="triangle"/>
          </a:ln>
        </p:spPr>
      </p:sp>
      <p:sp>
        <p:nvSpPr>
          <p:cNvPr id="35" name="Shape 32"/>
          <p:cNvSpPr/>
          <p:nvPr/>
        </p:nvSpPr>
        <p:spPr>
          <a:xfrm>
            <a:off x="8321040" y="2633472"/>
            <a:ext cx="594360" cy="886968"/>
          </a:xfrm>
          <a:prstGeom prst="line">
            <a:avLst/>
          </a:prstGeom>
          <a:noFill/>
          <a:ln w="19050">
            <a:solidFill>
              <a:srgbClr val="1E2622"/>
            </a:solidFill>
            <a:prstDash val="solid"/>
            <a:tailEnd type="triangle"/>
          </a:ln>
        </p:spPr>
      </p:sp>
      <p:sp>
        <p:nvSpPr>
          <p:cNvPr id="36" name="Shape 33"/>
          <p:cNvSpPr/>
          <p:nvPr/>
        </p:nvSpPr>
        <p:spPr>
          <a:xfrm flipV="1">
            <a:off x="8321040" y="3931920"/>
            <a:ext cx="594360" cy="36576"/>
          </a:xfrm>
          <a:prstGeom prst="line">
            <a:avLst/>
          </a:prstGeom>
          <a:noFill/>
          <a:ln w="19050">
            <a:solidFill>
              <a:srgbClr val="1E2622"/>
            </a:solidFill>
            <a:prstDash val="solid"/>
            <a:tailEnd type="triangle"/>
          </a:ln>
        </p:spPr>
      </p:sp>
      <p:sp>
        <p:nvSpPr>
          <p:cNvPr id="37" name="Shape 34"/>
          <p:cNvSpPr/>
          <p:nvPr/>
        </p:nvSpPr>
        <p:spPr>
          <a:xfrm>
            <a:off x="640080" y="4983480"/>
            <a:ext cx="10911535" cy="1234440"/>
          </a:xfrm>
          <a:prstGeom prst="rect">
            <a:avLst/>
          </a:prstGeom>
          <a:solidFill>
            <a:srgbClr val="FFFFFF"/>
          </a:solidFill>
          <a:ln w="12700">
            <a:solidFill>
              <a:srgbClr val="CFC9B8"/>
            </a:solidFill>
            <a:prstDash val="solid"/>
          </a:ln>
        </p:spPr>
      </p:sp>
      <p:sp>
        <p:nvSpPr>
          <p:cNvPr id="38" name="Text 35"/>
          <p:cNvSpPr/>
          <p:nvPr/>
        </p:nvSpPr>
        <p:spPr>
          <a:xfrm>
            <a:off x="868680" y="4983480"/>
            <a:ext cx="10454335" cy="1234440"/>
          </a:xfrm>
          <a:prstGeom prst="rect">
            <a:avLst/>
          </a:prstGeom>
          <a:noFill/>
          <a:ln/>
        </p:spPr>
        <p:txBody>
          <a:bodyPr wrap="square" lIns="0" tIns="0" rIns="0" bIns="0" rtlCol="0" anchor="ctr"/>
          <a:lstStyle/>
          <a:p>
            <a:pPr indent="0" marL="0">
              <a:buNone/>
            </a:pPr>
            <a:r>
              <a:rPr lang="en-US" sz="1500" b="1" dirty="0">
                <a:solidFill>
                  <a:srgbClr val="1E2622"/>
                </a:solidFill>
                <a:latin typeface="Arial" pitchFamily="34" charset="0"/>
                <a:ea typeface="Arial" pitchFamily="34" charset="-122"/>
                <a:cs typeface="Arial" pitchFamily="34" charset="-120"/>
              </a:rPr>
              <a:t>Contract 1000, Mutinynet: </a:t>
            </a:r>
            <a:pPr indent="0" marL="0">
              <a:buNone/>
            </a:pPr>
            <a:r>
              <a:rPr lang="en-US" sz="1500" dirty="0">
                <a:solidFill>
                  <a:srgbClr val="1E2622"/>
                </a:solidFill>
                <a:latin typeface="Arial" pitchFamily="34" charset="0"/>
                <a:ea typeface="Arial" pitchFamily="34" charset="-122"/>
                <a:cs typeface="Arial" pitchFamily="34" charset="-120"/>
              </a:rPr>
              <a:t>u = 512, K = 12; b = 300,000 sats = 585 units → her outputs u·(2⁹ + 2⁶ + 2³ + 2⁰) = 299,520; reserve 30,962. Hub's sweep 2,725 vB; hers 1,737 vB, 358,260 sats.</a:t>
            </a:r>
            <a:endParaRPr lang="en-US" sz="1500" dirty="0"/>
          </a:p>
          <a:p>
            <a:pPr indent="0" marL="0">
              <a:buNone/>
            </a:pPr>
            <a:r>
              <a:rPr lang="en-US" sz="1500" b="1" dirty="0">
                <a:solidFill>
                  <a:srgbClr val="1E2622"/>
                </a:solidFill>
                <a:latin typeface="Arial" pitchFamily="34" charset="0"/>
                <a:ea typeface="Arial" pitchFamily="34" charset="-122"/>
                <a:cs typeface="Arial" pitchFamily="34" charset="-120"/>
              </a:rPr>
              <a:t>When the hub wins </a:t>
            </a:r>
            <a:pPr indent="0" marL="0">
              <a:buNone/>
            </a:pPr>
            <a:r>
              <a:rPr lang="en-US" sz="1500" dirty="0">
                <a:solidFill>
                  <a:srgbClr val="1E2622"/>
                </a:solidFill>
                <a:latin typeface="Arial" pitchFamily="34" charset="0"/>
                <a:ea typeface="Arial" pitchFamily="34" charset="-122"/>
                <a:cs typeface="Arial" pitchFamily="34" charset="-120"/>
              </a:rPr>
              <a:t>(respond_timeout, failure): in 0 + a fee coin → one output, everything, to the hub.</a:t>
            </a:r>
            <a:endParaRPr lang="en-US" sz="15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71</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72">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Transaction graph 5/6: b, digit by digit</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Text 2"/>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the one-time signature the bit outputs read</a:t>
            </a:r>
            <a:endParaRPr lang="en-US" sz="1600" dirty="0"/>
          </a:p>
        </p:txBody>
      </p:sp>
      <p:sp>
        <p:nvSpPr>
          <p:cNvPr id="6" name="Text 3"/>
          <p:cNvSpPr/>
          <p:nvPr/>
        </p:nvSpPr>
        <p:spPr>
          <a:xfrm>
            <a:off x="640080" y="1600200"/>
            <a:ext cx="10911535" cy="365760"/>
          </a:xfrm>
          <a:prstGeom prst="rect">
            <a:avLst/>
          </a:prstGeom>
          <a:noFill/>
          <a:ln/>
        </p:spPr>
        <p:txBody>
          <a:bodyPr wrap="square" lIns="0" tIns="0" rIns="0" bIns="0" rtlCol="0" anchor="t"/>
          <a:lstStyle/>
          <a:p>
            <a:pPr indent="0" marL="0">
              <a:buNone/>
            </a:pPr>
            <a:r>
              <a:rPr lang="en-US" sz="1700" b="1" dirty="0">
                <a:solidFill>
                  <a:srgbClr val="1E2622"/>
                </a:solidFill>
                <a:latin typeface="Arial" pitchFamily="34" charset="0"/>
                <a:ea typeface="Arial" pitchFamily="34" charset="-122"/>
                <a:cs typeface="Arial" pitchFamily="34" charset="-120"/>
              </a:rPr>
              <a:t>b = 585 units </a:t>
            </a:r>
            <a:pPr indent="0" marL="0">
              <a:buNone/>
            </a:pPr>
            <a:r>
              <a:rPr lang="en-US" sz="1700" dirty="0">
                <a:solidFill>
                  <a:srgbClr val="1E2622"/>
                </a:solidFill>
                <a:latin typeface="Arial" pitchFamily="34" charset="0"/>
                <a:ea typeface="Arial" pitchFamily="34" charset="-122"/>
                <a:cs typeface="Arial" pitchFamily="34" charset="-120"/>
              </a:rPr>
              <a:t>(u = 512: 299,520 sats), one 4-byte word, big-endian: </a:t>
            </a:r>
            <a:pPr indent="0" marL="0">
              <a:buNone/>
            </a:pPr>
            <a:r>
              <a:rPr lang="en-US" sz="1700" b="1" dirty="0">
                <a:solidFill>
                  <a:srgbClr val="1E2622"/>
                </a:solidFill>
                <a:latin typeface="Courier New" pitchFamily="34" charset="0"/>
                <a:ea typeface="Courier New" pitchFamily="34" charset="-122"/>
                <a:cs typeface="Courier New" pitchFamily="34" charset="-120"/>
              </a:rPr>
              <a:t>0x00000249</a:t>
            </a:r>
            <a:endParaRPr lang="en-US" sz="1700" dirty="0"/>
          </a:p>
        </p:txBody>
      </p:sp>
      <p:sp>
        <p:nvSpPr>
          <p:cNvPr id="7" name="Text 4"/>
          <p:cNvSpPr/>
          <p:nvPr/>
        </p:nvSpPr>
        <p:spPr>
          <a:xfrm>
            <a:off x="640080"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d₀</a:t>
            </a:r>
            <a:endParaRPr lang="en-US" sz="1400" dirty="0"/>
          </a:p>
        </p:txBody>
      </p:sp>
      <p:sp>
        <p:nvSpPr>
          <p:cNvPr id="8" name="Shape 5"/>
          <p:cNvSpPr/>
          <p:nvPr/>
        </p:nvSpPr>
        <p:spPr>
          <a:xfrm>
            <a:off x="640080" y="2331720"/>
            <a:ext cx="786384" cy="594360"/>
          </a:xfrm>
          <a:prstGeom prst="rect">
            <a:avLst/>
          </a:prstGeom>
          <a:solidFill>
            <a:srgbClr val="DCE7F0"/>
          </a:solidFill>
          <a:ln w="15875">
            <a:solidFill>
              <a:srgbClr val="3B6C91"/>
            </a:solidFill>
            <a:prstDash val="solid"/>
          </a:ln>
        </p:spPr>
      </p:sp>
      <p:sp>
        <p:nvSpPr>
          <p:cNvPr id="9" name="Text 6"/>
          <p:cNvSpPr/>
          <p:nvPr/>
        </p:nvSpPr>
        <p:spPr>
          <a:xfrm>
            <a:off x="640080"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0</a:t>
            </a:r>
            <a:endParaRPr lang="en-US" sz="2400" dirty="0"/>
          </a:p>
        </p:txBody>
      </p:sp>
      <p:sp>
        <p:nvSpPr>
          <p:cNvPr id="10" name="Text 7"/>
          <p:cNvSpPr/>
          <p:nvPr/>
        </p:nvSpPr>
        <p:spPr>
          <a:xfrm>
            <a:off x="1499616"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d₁</a:t>
            </a:r>
            <a:endParaRPr lang="en-US" sz="1400" dirty="0"/>
          </a:p>
        </p:txBody>
      </p:sp>
      <p:sp>
        <p:nvSpPr>
          <p:cNvPr id="11" name="Shape 8"/>
          <p:cNvSpPr/>
          <p:nvPr/>
        </p:nvSpPr>
        <p:spPr>
          <a:xfrm>
            <a:off x="1499616" y="2331720"/>
            <a:ext cx="786384" cy="594360"/>
          </a:xfrm>
          <a:prstGeom prst="rect">
            <a:avLst/>
          </a:prstGeom>
          <a:solidFill>
            <a:srgbClr val="DCE7F0"/>
          </a:solidFill>
          <a:ln w="15875">
            <a:solidFill>
              <a:srgbClr val="3B6C91"/>
            </a:solidFill>
            <a:prstDash val="solid"/>
          </a:ln>
        </p:spPr>
      </p:sp>
      <p:sp>
        <p:nvSpPr>
          <p:cNvPr id="12" name="Text 9"/>
          <p:cNvSpPr/>
          <p:nvPr/>
        </p:nvSpPr>
        <p:spPr>
          <a:xfrm>
            <a:off x="1499616"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0</a:t>
            </a:r>
            <a:endParaRPr lang="en-US" sz="2400" dirty="0"/>
          </a:p>
        </p:txBody>
      </p:sp>
      <p:sp>
        <p:nvSpPr>
          <p:cNvPr id="13" name="Text 10"/>
          <p:cNvSpPr/>
          <p:nvPr/>
        </p:nvSpPr>
        <p:spPr>
          <a:xfrm>
            <a:off x="2359152"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d₂</a:t>
            </a:r>
            <a:endParaRPr lang="en-US" sz="1400" dirty="0"/>
          </a:p>
        </p:txBody>
      </p:sp>
      <p:sp>
        <p:nvSpPr>
          <p:cNvPr id="14" name="Shape 11"/>
          <p:cNvSpPr/>
          <p:nvPr/>
        </p:nvSpPr>
        <p:spPr>
          <a:xfrm>
            <a:off x="2359152" y="2331720"/>
            <a:ext cx="786384" cy="594360"/>
          </a:xfrm>
          <a:prstGeom prst="rect">
            <a:avLst/>
          </a:prstGeom>
          <a:solidFill>
            <a:srgbClr val="DCE7F0"/>
          </a:solidFill>
          <a:ln w="15875">
            <a:solidFill>
              <a:srgbClr val="3B6C91"/>
            </a:solidFill>
            <a:prstDash val="solid"/>
          </a:ln>
        </p:spPr>
      </p:sp>
      <p:sp>
        <p:nvSpPr>
          <p:cNvPr id="15" name="Text 12"/>
          <p:cNvSpPr/>
          <p:nvPr/>
        </p:nvSpPr>
        <p:spPr>
          <a:xfrm>
            <a:off x="2359152"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0</a:t>
            </a:r>
            <a:endParaRPr lang="en-US" sz="2400" dirty="0"/>
          </a:p>
        </p:txBody>
      </p:sp>
      <p:sp>
        <p:nvSpPr>
          <p:cNvPr id="16" name="Text 13"/>
          <p:cNvSpPr/>
          <p:nvPr/>
        </p:nvSpPr>
        <p:spPr>
          <a:xfrm>
            <a:off x="3218688"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d₃</a:t>
            </a:r>
            <a:endParaRPr lang="en-US" sz="1400" dirty="0"/>
          </a:p>
        </p:txBody>
      </p:sp>
      <p:sp>
        <p:nvSpPr>
          <p:cNvPr id="17" name="Shape 14"/>
          <p:cNvSpPr/>
          <p:nvPr/>
        </p:nvSpPr>
        <p:spPr>
          <a:xfrm>
            <a:off x="3218688" y="2331720"/>
            <a:ext cx="786384" cy="594360"/>
          </a:xfrm>
          <a:prstGeom prst="rect">
            <a:avLst/>
          </a:prstGeom>
          <a:solidFill>
            <a:srgbClr val="DCE7F0"/>
          </a:solidFill>
          <a:ln w="15875">
            <a:solidFill>
              <a:srgbClr val="3B6C91"/>
            </a:solidFill>
            <a:prstDash val="solid"/>
          </a:ln>
        </p:spPr>
      </p:sp>
      <p:sp>
        <p:nvSpPr>
          <p:cNvPr id="18" name="Text 15"/>
          <p:cNvSpPr/>
          <p:nvPr/>
        </p:nvSpPr>
        <p:spPr>
          <a:xfrm>
            <a:off x="3218688"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0</a:t>
            </a:r>
            <a:endParaRPr lang="en-US" sz="2400" dirty="0"/>
          </a:p>
        </p:txBody>
      </p:sp>
      <p:sp>
        <p:nvSpPr>
          <p:cNvPr id="19" name="Text 16"/>
          <p:cNvSpPr/>
          <p:nvPr/>
        </p:nvSpPr>
        <p:spPr>
          <a:xfrm>
            <a:off x="4078224"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d₄</a:t>
            </a:r>
            <a:endParaRPr lang="en-US" sz="1400" dirty="0"/>
          </a:p>
        </p:txBody>
      </p:sp>
      <p:sp>
        <p:nvSpPr>
          <p:cNvPr id="20" name="Shape 17"/>
          <p:cNvSpPr/>
          <p:nvPr/>
        </p:nvSpPr>
        <p:spPr>
          <a:xfrm>
            <a:off x="4078224" y="2331720"/>
            <a:ext cx="786384" cy="594360"/>
          </a:xfrm>
          <a:prstGeom prst="rect">
            <a:avLst/>
          </a:prstGeom>
          <a:solidFill>
            <a:srgbClr val="DCE7F0"/>
          </a:solidFill>
          <a:ln w="15875">
            <a:solidFill>
              <a:srgbClr val="3B6C91"/>
            </a:solidFill>
            <a:prstDash val="solid"/>
          </a:ln>
        </p:spPr>
      </p:sp>
      <p:sp>
        <p:nvSpPr>
          <p:cNvPr id="21" name="Text 18"/>
          <p:cNvSpPr/>
          <p:nvPr/>
        </p:nvSpPr>
        <p:spPr>
          <a:xfrm>
            <a:off x="4078224"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0</a:t>
            </a:r>
            <a:endParaRPr lang="en-US" sz="2400" dirty="0"/>
          </a:p>
        </p:txBody>
      </p:sp>
      <p:sp>
        <p:nvSpPr>
          <p:cNvPr id="22" name="Text 19"/>
          <p:cNvSpPr/>
          <p:nvPr/>
        </p:nvSpPr>
        <p:spPr>
          <a:xfrm>
            <a:off x="4937760"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d₅</a:t>
            </a:r>
            <a:endParaRPr lang="en-US" sz="1400" dirty="0"/>
          </a:p>
        </p:txBody>
      </p:sp>
      <p:sp>
        <p:nvSpPr>
          <p:cNvPr id="23" name="Shape 20"/>
          <p:cNvSpPr/>
          <p:nvPr/>
        </p:nvSpPr>
        <p:spPr>
          <a:xfrm>
            <a:off x="4937760" y="2331720"/>
            <a:ext cx="786384" cy="594360"/>
          </a:xfrm>
          <a:prstGeom prst="rect">
            <a:avLst/>
          </a:prstGeom>
          <a:solidFill>
            <a:srgbClr val="DCE7F0"/>
          </a:solidFill>
          <a:ln w="15875">
            <a:solidFill>
              <a:srgbClr val="3B6C91"/>
            </a:solidFill>
            <a:prstDash val="solid"/>
          </a:ln>
        </p:spPr>
      </p:sp>
      <p:sp>
        <p:nvSpPr>
          <p:cNvPr id="24" name="Text 21"/>
          <p:cNvSpPr/>
          <p:nvPr/>
        </p:nvSpPr>
        <p:spPr>
          <a:xfrm>
            <a:off x="4937760"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2</a:t>
            </a:r>
            <a:endParaRPr lang="en-US" sz="2400" dirty="0"/>
          </a:p>
        </p:txBody>
      </p:sp>
      <p:sp>
        <p:nvSpPr>
          <p:cNvPr id="25" name="Text 22"/>
          <p:cNvSpPr/>
          <p:nvPr/>
        </p:nvSpPr>
        <p:spPr>
          <a:xfrm>
            <a:off x="5797296"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d₆</a:t>
            </a:r>
            <a:endParaRPr lang="en-US" sz="1400" dirty="0"/>
          </a:p>
        </p:txBody>
      </p:sp>
      <p:sp>
        <p:nvSpPr>
          <p:cNvPr id="26" name="Shape 23"/>
          <p:cNvSpPr/>
          <p:nvPr/>
        </p:nvSpPr>
        <p:spPr>
          <a:xfrm>
            <a:off x="5797296" y="2331720"/>
            <a:ext cx="786384" cy="594360"/>
          </a:xfrm>
          <a:prstGeom prst="rect">
            <a:avLst/>
          </a:prstGeom>
          <a:solidFill>
            <a:srgbClr val="DCE7F0"/>
          </a:solidFill>
          <a:ln w="15875">
            <a:solidFill>
              <a:srgbClr val="3B6C91"/>
            </a:solidFill>
            <a:prstDash val="solid"/>
          </a:ln>
        </p:spPr>
      </p:sp>
      <p:sp>
        <p:nvSpPr>
          <p:cNvPr id="27" name="Text 24"/>
          <p:cNvSpPr/>
          <p:nvPr/>
        </p:nvSpPr>
        <p:spPr>
          <a:xfrm>
            <a:off x="5797296"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4</a:t>
            </a:r>
            <a:endParaRPr lang="en-US" sz="2400" dirty="0"/>
          </a:p>
        </p:txBody>
      </p:sp>
      <p:sp>
        <p:nvSpPr>
          <p:cNvPr id="28" name="Text 25"/>
          <p:cNvSpPr/>
          <p:nvPr/>
        </p:nvSpPr>
        <p:spPr>
          <a:xfrm>
            <a:off x="6656832" y="2057400"/>
            <a:ext cx="786384" cy="274320"/>
          </a:xfrm>
          <a:prstGeom prst="rect">
            <a:avLst/>
          </a:prstGeom>
          <a:noFill/>
          <a:ln/>
        </p:spPr>
        <p:txBody>
          <a:bodyPr wrap="square" lIns="0" tIns="0" rIns="0" bIns="0" rtlCol="0" anchor="ctr"/>
          <a:lstStyle/>
          <a:p>
            <a:pPr algn="ctr" indent="0" marL="0">
              <a:buNone/>
            </a:pPr>
            <a:r>
              <a:rPr lang="en-US" sz="1400" b="1" dirty="0">
                <a:solidFill>
                  <a:srgbClr val="3B6C91"/>
                </a:solidFill>
                <a:latin typeface="Arial" pitchFamily="34" charset="0"/>
                <a:ea typeface="Arial" pitchFamily="34" charset="-122"/>
                <a:cs typeface="Arial" pitchFamily="34" charset="-120"/>
              </a:rPr>
              <a:t>d₇</a:t>
            </a:r>
            <a:endParaRPr lang="en-US" sz="1400" dirty="0"/>
          </a:p>
        </p:txBody>
      </p:sp>
      <p:sp>
        <p:nvSpPr>
          <p:cNvPr id="29" name="Shape 26"/>
          <p:cNvSpPr/>
          <p:nvPr/>
        </p:nvSpPr>
        <p:spPr>
          <a:xfrm>
            <a:off x="6656832" y="2331720"/>
            <a:ext cx="786384" cy="594360"/>
          </a:xfrm>
          <a:prstGeom prst="rect">
            <a:avLst/>
          </a:prstGeom>
          <a:solidFill>
            <a:srgbClr val="DCE7F0"/>
          </a:solidFill>
          <a:ln w="15875">
            <a:solidFill>
              <a:srgbClr val="3B6C91"/>
            </a:solidFill>
            <a:prstDash val="solid"/>
          </a:ln>
        </p:spPr>
      </p:sp>
      <p:sp>
        <p:nvSpPr>
          <p:cNvPr id="30" name="Text 27"/>
          <p:cNvSpPr/>
          <p:nvPr/>
        </p:nvSpPr>
        <p:spPr>
          <a:xfrm>
            <a:off x="6656832"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9</a:t>
            </a:r>
            <a:endParaRPr lang="en-US" sz="2400" dirty="0"/>
          </a:p>
        </p:txBody>
      </p:sp>
      <p:sp>
        <p:nvSpPr>
          <p:cNvPr id="31" name="Text 28"/>
          <p:cNvSpPr/>
          <p:nvPr/>
        </p:nvSpPr>
        <p:spPr>
          <a:xfrm>
            <a:off x="7744968" y="2057400"/>
            <a:ext cx="786384" cy="274320"/>
          </a:xfrm>
          <a:prstGeom prst="rect">
            <a:avLst/>
          </a:prstGeom>
          <a:noFill/>
          <a:ln/>
        </p:spPr>
        <p:txBody>
          <a:bodyPr wrap="square" lIns="0" tIns="0" rIns="0" bIns="0" rtlCol="0" anchor="ctr"/>
          <a:lstStyle/>
          <a:p>
            <a:pPr algn="ctr" indent="0" marL="0">
              <a:buNone/>
            </a:pPr>
            <a:r>
              <a:rPr lang="en-US" sz="1400" b="1" dirty="0">
                <a:solidFill>
                  <a:srgbClr val="D4862A"/>
                </a:solidFill>
                <a:latin typeface="Arial" pitchFamily="34" charset="0"/>
                <a:ea typeface="Arial" pitchFamily="34" charset="-122"/>
                <a:cs typeface="Arial" pitchFamily="34" charset="-120"/>
              </a:rPr>
              <a:t>c₀</a:t>
            </a:r>
            <a:endParaRPr lang="en-US" sz="1400" dirty="0"/>
          </a:p>
        </p:txBody>
      </p:sp>
      <p:sp>
        <p:nvSpPr>
          <p:cNvPr id="32" name="Shape 29"/>
          <p:cNvSpPr/>
          <p:nvPr/>
        </p:nvSpPr>
        <p:spPr>
          <a:xfrm>
            <a:off x="7744968" y="2331720"/>
            <a:ext cx="786384" cy="594360"/>
          </a:xfrm>
          <a:prstGeom prst="rect">
            <a:avLst/>
          </a:prstGeom>
          <a:solidFill>
            <a:srgbClr val="F7E6CF"/>
          </a:solidFill>
          <a:ln w="15875">
            <a:solidFill>
              <a:srgbClr val="D4862A"/>
            </a:solidFill>
            <a:prstDash val="solid"/>
          </a:ln>
        </p:spPr>
      </p:sp>
      <p:sp>
        <p:nvSpPr>
          <p:cNvPr id="33" name="Text 30"/>
          <p:cNvSpPr/>
          <p:nvPr/>
        </p:nvSpPr>
        <p:spPr>
          <a:xfrm>
            <a:off x="7744968"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6</a:t>
            </a:r>
            <a:endParaRPr lang="en-US" sz="2400" dirty="0"/>
          </a:p>
        </p:txBody>
      </p:sp>
      <p:sp>
        <p:nvSpPr>
          <p:cNvPr id="34" name="Text 31"/>
          <p:cNvSpPr/>
          <p:nvPr/>
        </p:nvSpPr>
        <p:spPr>
          <a:xfrm>
            <a:off x="8604504" y="2057400"/>
            <a:ext cx="786384" cy="274320"/>
          </a:xfrm>
          <a:prstGeom prst="rect">
            <a:avLst/>
          </a:prstGeom>
          <a:noFill/>
          <a:ln/>
        </p:spPr>
        <p:txBody>
          <a:bodyPr wrap="square" lIns="0" tIns="0" rIns="0" bIns="0" rtlCol="0" anchor="ctr"/>
          <a:lstStyle/>
          <a:p>
            <a:pPr algn="ctr" indent="0" marL="0">
              <a:buNone/>
            </a:pPr>
            <a:r>
              <a:rPr lang="en-US" sz="1400" b="1" dirty="0">
                <a:solidFill>
                  <a:srgbClr val="D4862A"/>
                </a:solidFill>
                <a:latin typeface="Arial" pitchFamily="34" charset="0"/>
                <a:ea typeface="Arial" pitchFamily="34" charset="-122"/>
                <a:cs typeface="Arial" pitchFamily="34" charset="-120"/>
              </a:rPr>
              <a:t>c₁</a:t>
            </a:r>
            <a:endParaRPr lang="en-US" sz="1400" dirty="0"/>
          </a:p>
        </p:txBody>
      </p:sp>
      <p:sp>
        <p:nvSpPr>
          <p:cNvPr id="35" name="Shape 32"/>
          <p:cNvSpPr/>
          <p:nvPr/>
        </p:nvSpPr>
        <p:spPr>
          <a:xfrm>
            <a:off x="8604504" y="2331720"/>
            <a:ext cx="786384" cy="594360"/>
          </a:xfrm>
          <a:prstGeom prst="rect">
            <a:avLst/>
          </a:prstGeom>
          <a:solidFill>
            <a:srgbClr val="F7E6CF"/>
          </a:solidFill>
          <a:ln w="15875">
            <a:solidFill>
              <a:srgbClr val="D4862A"/>
            </a:solidFill>
            <a:prstDash val="solid"/>
          </a:ln>
        </p:spPr>
      </p:sp>
      <p:sp>
        <p:nvSpPr>
          <p:cNvPr id="36" name="Text 33"/>
          <p:cNvSpPr/>
          <p:nvPr/>
        </p:nvSpPr>
        <p:spPr>
          <a:xfrm>
            <a:off x="8604504" y="2331720"/>
            <a:ext cx="786384" cy="594360"/>
          </a:xfrm>
          <a:prstGeom prst="rect">
            <a:avLst/>
          </a:prstGeom>
          <a:noFill/>
          <a:ln/>
        </p:spPr>
        <p:txBody>
          <a:bodyPr wrap="square" lIns="0" tIns="0" rIns="0" bIns="0" rtlCol="0" anchor="ctr"/>
          <a:lstStyle/>
          <a:p>
            <a:pPr algn="ctr" indent="0" marL="0">
              <a:buNone/>
            </a:pPr>
            <a:r>
              <a:rPr lang="en-US" sz="2400" b="1" dirty="0">
                <a:solidFill>
                  <a:srgbClr val="1E2622"/>
                </a:solidFill>
                <a:latin typeface="Courier New" pitchFamily="34" charset="0"/>
                <a:ea typeface="Courier New" pitchFamily="34" charset="-122"/>
                <a:cs typeface="Courier New" pitchFamily="34" charset="-120"/>
              </a:rPr>
              <a:t>9</a:t>
            </a:r>
            <a:endParaRPr lang="en-US" sz="2400" dirty="0"/>
          </a:p>
        </p:txBody>
      </p:sp>
      <p:sp>
        <p:nvSpPr>
          <p:cNvPr id="37" name="Text 34"/>
          <p:cNvSpPr/>
          <p:nvPr/>
        </p:nvSpPr>
        <p:spPr>
          <a:xfrm>
            <a:off x="9601200" y="2103120"/>
            <a:ext cx="1950415" cy="868680"/>
          </a:xfrm>
          <a:prstGeom prst="rect">
            <a:avLst/>
          </a:prstGeom>
          <a:noFill/>
          <a:ln/>
        </p:spPr>
        <p:txBody>
          <a:bodyPr wrap="square" lIns="0" tIns="0" rIns="0" bIns="0" rtlCol="0" anchor="ctr"/>
          <a:lstStyle/>
          <a:p>
            <a:pPr indent="0" marL="0">
              <a:buNone/>
            </a:pPr>
            <a:r>
              <a:rPr lang="en-US" sz="1300" dirty="0">
                <a:solidFill>
                  <a:srgbClr val="1E2622"/>
                </a:solidFill>
                <a:latin typeface="Courier New" pitchFamily="34" charset="0"/>
                <a:ea typeface="Courier New" pitchFamily="34" charset="-122"/>
                <a:cs typeface="Courier New" pitchFamily="34" charset="-120"/>
              </a:rPr>
              <a:t>c = 15·8 − Σd</a:t>
            </a:r>
            <a:endParaRPr lang="en-US" sz="1300" dirty="0"/>
          </a:p>
          <a:p>
            <a:pPr indent="0" marL="0">
              <a:buNone/>
            </a:pPr>
            <a:r>
              <a:rPr lang="en-US" sz="1300" dirty="0">
                <a:solidFill>
                  <a:srgbClr val="1E2622"/>
                </a:solidFill>
                <a:latin typeface="Courier New" pitchFamily="34" charset="0"/>
                <a:ea typeface="Courier New" pitchFamily="34" charset="-122"/>
                <a:cs typeface="Courier New" pitchFamily="34" charset="-120"/>
              </a:rPr>
              <a:t>  = 120 − 15</a:t>
            </a:r>
            <a:endParaRPr lang="en-US" sz="1300" dirty="0"/>
          </a:p>
          <a:p>
            <a:pPr indent="0" marL="0">
              <a:buNone/>
            </a:pPr>
            <a:r>
              <a:rPr lang="en-US" sz="1300" dirty="0">
                <a:solidFill>
                  <a:srgbClr val="1E2622"/>
                </a:solidFill>
                <a:latin typeface="Courier New" pitchFamily="34" charset="0"/>
                <a:ea typeface="Courier New" pitchFamily="34" charset="-122"/>
                <a:cs typeface="Courier New" pitchFamily="34" charset="-120"/>
              </a:rPr>
              <a:t>  = 105 = 0x69</a:t>
            </a:r>
            <a:endParaRPr lang="en-US" sz="1300" dirty="0"/>
          </a:p>
        </p:txBody>
      </p:sp>
      <p:sp>
        <p:nvSpPr>
          <p:cNvPr id="38" name="Shape 35"/>
          <p:cNvSpPr/>
          <p:nvPr/>
        </p:nvSpPr>
        <p:spPr>
          <a:xfrm>
            <a:off x="640080" y="3200400"/>
            <a:ext cx="5257800" cy="3017520"/>
          </a:xfrm>
          <a:prstGeom prst="rect">
            <a:avLst/>
          </a:prstGeom>
          <a:solidFill>
            <a:srgbClr val="FFFFFF"/>
          </a:solidFill>
          <a:ln w="12700">
            <a:solidFill>
              <a:srgbClr val="CFC9B8"/>
            </a:solidFill>
            <a:prstDash val="solid"/>
          </a:ln>
        </p:spPr>
      </p:sp>
      <p:sp>
        <p:nvSpPr>
          <p:cNvPr id="39" name="Text 36"/>
          <p:cNvSpPr/>
          <p:nvPr/>
        </p:nvSpPr>
        <p:spPr>
          <a:xfrm>
            <a:off x="868680" y="3291840"/>
            <a:ext cx="4846320" cy="2834640"/>
          </a:xfrm>
          <a:prstGeom prst="rect">
            <a:avLst/>
          </a:prstGeom>
          <a:noFill/>
          <a:ln/>
        </p:spPr>
        <p:txBody>
          <a:bodyPr wrap="square" lIns="0" tIns="0" rIns="0" bIns="0" rtlCol="0" anchor="t"/>
          <a:lstStyle/>
          <a:p>
            <a:pPr indent="0" marL="0">
              <a:buNone/>
            </a:pPr>
            <a:r>
              <a:rPr lang="en-US" sz="1800" b="1" dirty="0">
                <a:solidFill>
                  <a:srgbClr val="1E2622"/>
                </a:solidFill>
                <a:latin typeface="Georgia" pitchFamily="34" charset="0"/>
                <a:ea typeface="Georgia" pitchFamily="34" charset="-122"/>
                <a:cs typeface="Georgia" pitchFamily="34" charset="-120"/>
              </a:rPr>
              <a:t>One digit, signed and checked</a:t>
            </a:r>
            <a:endParaRPr lang="en-US" sz="1600" dirty="0"/>
          </a:p>
          <a:p>
            <a:pPr indent="0" marL="0">
              <a:buNone/>
            </a:pPr>
            <a:r>
              <a:rPr lang="en-US" sz="1600" dirty="0">
                <a:solidFill>
                  <a:srgbClr val="1E2622"/>
                </a:solidFill>
                <a:latin typeface="Arial" pitchFamily="34" charset="0"/>
                <a:ea typeface="Arial" pitchFamily="34" charset="-122"/>
                <a:cs typeface="Arial" pitchFamily="34" charset="-120"/>
              </a:rPr>
              <a:t>in the leaf: pk_i = H</a:t>
            </a:r>
            <a:pPr indent="0" marL="0">
              <a:buNone/>
            </a:pPr>
            <a:r>
              <a:rPr lang="en-US" sz="1600" baseline="30000" dirty="0">
                <a:solidFill>
                  <a:srgbClr val="1E2622"/>
                </a:solidFill>
                <a:latin typeface="Arial" pitchFamily="34" charset="0"/>
                <a:ea typeface="Arial" pitchFamily="34" charset="-122"/>
                <a:cs typeface="Arial" pitchFamily="34" charset="-120"/>
              </a:rPr>
              <a:t>15</a:t>
            </a:r>
            <a:pPr indent="0" marL="0">
              <a:buNone/>
            </a:pPr>
            <a:r>
              <a:rPr lang="en-US" sz="1600" dirty="0">
                <a:solidFill>
                  <a:srgbClr val="1E2622"/>
                </a:solidFill>
                <a:latin typeface="Arial" pitchFamily="34" charset="0"/>
                <a:ea typeface="Arial" pitchFamily="34" charset="-122"/>
                <a:cs typeface="Arial" pitchFamily="34" charset="-120"/>
              </a:rPr>
              <a:t>(sk_i), H = HASH160</a:t>
            </a:r>
            <a:endParaRPr lang="en-US" sz="1600" dirty="0"/>
          </a:p>
          <a:p>
            <a:pPr indent="0" marL="0">
              <a:buNone/>
            </a:pPr>
            <a:r>
              <a:rPr lang="en-US" sz="1600" dirty="0">
                <a:solidFill>
                  <a:srgbClr val="1E2622"/>
                </a:solidFill>
                <a:latin typeface="Arial" pitchFamily="34" charset="0"/>
                <a:ea typeface="Arial" pitchFamily="34" charset="-122"/>
                <a:cs typeface="Arial" pitchFamily="34" charset="-120"/>
              </a:rPr>
              <a:t>she reveals: s_i = H</a:t>
            </a:r>
            <a:pPr indent="0" marL="0">
              <a:buNone/>
            </a:pPr>
            <a:r>
              <a:rPr lang="en-US" sz="1600" baseline="30000" dirty="0">
                <a:solidFill>
                  <a:srgbClr val="1E2622"/>
                </a:solidFill>
                <a:latin typeface="Arial" pitchFamily="34" charset="0"/>
                <a:ea typeface="Arial" pitchFamily="34" charset="-122"/>
                <a:cs typeface="Arial" pitchFamily="34" charset="-120"/>
              </a:rPr>
              <a:t>d_i</a:t>
            </a:r>
            <a:pPr indent="0" marL="0">
              <a:buNone/>
            </a:pPr>
            <a:r>
              <a:rPr lang="en-US" sz="1600" dirty="0">
                <a:solidFill>
                  <a:srgbClr val="1E2622"/>
                </a:solidFill>
                <a:latin typeface="Arial" pitchFamily="34" charset="0"/>
                <a:ea typeface="Arial" pitchFamily="34" charset="-122"/>
                <a:cs typeface="Arial" pitchFamily="34" charset="-120"/>
              </a:rPr>
              <a:t>(sk_i), and d_i</a:t>
            </a:r>
            <a:endParaRPr lang="en-US" sz="1600" dirty="0"/>
          </a:p>
          <a:p>
            <a:pPr indent="0" marL="0">
              <a:buNone/>
            </a:pPr>
            <a:r>
              <a:rPr lang="en-US" sz="1600" dirty="0">
                <a:solidFill>
                  <a:srgbClr val="1E2622"/>
                </a:solidFill>
                <a:latin typeface="Arial" pitchFamily="34" charset="0"/>
                <a:ea typeface="Arial" pitchFamily="34" charset="-122"/>
                <a:cs typeface="Arial" pitchFamily="34" charset="-120"/>
              </a:rPr>
              <a:t>Script: hash s_i 15 − d_i more times = pk_i</a:t>
            </a:r>
            <a:endParaRPr lang="en-US" sz="1600" dirty="0"/>
          </a:p>
          <a:p>
            <a:pPr indent="0" marL="0">
              <a:spcAft>
                <a:spcPts val="800"/>
              </a:spcAft>
              <a:buNone/>
            </a:pPr>
            <a:r>
              <a:rPr lang="en-US" sz="1600" dirty="0">
                <a:solidFill>
                  <a:srgbClr val="1E2622"/>
                </a:solidFill>
                <a:latin typeface="Arial" pitchFamily="34" charset="0"/>
                <a:ea typeface="Arial" pitchFamily="34" charset="-122"/>
                <a:cs typeface="Arial" pitchFamily="34" charset="-120"/>
              </a:rPr>
              <a:t>then: the checksum digits match the d_i</a:t>
            </a:r>
            <a:endParaRPr lang="en-US" sz="1600" dirty="0"/>
          </a:p>
          <a:p>
            <a:pPr indent="0" marL="0">
              <a:buNone/>
            </a:pPr>
            <a:r>
              <a:rPr lang="en-US" sz="1600" dirty="0">
                <a:solidFill>
                  <a:srgbClr val="5F6862"/>
                </a:solidFill>
                <a:latin typeface="Arial" pitchFamily="34" charset="0"/>
                <a:ea typeface="Arial" pitchFamily="34" charset="-122"/>
                <a:cs typeface="Arial" pitchFamily="34" charset="-120"/>
              </a:rPr>
              <a:t>Raise a d_i? The checksum must fall: a preimage.</a:t>
            </a:r>
            <a:endParaRPr lang="en-US" sz="1600" dirty="0"/>
          </a:p>
          <a:p>
            <a:pPr indent="0" marL="0">
              <a:spcAft>
                <a:spcPts val="800"/>
              </a:spcAft>
              <a:buNone/>
            </a:pPr>
            <a:r>
              <a:rPr lang="en-US" sz="1600" dirty="0">
                <a:solidFill>
                  <a:srgbClr val="5F6862"/>
                </a:solidFill>
                <a:latin typeface="Arial" pitchFamily="34" charset="0"/>
                <a:ea typeface="Arial" pitchFamily="34" charset="-122"/>
                <a:cs typeface="Arial" pitchFamily="34" charset="-120"/>
              </a:rPr>
              <a:t>Sign two values of b? A digit differs: equiv_b.</a:t>
            </a:r>
            <a:endParaRPr lang="en-US" sz="1600" dirty="0"/>
          </a:p>
          <a:p>
            <a:pPr indent="0" marL="0">
              <a:buNone/>
            </a:pPr>
            <a:r>
              <a:rPr lang="en-US" sz="1600" dirty="0">
                <a:solidFill>
                  <a:srgbClr val="1E2622"/>
                </a:solidFill>
                <a:latin typeface="Arial" pitchFamily="34" charset="0"/>
                <a:ea typeface="Arial" pitchFamily="34" charset="-122"/>
                <a:cs typeface="Arial" pitchFamily="34" charset="-120"/>
              </a:rPr>
              <a:t>respond: the hub's W_H(b) must show the same 8 digits, one NUMEQUALVERIFY each.</a:t>
            </a:r>
            <a:endParaRPr lang="en-US" sz="1600" dirty="0"/>
          </a:p>
        </p:txBody>
      </p:sp>
      <p:sp>
        <p:nvSpPr>
          <p:cNvPr id="40" name="Shape 37"/>
          <p:cNvSpPr/>
          <p:nvPr/>
        </p:nvSpPr>
        <p:spPr>
          <a:xfrm>
            <a:off x="6172200" y="3200400"/>
            <a:ext cx="5379415" cy="3017520"/>
          </a:xfrm>
          <a:prstGeom prst="rect">
            <a:avLst/>
          </a:prstGeom>
          <a:solidFill>
            <a:srgbClr val="FFFFFF"/>
          </a:solidFill>
          <a:ln w="12700">
            <a:solidFill>
              <a:srgbClr val="CFC9B8"/>
            </a:solidFill>
            <a:prstDash val="solid"/>
          </a:ln>
        </p:spPr>
      </p:sp>
      <p:sp>
        <p:nvSpPr>
          <p:cNvPr id="41" name="Text 38"/>
          <p:cNvSpPr/>
          <p:nvPr/>
        </p:nvSpPr>
        <p:spPr>
          <a:xfrm>
            <a:off x="6400800" y="3291840"/>
            <a:ext cx="4922215" cy="365760"/>
          </a:xfrm>
          <a:prstGeom prst="rect">
            <a:avLst/>
          </a:prstGeom>
          <a:noFill/>
          <a:ln/>
        </p:spPr>
        <p:txBody>
          <a:bodyPr wrap="square" lIns="0" tIns="0" rIns="0" bIns="0" rtlCol="0" anchor="t"/>
          <a:lstStyle/>
          <a:p>
            <a:pPr indent="0" marL="0">
              <a:buNone/>
            </a:pPr>
            <a:r>
              <a:rPr lang="en-US" sz="1800" b="1" dirty="0">
                <a:solidFill>
                  <a:srgbClr val="1E2622"/>
                </a:solidFill>
                <a:latin typeface="Georgia" pitchFamily="34" charset="0"/>
                <a:ea typeface="Georgia" pitchFamily="34" charset="-122"/>
                <a:cs typeface="Georgia" pitchFamily="34" charset="-120"/>
              </a:rPr>
              <a:t>Bit i, in its output's leaf</a:t>
            </a:r>
            <a:endParaRPr lang="en-US" sz="1800" dirty="0"/>
          </a:p>
        </p:txBody>
      </p:sp>
      <p:sp>
        <p:nvSpPr>
          <p:cNvPr id="42" name="Text 39"/>
          <p:cNvSpPr/>
          <p:nvPr/>
        </p:nvSpPr>
        <p:spPr>
          <a:xfrm>
            <a:off x="6492240" y="3703320"/>
            <a:ext cx="1536192" cy="256032"/>
          </a:xfrm>
          <a:prstGeom prst="rect">
            <a:avLst/>
          </a:prstGeom>
          <a:noFill/>
          <a:ln/>
        </p:spPr>
        <p:txBody>
          <a:bodyPr wrap="square" lIns="0" tIns="0" rIns="0" bIns="0" rtlCol="0" anchor="ctr"/>
          <a:lstStyle/>
          <a:p>
            <a:pPr algn="ctr" indent="0" marL="0">
              <a:buNone/>
            </a:pPr>
            <a:r>
              <a:rPr lang="en-US" sz="1300" b="1" dirty="0">
                <a:solidFill>
                  <a:srgbClr val="3B6C91"/>
                </a:solidFill>
                <a:latin typeface="Arial" pitchFamily="34" charset="0"/>
                <a:ea typeface="Arial" pitchFamily="34" charset="-122"/>
                <a:cs typeface="Arial" pitchFamily="34" charset="-120"/>
              </a:rPr>
              <a:t>d₅</a:t>
            </a:r>
            <a:endParaRPr lang="en-US" sz="1300" dirty="0"/>
          </a:p>
        </p:txBody>
      </p:sp>
      <p:sp>
        <p:nvSpPr>
          <p:cNvPr id="43" name="Shape 40"/>
          <p:cNvSpPr/>
          <p:nvPr/>
        </p:nvSpPr>
        <p:spPr>
          <a:xfrm>
            <a:off x="6492240" y="3977640"/>
            <a:ext cx="384048" cy="411480"/>
          </a:xfrm>
          <a:prstGeom prst="rect">
            <a:avLst/>
          </a:prstGeom>
          <a:solidFill>
            <a:srgbClr val="FFFFFF"/>
          </a:solidFill>
          <a:ln w="9525">
            <a:solidFill>
              <a:srgbClr val="1E2622"/>
            </a:solidFill>
            <a:prstDash val="solid"/>
          </a:ln>
        </p:spPr>
      </p:sp>
      <p:sp>
        <p:nvSpPr>
          <p:cNvPr id="44" name="Text 41"/>
          <p:cNvSpPr/>
          <p:nvPr/>
        </p:nvSpPr>
        <p:spPr>
          <a:xfrm>
            <a:off x="6492240"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45" name="Text 42"/>
          <p:cNvSpPr/>
          <p:nvPr/>
        </p:nvSpPr>
        <p:spPr>
          <a:xfrm>
            <a:off x="6492240"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11</a:t>
            </a:r>
            <a:endParaRPr lang="en-US" sz="1050" dirty="0"/>
          </a:p>
        </p:txBody>
      </p:sp>
      <p:sp>
        <p:nvSpPr>
          <p:cNvPr id="46" name="Shape 43"/>
          <p:cNvSpPr/>
          <p:nvPr/>
        </p:nvSpPr>
        <p:spPr>
          <a:xfrm>
            <a:off x="6876288" y="3977640"/>
            <a:ext cx="384048" cy="411480"/>
          </a:xfrm>
          <a:prstGeom prst="rect">
            <a:avLst/>
          </a:prstGeom>
          <a:solidFill>
            <a:srgbClr val="FFFFFF"/>
          </a:solidFill>
          <a:ln w="9525">
            <a:solidFill>
              <a:srgbClr val="1E2622"/>
            </a:solidFill>
            <a:prstDash val="solid"/>
          </a:ln>
        </p:spPr>
      </p:sp>
      <p:sp>
        <p:nvSpPr>
          <p:cNvPr id="47" name="Text 44"/>
          <p:cNvSpPr/>
          <p:nvPr/>
        </p:nvSpPr>
        <p:spPr>
          <a:xfrm>
            <a:off x="6876288"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48" name="Text 45"/>
          <p:cNvSpPr/>
          <p:nvPr/>
        </p:nvSpPr>
        <p:spPr>
          <a:xfrm>
            <a:off x="6876288"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10</a:t>
            </a:r>
            <a:endParaRPr lang="en-US" sz="1050" dirty="0"/>
          </a:p>
        </p:txBody>
      </p:sp>
      <p:sp>
        <p:nvSpPr>
          <p:cNvPr id="49" name="Shape 46"/>
          <p:cNvSpPr/>
          <p:nvPr/>
        </p:nvSpPr>
        <p:spPr>
          <a:xfrm>
            <a:off x="7260336" y="3977640"/>
            <a:ext cx="384048" cy="411480"/>
          </a:xfrm>
          <a:prstGeom prst="rect">
            <a:avLst/>
          </a:prstGeom>
          <a:solidFill>
            <a:srgbClr val="5E8C2F"/>
          </a:solidFill>
          <a:ln w="9525">
            <a:solidFill>
              <a:srgbClr val="1E2622"/>
            </a:solidFill>
            <a:prstDash val="solid"/>
          </a:ln>
        </p:spPr>
      </p:sp>
      <p:sp>
        <p:nvSpPr>
          <p:cNvPr id="50" name="Text 47"/>
          <p:cNvSpPr/>
          <p:nvPr/>
        </p:nvSpPr>
        <p:spPr>
          <a:xfrm>
            <a:off x="7260336" y="3977640"/>
            <a:ext cx="384048" cy="411480"/>
          </a:xfrm>
          <a:prstGeom prst="rect">
            <a:avLst/>
          </a:prstGeom>
          <a:noFill/>
          <a:ln/>
        </p:spPr>
        <p:txBody>
          <a:bodyPr wrap="square" lIns="0" tIns="0" rIns="0" bIns="0" rtlCol="0" anchor="ctr"/>
          <a:lstStyle/>
          <a:p>
            <a:pPr algn="ctr" indent="0" marL="0">
              <a:buNone/>
            </a:pPr>
            <a:r>
              <a:rPr lang="en-US" sz="1600" b="1" dirty="0">
                <a:solidFill>
                  <a:srgbClr val="F5F2E9"/>
                </a:solidFill>
                <a:latin typeface="Courier New" pitchFamily="34" charset="0"/>
                <a:ea typeface="Courier New" pitchFamily="34" charset="-122"/>
                <a:cs typeface="Courier New" pitchFamily="34" charset="-120"/>
              </a:rPr>
              <a:t>1</a:t>
            </a:r>
            <a:endParaRPr lang="en-US" sz="1600" dirty="0"/>
          </a:p>
        </p:txBody>
      </p:sp>
      <p:sp>
        <p:nvSpPr>
          <p:cNvPr id="51" name="Text 48"/>
          <p:cNvSpPr/>
          <p:nvPr/>
        </p:nvSpPr>
        <p:spPr>
          <a:xfrm>
            <a:off x="7260336"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9</a:t>
            </a:r>
            <a:endParaRPr lang="en-US" sz="1050" dirty="0"/>
          </a:p>
        </p:txBody>
      </p:sp>
      <p:sp>
        <p:nvSpPr>
          <p:cNvPr id="52" name="Shape 49"/>
          <p:cNvSpPr/>
          <p:nvPr/>
        </p:nvSpPr>
        <p:spPr>
          <a:xfrm>
            <a:off x="7644384" y="3977640"/>
            <a:ext cx="384048" cy="411480"/>
          </a:xfrm>
          <a:prstGeom prst="rect">
            <a:avLst/>
          </a:prstGeom>
          <a:solidFill>
            <a:srgbClr val="FFFFFF"/>
          </a:solidFill>
          <a:ln w="9525">
            <a:solidFill>
              <a:srgbClr val="1E2622"/>
            </a:solidFill>
            <a:prstDash val="solid"/>
          </a:ln>
        </p:spPr>
      </p:sp>
      <p:sp>
        <p:nvSpPr>
          <p:cNvPr id="53" name="Text 50"/>
          <p:cNvSpPr/>
          <p:nvPr/>
        </p:nvSpPr>
        <p:spPr>
          <a:xfrm>
            <a:off x="7644384"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54" name="Text 51"/>
          <p:cNvSpPr/>
          <p:nvPr/>
        </p:nvSpPr>
        <p:spPr>
          <a:xfrm>
            <a:off x="7644384"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8</a:t>
            </a:r>
            <a:endParaRPr lang="en-US" sz="1050" dirty="0"/>
          </a:p>
        </p:txBody>
      </p:sp>
      <p:sp>
        <p:nvSpPr>
          <p:cNvPr id="55" name="Text 52"/>
          <p:cNvSpPr/>
          <p:nvPr/>
        </p:nvSpPr>
        <p:spPr>
          <a:xfrm>
            <a:off x="8257032" y="3703320"/>
            <a:ext cx="1536192" cy="256032"/>
          </a:xfrm>
          <a:prstGeom prst="rect">
            <a:avLst/>
          </a:prstGeom>
          <a:noFill/>
          <a:ln/>
        </p:spPr>
        <p:txBody>
          <a:bodyPr wrap="square" lIns="0" tIns="0" rIns="0" bIns="0" rtlCol="0" anchor="ctr"/>
          <a:lstStyle/>
          <a:p>
            <a:pPr algn="ctr" indent="0" marL="0">
              <a:buNone/>
            </a:pPr>
            <a:r>
              <a:rPr lang="en-US" sz="1300" b="1" dirty="0">
                <a:solidFill>
                  <a:srgbClr val="3B6C91"/>
                </a:solidFill>
                <a:latin typeface="Arial" pitchFamily="34" charset="0"/>
                <a:ea typeface="Arial" pitchFamily="34" charset="-122"/>
                <a:cs typeface="Arial" pitchFamily="34" charset="-120"/>
              </a:rPr>
              <a:t>d₆</a:t>
            </a:r>
            <a:endParaRPr lang="en-US" sz="1300" dirty="0"/>
          </a:p>
        </p:txBody>
      </p:sp>
      <p:sp>
        <p:nvSpPr>
          <p:cNvPr id="56" name="Shape 53"/>
          <p:cNvSpPr/>
          <p:nvPr/>
        </p:nvSpPr>
        <p:spPr>
          <a:xfrm>
            <a:off x="8257032" y="3977640"/>
            <a:ext cx="384048" cy="411480"/>
          </a:xfrm>
          <a:prstGeom prst="rect">
            <a:avLst/>
          </a:prstGeom>
          <a:solidFill>
            <a:srgbClr val="FFFFFF"/>
          </a:solidFill>
          <a:ln w="9525">
            <a:solidFill>
              <a:srgbClr val="1E2622"/>
            </a:solidFill>
            <a:prstDash val="solid"/>
          </a:ln>
        </p:spPr>
      </p:sp>
      <p:sp>
        <p:nvSpPr>
          <p:cNvPr id="57" name="Text 54"/>
          <p:cNvSpPr/>
          <p:nvPr/>
        </p:nvSpPr>
        <p:spPr>
          <a:xfrm>
            <a:off x="8257032"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58" name="Text 55"/>
          <p:cNvSpPr/>
          <p:nvPr/>
        </p:nvSpPr>
        <p:spPr>
          <a:xfrm>
            <a:off x="8257032"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7</a:t>
            </a:r>
            <a:endParaRPr lang="en-US" sz="1050" dirty="0"/>
          </a:p>
        </p:txBody>
      </p:sp>
      <p:sp>
        <p:nvSpPr>
          <p:cNvPr id="59" name="Shape 56"/>
          <p:cNvSpPr/>
          <p:nvPr/>
        </p:nvSpPr>
        <p:spPr>
          <a:xfrm>
            <a:off x="8641080" y="3977640"/>
            <a:ext cx="384048" cy="411480"/>
          </a:xfrm>
          <a:prstGeom prst="rect">
            <a:avLst/>
          </a:prstGeom>
          <a:solidFill>
            <a:srgbClr val="5E8C2F"/>
          </a:solidFill>
          <a:ln w="9525">
            <a:solidFill>
              <a:srgbClr val="1E2622"/>
            </a:solidFill>
            <a:prstDash val="solid"/>
          </a:ln>
        </p:spPr>
      </p:sp>
      <p:sp>
        <p:nvSpPr>
          <p:cNvPr id="60" name="Text 57"/>
          <p:cNvSpPr/>
          <p:nvPr/>
        </p:nvSpPr>
        <p:spPr>
          <a:xfrm>
            <a:off x="8641080" y="3977640"/>
            <a:ext cx="384048" cy="411480"/>
          </a:xfrm>
          <a:prstGeom prst="rect">
            <a:avLst/>
          </a:prstGeom>
          <a:noFill/>
          <a:ln/>
        </p:spPr>
        <p:txBody>
          <a:bodyPr wrap="square" lIns="0" tIns="0" rIns="0" bIns="0" rtlCol="0" anchor="ctr"/>
          <a:lstStyle/>
          <a:p>
            <a:pPr algn="ctr" indent="0" marL="0">
              <a:buNone/>
            </a:pPr>
            <a:r>
              <a:rPr lang="en-US" sz="1600" b="1" dirty="0">
                <a:solidFill>
                  <a:srgbClr val="F5F2E9"/>
                </a:solidFill>
                <a:latin typeface="Courier New" pitchFamily="34" charset="0"/>
                <a:ea typeface="Courier New" pitchFamily="34" charset="-122"/>
                <a:cs typeface="Courier New" pitchFamily="34" charset="-120"/>
              </a:rPr>
              <a:t>1</a:t>
            </a:r>
            <a:endParaRPr lang="en-US" sz="1600" dirty="0"/>
          </a:p>
        </p:txBody>
      </p:sp>
      <p:sp>
        <p:nvSpPr>
          <p:cNvPr id="61" name="Text 58"/>
          <p:cNvSpPr/>
          <p:nvPr/>
        </p:nvSpPr>
        <p:spPr>
          <a:xfrm>
            <a:off x="8641080"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6</a:t>
            </a:r>
            <a:endParaRPr lang="en-US" sz="1050" dirty="0"/>
          </a:p>
        </p:txBody>
      </p:sp>
      <p:sp>
        <p:nvSpPr>
          <p:cNvPr id="62" name="Shape 59"/>
          <p:cNvSpPr/>
          <p:nvPr/>
        </p:nvSpPr>
        <p:spPr>
          <a:xfrm>
            <a:off x="9025128" y="3977640"/>
            <a:ext cx="384048" cy="411480"/>
          </a:xfrm>
          <a:prstGeom prst="rect">
            <a:avLst/>
          </a:prstGeom>
          <a:solidFill>
            <a:srgbClr val="FFFFFF"/>
          </a:solidFill>
          <a:ln w="9525">
            <a:solidFill>
              <a:srgbClr val="1E2622"/>
            </a:solidFill>
            <a:prstDash val="solid"/>
          </a:ln>
        </p:spPr>
      </p:sp>
      <p:sp>
        <p:nvSpPr>
          <p:cNvPr id="63" name="Text 60"/>
          <p:cNvSpPr/>
          <p:nvPr/>
        </p:nvSpPr>
        <p:spPr>
          <a:xfrm>
            <a:off x="9025128"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64" name="Text 61"/>
          <p:cNvSpPr/>
          <p:nvPr/>
        </p:nvSpPr>
        <p:spPr>
          <a:xfrm>
            <a:off x="9025128"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5</a:t>
            </a:r>
            <a:endParaRPr lang="en-US" sz="1050" dirty="0"/>
          </a:p>
        </p:txBody>
      </p:sp>
      <p:sp>
        <p:nvSpPr>
          <p:cNvPr id="65" name="Shape 62"/>
          <p:cNvSpPr/>
          <p:nvPr/>
        </p:nvSpPr>
        <p:spPr>
          <a:xfrm>
            <a:off x="9409176" y="3977640"/>
            <a:ext cx="384048" cy="411480"/>
          </a:xfrm>
          <a:prstGeom prst="rect">
            <a:avLst/>
          </a:prstGeom>
          <a:solidFill>
            <a:srgbClr val="FFFFFF"/>
          </a:solidFill>
          <a:ln w="9525">
            <a:solidFill>
              <a:srgbClr val="1E2622"/>
            </a:solidFill>
            <a:prstDash val="solid"/>
          </a:ln>
        </p:spPr>
      </p:sp>
      <p:sp>
        <p:nvSpPr>
          <p:cNvPr id="66" name="Text 63"/>
          <p:cNvSpPr/>
          <p:nvPr/>
        </p:nvSpPr>
        <p:spPr>
          <a:xfrm>
            <a:off x="9409176"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67" name="Text 64"/>
          <p:cNvSpPr/>
          <p:nvPr/>
        </p:nvSpPr>
        <p:spPr>
          <a:xfrm>
            <a:off x="9409176"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4</a:t>
            </a:r>
            <a:endParaRPr lang="en-US" sz="1050" dirty="0"/>
          </a:p>
        </p:txBody>
      </p:sp>
      <p:sp>
        <p:nvSpPr>
          <p:cNvPr id="68" name="Text 65"/>
          <p:cNvSpPr/>
          <p:nvPr/>
        </p:nvSpPr>
        <p:spPr>
          <a:xfrm>
            <a:off x="10021824" y="3703320"/>
            <a:ext cx="1536192" cy="256032"/>
          </a:xfrm>
          <a:prstGeom prst="rect">
            <a:avLst/>
          </a:prstGeom>
          <a:noFill/>
          <a:ln/>
        </p:spPr>
        <p:txBody>
          <a:bodyPr wrap="square" lIns="0" tIns="0" rIns="0" bIns="0" rtlCol="0" anchor="ctr"/>
          <a:lstStyle/>
          <a:p>
            <a:pPr algn="ctr" indent="0" marL="0">
              <a:buNone/>
            </a:pPr>
            <a:r>
              <a:rPr lang="en-US" sz="1300" b="1" dirty="0">
                <a:solidFill>
                  <a:srgbClr val="3B6C91"/>
                </a:solidFill>
                <a:latin typeface="Arial" pitchFamily="34" charset="0"/>
                <a:ea typeface="Arial" pitchFamily="34" charset="-122"/>
                <a:cs typeface="Arial" pitchFamily="34" charset="-120"/>
              </a:rPr>
              <a:t>d₇</a:t>
            </a:r>
            <a:endParaRPr lang="en-US" sz="1300" dirty="0"/>
          </a:p>
        </p:txBody>
      </p:sp>
      <p:sp>
        <p:nvSpPr>
          <p:cNvPr id="69" name="Shape 66"/>
          <p:cNvSpPr/>
          <p:nvPr/>
        </p:nvSpPr>
        <p:spPr>
          <a:xfrm>
            <a:off x="10021824" y="3977640"/>
            <a:ext cx="384048" cy="411480"/>
          </a:xfrm>
          <a:prstGeom prst="rect">
            <a:avLst/>
          </a:prstGeom>
          <a:solidFill>
            <a:srgbClr val="5E8C2F"/>
          </a:solidFill>
          <a:ln w="9525">
            <a:solidFill>
              <a:srgbClr val="1E2622"/>
            </a:solidFill>
            <a:prstDash val="solid"/>
          </a:ln>
        </p:spPr>
      </p:sp>
      <p:sp>
        <p:nvSpPr>
          <p:cNvPr id="70" name="Text 67"/>
          <p:cNvSpPr/>
          <p:nvPr/>
        </p:nvSpPr>
        <p:spPr>
          <a:xfrm>
            <a:off x="10021824" y="3977640"/>
            <a:ext cx="384048" cy="411480"/>
          </a:xfrm>
          <a:prstGeom prst="rect">
            <a:avLst/>
          </a:prstGeom>
          <a:noFill/>
          <a:ln/>
        </p:spPr>
        <p:txBody>
          <a:bodyPr wrap="square" lIns="0" tIns="0" rIns="0" bIns="0" rtlCol="0" anchor="ctr"/>
          <a:lstStyle/>
          <a:p>
            <a:pPr algn="ctr" indent="0" marL="0">
              <a:buNone/>
            </a:pPr>
            <a:r>
              <a:rPr lang="en-US" sz="1600" b="1" dirty="0">
                <a:solidFill>
                  <a:srgbClr val="F5F2E9"/>
                </a:solidFill>
                <a:latin typeface="Courier New" pitchFamily="34" charset="0"/>
                <a:ea typeface="Courier New" pitchFamily="34" charset="-122"/>
                <a:cs typeface="Courier New" pitchFamily="34" charset="-120"/>
              </a:rPr>
              <a:t>1</a:t>
            </a:r>
            <a:endParaRPr lang="en-US" sz="1600" dirty="0"/>
          </a:p>
        </p:txBody>
      </p:sp>
      <p:sp>
        <p:nvSpPr>
          <p:cNvPr id="71" name="Text 68"/>
          <p:cNvSpPr/>
          <p:nvPr/>
        </p:nvSpPr>
        <p:spPr>
          <a:xfrm>
            <a:off x="10021824"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3</a:t>
            </a:r>
            <a:endParaRPr lang="en-US" sz="1050" dirty="0"/>
          </a:p>
        </p:txBody>
      </p:sp>
      <p:sp>
        <p:nvSpPr>
          <p:cNvPr id="72" name="Shape 69"/>
          <p:cNvSpPr/>
          <p:nvPr/>
        </p:nvSpPr>
        <p:spPr>
          <a:xfrm>
            <a:off x="10405872" y="3977640"/>
            <a:ext cx="384048" cy="411480"/>
          </a:xfrm>
          <a:prstGeom prst="rect">
            <a:avLst/>
          </a:prstGeom>
          <a:solidFill>
            <a:srgbClr val="FFFFFF"/>
          </a:solidFill>
          <a:ln w="9525">
            <a:solidFill>
              <a:srgbClr val="1E2622"/>
            </a:solidFill>
            <a:prstDash val="solid"/>
          </a:ln>
        </p:spPr>
      </p:sp>
      <p:sp>
        <p:nvSpPr>
          <p:cNvPr id="73" name="Text 70"/>
          <p:cNvSpPr/>
          <p:nvPr/>
        </p:nvSpPr>
        <p:spPr>
          <a:xfrm>
            <a:off x="10405872"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74" name="Text 71"/>
          <p:cNvSpPr/>
          <p:nvPr/>
        </p:nvSpPr>
        <p:spPr>
          <a:xfrm>
            <a:off x="10405872"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2</a:t>
            </a:r>
            <a:endParaRPr lang="en-US" sz="1050" dirty="0"/>
          </a:p>
        </p:txBody>
      </p:sp>
      <p:sp>
        <p:nvSpPr>
          <p:cNvPr id="75" name="Shape 72"/>
          <p:cNvSpPr/>
          <p:nvPr/>
        </p:nvSpPr>
        <p:spPr>
          <a:xfrm>
            <a:off x="10789920" y="3977640"/>
            <a:ext cx="384048" cy="411480"/>
          </a:xfrm>
          <a:prstGeom prst="rect">
            <a:avLst/>
          </a:prstGeom>
          <a:solidFill>
            <a:srgbClr val="FFFFFF"/>
          </a:solidFill>
          <a:ln w="9525">
            <a:solidFill>
              <a:srgbClr val="1E2622"/>
            </a:solidFill>
            <a:prstDash val="solid"/>
          </a:ln>
        </p:spPr>
      </p:sp>
      <p:sp>
        <p:nvSpPr>
          <p:cNvPr id="76" name="Text 73"/>
          <p:cNvSpPr/>
          <p:nvPr/>
        </p:nvSpPr>
        <p:spPr>
          <a:xfrm>
            <a:off x="10789920" y="3977640"/>
            <a:ext cx="384048" cy="411480"/>
          </a:xfrm>
          <a:prstGeom prst="rect">
            <a:avLst/>
          </a:prstGeom>
          <a:noFill/>
          <a:ln/>
        </p:spPr>
        <p:txBody>
          <a:bodyPr wrap="square" lIns="0" tIns="0" rIns="0" bIns="0" rtlCol="0" anchor="ctr"/>
          <a:lstStyle/>
          <a:p>
            <a:pPr algn="ctr" indent="0" marL="0">
              <a:buNone/>
            </a:pPr>
            <a:r>
              <a:rPr lang="en-US" sz="1600" b="1" dirty="0">
                <a:solidFill>
                  <a:srgbClr val="1E2622"/>
                </a:solidFill>
                <a:latin typeface="Courier New" pitchFamily="34" charset="0"/>
                <a:ea typeface="Courier New" pitchFamily="34" charset="-122"/>
                <a:cs typeface="Courier New" pitchFamily="34" charset="-120"/>
              </a:rPr>
              <a:t>0</a:t>
            </a:r>
            <a:endParaRPr lang="en-US" sz="1600" dirty="0"/>
          </a:p>
        </p:txBody>
      </p:sp>
      <p:sp>
        <p:nvSpPr>
          <p:cNvPr id="77" name="Text 74"/>
          <p:cNvSpPr/>
          <p:nvPr/>
        </p:nvSpPr>
        <p:spPr>
          <a:xfrm>
            <a:off x="10789920"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1</a:t>
            </a:r>
            <a:endParaRPr lang="en-US" sz="1050" dirty="0"/>
          </a:p>
        </p:txBody>
      </p:sp>
      <p:sp>
        <p:nvSpPr>
          <p:cNvPr id="78" name="Shape 75"/>
          <p:cNvSpPr/>
          <p:nvPr/>
        </p:nvSpPr>
        <p:spPr>
          <a:xfrm>
            <a:off x="11173968" y="3977640"/>
            <a:ext cx="384048" cy="411480"/>
          </a:xfrm>
          <a:prstGeom prst="rect">
            <a:avLst/>
          </a:prstGeom>
          <a:solidFill>
            <a:srgbClr val="5E8C2F"/>
          </a:solidFill>
          <a:ln w="9525">
            <a:solidFill>
              <a:srgbClr val="1E2622"/>
            </a:solidFill>
            <a:prstDash val="solid"/>
          </a:ln>
        </p:spPr>
      </p:sp>
      <p:sp>
        <p:nvSpPr>
          <p:cNvPr id="79" name="Text 76"/>
          <p:cNvSpPr/>
          <p:nvPr/>
        </p:nvSpPr>
        <p:spPr>
          <a:xfrm>
            <a:off x="11173968" y="3977640"/>
            <a:ext cx="384048" cy="411480"/>
          </a:xfrm>
          <a:prstGeom prst="rect">
            <a:avLst/>
          </a:prstGeom>
          <a:noFill/>
          <a:ln/>
        </p:spPr>
        <p:txBody>
          <a:bodyPr wrap="square" lIns="0" tIns="0" rIns="0" bIns="0" rtlCol="0" anchor="ctr"/>
          <a:lstStyle/>
          <a:p>
            <a:pPr algn="ctr" indent="0" marL="0">
              <a:buNone/>
            </a:pPr>
            <a:r>
              <a:rPr lang="en-US" sz="1600" b="1" dirty="0">
                <a:solidFill>
                  <a:srgbClr val="F5F2E9"/>
                </a:solidFill>
                <a:latin typeface="Courier New" pitchFamily="34" charset="0"/>
                <a:ea typeface="Courier New" pitchFamily="34" charset="-122"/>
                <a:cs typeface="Courier New" pitchFamily="34" charset="-120"/>
              </a:rPr>
              <a:t>1</a:t>
            </a:r>
            <a:endParaRPr lang="en-US" sz="1600" dirty="0"/>
          </a:p>
        </p:txBody>
      </p:sp>
      <p:sp>
        <p:nvSpPr>
          <p:cNvPr id="80" name="Text 77"/>
          <p:cNvSpPr/>
          <p:nvPr/>
        </p:nvSpPr>
        <p:spPr>
          <a:xfrm>
            <a:off x="11173968" y="4407408"/>
            <a:ext cx="384048" cy="228600"/>
          </a:xfrm>
          <a:prstGeom prst="rect">
            <a:avLst/>
          </a:prstGeom>
          <a:noFill/>
          <a:ln/>
        </p:spPr>
        <p:txBody>
          <a:bodyPr wrap="square" lIns="0" tIns="0" rIns="0" bIns="0" rtlCol="0" anchor="ctr"/>
          <a:lstStyle/>
          <a:p>
            <a:pPr algn="ctr" indent="0" marL="0">
              <a:buNone/>
            </a:pPr>
            <a:r>
              <a:rPr lang="en-US" sz="1050" dirty="0">
                <a:solidFill>
                  <a:srgbClr val="5F6862"/>
                </a:solidFill>
                <a:latin typeface="Arial" pitchFamily="34" charset="0"/>
                <a:ea typeface="Arial" pitchFamily="34" charset="-122"/>
                <a:cs typeface="Arial" pitchFamily="34" charset="-120"/>
              </a:rPr>
              <a:t>0</a:t>
            </a:r>
            <a:endParaRPr lang="en-US" sz="1050" dirty="0"/>
          </a:p>
        </p:txBody>
      </p:sp>
      <p:sp>
        <p:nvSpPr>
          <p:cNvPr id="81" name="Text 78"/>
          <p:cNvSpPr/>
          <p:nvPr/>
        </p:nvSpPr>
        <p:spPr>
          <a:xfrm>
            <a:off x="6400800" y="4709160"/>
            <a:ext cx="5013655" cy="1417320"/>
          </a:xfrm>
          <a:prstGeom prst="rect">
            <a:avLst/>
          </a:prstGeom>
          <a:noFill/>
          <a:ln/>
        </p:spPr>
        <p:txBody>
          <a:bodyPr wrap="square" lIns="0" tIns="0" rIns="0" bIns="0" rtlCol="0" anchor="t"/>
          <a:lstStyle/>
          <a:p>
            <a:pPr indent="0" marL="0">
              <a:buNone/>
            </a:pPr>
            <a:r>
              <a:rPr lang="en-US" sz="1500" dirty="0">
                <a:solidFill>
                  <a:srgbClr val="1E2622"/>
                </a:solidFill>
                <a:latin typeface="Arial" pitchFamily="34" charset="0"/>
                <a:ea typeface="Arial" pitchFamily="34" charset="-122"/>
                <a:cs typeface="Arial" pitchFamily="34" charset="-120"/>
              </a:rPr>
              <a:t>bit i is in d_k, k = 7 − ⌊i/4⌋, at place j = i mod 4</a:t>
            </a:r>
            <a:endParaRPr lang="en-US" sz="1500" dirty="0"/>
          </a:p>
          <a:p>
            <a:pPr indent="0" marL="0">
              <a:buNone/>
            </a:pPr>
            <a:r>
              <a:rPr lang="en-US" sz="1500" dirty="0">
                <a:solidFill>
                  <a:srgbClr val="1E2622"/>
                </a:solidFill>
                <a:latin typeface="Arial" pitchFamily="34" charset="0"/>
                <a:ea typeface="Arial" pitchFamily="34" charset="-122"/>
                <a:cs typeface="Arial" pitchFamily="34" charset="-120"/>
              </a:rPr>
              <a:t>leaf: PICK d_k; reduce mod 2</a:t>
            </a:r>
            <a:pPr indent="0" marL="0">
              <a:buNone/>
            </a:pPr>
            <a:r>
              <a:rPr lang="en-US" sz="1500" baseline="30000" dirty="0">
                <a:solidFill>
                  <a:srgbClr val="1E2622"/>
                </a:solidFill>
                <a:latin typeface="Arial" pitchFamily="34" charset="0"/>
                <a:ea typeface="Arial" pitchFamily="34" charset="-122"/>
                <a:cs typeface="Arial" pitchFamily="34" charset="-120"/>
              </a:rPr>
              <a:t>j+1</a:t>
            </a:r>
            <a:pPr indent="0" marL="0">
              <a:buNone/>
            </a:pPr>
            <a:r>
              <a:rPr lang="en-US" sz="1500" dirty="0">
                <a:solidFill>
                  <a:srgbClr val="1E2622"/>
                </a:solidFill>
                <a:latin typeface="Arial" pitchFamily="34" charset="0"/>
                <a:ea typeface="Arial" pitchFamily="34" charset="-122"/>
                <a:cs typeface="Arial" pitchFamily="34" charset="-120"/>
              </a:rPr>
              <a:t>; test ≥ 2</a:t>
            </a:r>
            <a:pPr indent="0" marL="0">
              <a:buNone/>
            </a:pPr>
            <a:r>
              <a:rPr lang="en-US" sz="1500" baseline="30000" dirty="0">
                <a:solidFill>
                  <a:srgbClr val="1E2622"/>
                </a:solidFill>
                <a:latin typeface="Arial" pitchFamily="34" charset="0"/>
                <a:ea typeface="Arial" pitchFamily="34" charset="-122"/>
                <a:cs typeface="Arial" pitchFamily="34" charset="-120"/>
              </a:rPr>
              <a:t>j</a:t>
            </a:r>
            <a:pPr indent="0" marL="0">
              <a:spcAft>
                <a:spcPts val="600"/>
              </a:spcAft>
              <a:buNone/>
            </a:pPr>
            <a:r>
              <a:rPr lang="en-US" sz="1500" dirty="0">
                <a:solidFill>
                  <a:srgbClr val="1E2622"/>
                </a:solidFill>
                <a:latin typeface="Arial" pitchFamily="34" charset="0"/>
                <a:ea typeface="Arial" pitchFamily="34" charset="-122"/>
                <a:cs typeface="Arial" pitchFamily="34" charset="-120"/>
              </a:rPr>
              <a:t> (Alice) or &lt; (hub)</a:t>
            </a:r>
            <a:endParaRPr lang="en-US" sz="1500" dirty="0"/>
          </a:p>
          <a:p>
            <a:pPr indent="0" marL="0">
              <a:buNone/>
            </a:pPr>
            <a:r>
              <a:rPr lang="en-US" sz="1500" b="1" dirty="0">
                <a:solidFill>
                  <a:srgbClr val="5E8C2F"/>
                </a:solidFill>
                <a:latin typeface="Arial" pitchFamily="34" charset="0"/>
                <a:ea typeface="Arial" pitchFamily="34" charset="-122"/>
                <a:cs typeface="Arial" pitchFamily="34" charset="-120"/>
              </a:rPr>
              <a:t>bits 9, 6, 3, 0 set → she takes u·(2⁹+2⁶+2³+2⁰) = 585u</a:t>
            </a:r>
            <a:endParaRPr lang="en-US" sz="15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72</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9">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Fees and the contract reserve: the loser pays</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691640"/>
            <a:ext cx="3454298" cy="2148840"/>
          </a:xfrm>
          <a:prstGeom prst="rect">
            <a:avLst/>
          </a:prstGeom>
          <a:solidFill>
            <a:srgbClr val="FFFFFF"/>
          </a:solidFill>
          <a:ln w="12700">
            <a:solidFill>
              <a:srgbClr val="CFC9B8"/>
            </a:solidFill>
            <a:prstDash val="solid"/>
          </a:ln>
        </p:spPr>
      </p:sp>
      <p:sp>
        <p:nvSpPr>
          <p:cNvPr id="6" name="Shape 3"/>
          <p:cNvSpPr/>
          <p:nvPr/>
        </p:nvSpPr>
        <p:spPr>
          <a:xfrm>
            <a:off x="640080" y="1691640"/>
            <a:ext cx="3454298" cy="73152"/>
          </a:xfrm>
          <a:prstGeom prst="rect">
            <a:avLst/>
          </a:prstGeom>
          <a:solidFill>
            <a:srgbClr val="B4462F"/>
          </a:solidFill>
          <a:ln/>
        </p:spPr>
      </p:sp>
      <p:sp>
        <p:nvSpPr>
          <p:cNvPr id="7" name="Text 4"/>
          <p:cNvSpPr/>
          <p:nvPr/>
        </p:nvSpPr>
        <p:spPr>
          <a:xfrm>
            <a:off x="841248" y="1920240"/>
            <a:ext cx="3051962" cy="178308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Alice's free option</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Spent her tokens? A false claim of V_max costs her nothing, and pays if the hub is offline.</a:t>
            </a:r>
            <a:endParaRPr lang="en-US" sz="2200" dirty="0"/>
          </a:p>
        </p:txBody>
      </p:sp>
      <p:sp>
        <p:nvSpPr>
          <p:cNvPr id="8" name="Shape 5"/>
          <p:cNvSpPr/>
          <p:nvPr/>
        </p:nvSpPr>
        <p:spPr>
          <a:xfrm>
            <a:off x="4368698" y="1691640"/>
            <a:ext cx="3454298" cy="2148840"/>
          </a:xfrm>
          <a:prstGeom prst="rect">
            <a:avLst/>
          </a:prstGeom>
          <a:solidFill>
            <a:srgbClr val="FFFFFF"/>
          </a:solidFill>
          <a:ln w="12700">
            <a:solidFill>
              <a:srgbClr val="CFC9B8"/>
            </a:solidFill>
            <a:prstDash val="solid"/>
          </a:ln>
        </p:spPr>
      </p:sp>
      <p:sp>
        <p:nvSpPr>
          <p:cNvPr id="9" name="Shape 6"/>
          <p:cNvSpPr/>
          <p:nvPr/>
        </p:nvSpPr>
        <p:spPr>
          <a:xfrm>
            <a:off x="4368698" y="1691640"/>
            <a:ext cx="3454298" cy="73152"/>
          </a:xfrm>
          <a:prstGeom prst="rect">
            <a:avLst/>
          </a:prstGeom>
          <a:solidFill>
            <a:srgbClr val="B4462F"/>
          </a:solidFill>
          <a:ln/>
        </p:spPr>
      </p:sp>
      <p:sp>
        <p:nvSpPr>
          <p:cNvPr id="10" name="Text 7"/>
          <p:cNvSpPr/>
          <p:nvPr/>
        </p:nvSpPr>
        <p:spPr>
          <a:xfrm>
            <a:off x="4569866" y="1920240"/>
            <a:ext cx="3051962" cy="178308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The hub's free refusal</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Losing a dispute costs it only fees: refuse, and hope Alice can't play in time.</a:t>
            </a:r>
            <a:endParaRPr lang="en-US" sz="2200" dirty="0"/>
          </a:p>
        </p:txBody>
      </p:sp>
      <p:sp>
        <p:nvSpPr>
          <p:cNvPr id="11" name="Shape 8"/>
          <p:cNvSpPr/>
          <p:nvPr/>
        </p:nvSpPr>
        <p:spPr>
          <a:xfrm>
            <a:off x="8097317" y="1691640"/>
            <a:ext cx="3454298" cy="2148840"/>
          </a:xfrm>
          <a:prstGeom prst="rect">
            <a:avLst/>
          </a:prstGeom>
          <a:solidFill>
            <a:srgbClr val="FFFFFF"/>
          </a:solidFill>
          <a:ln w="12700">
            <a:solidFill>
              <a:srgbClr val="CFC9B8"/>
            </a:solidFill>
            <a:prstDash val="solid"/>
          </a:ln>
        </p:spPr>
      </p:sp>
      <p:sp>
        <p:nvSpPr>
          <p:cNvPr id="12" name="Shape 9"/>
          <p:cNvSpPr/>
          <p:nvPr/>
        </p:nvSpPr>
        <p:spPr>
          <a:xfrm>
            <a:off x="8097317" y="1691640"/>
            <a:ext cx="3454298" cy="73152"/>
          </a:xfrm>
          <a:prstGeom prst="rect">
            <a:avLst/>
          </a:prstGeom>
          <a:solidFill>
            <a:srgbClr val="5E8C2F"/>
          </a:solidFill>
          <a:ln/>
        </p:spPr>
      </p:sp>
      <p:sp>
        <p:nvSpPr>
          <p:cNvPr id="13" name="Text 10"/>
          <p:cNvSpPr/>
          <p:nvPr/>
        </p:nvSpPr>
        <p:spPr>
          <a:xfrm>
            <a:off x="8298485" y="1920240"/>
            <a:ext cx="3051962" cy="178308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Remedy: reserves</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r_A, r_H: returned in every honest outcome, forfeited by losing a dispute.</a:t>
            </a:r>
            <a:endParaRPr lang="en-US" sz="2200" dirty="0"/>
          </a:p>
        </p:txBody>
      </p:sp>
      <p:sp>
        <p:nvSpPr>
          <p:cNvPr id="14" name="Shape 11"/>
          <p:cNvSpPr/>
          <p:nvPr/>
        </p:nvSpPr>
        <p:spPr>
          <a:xfrm>
            <a:off x="640080" y="4114800"/>
            <a:ext cx="10911535" cy="777240"/>
          </a:xfrm>
          <a:prstGeom prst="rect">
            <a:avLst/>
          </a:prstGeom>
          <a:solidFill>
            <a:srgbClr val="FFFFFF"/>
          </a:solidFill>
          <a:ln w="12700">
            <a:solidFill>
              <a:srgbClr val="CFC9B8"/>
            </a:solidFill>
            <a:prstDash val="solid"/>
          </a:ln>
        </p:spPr>
      </p:sp>
      <p:sp>
        <p:nvSpPr>
          <p:cNvPr id="15" name="Text 12"/>
          <p:cNvSpPr/>
          <p:nvPr/>
        </p:nvSpPr>
        <p:spPr>
          <a:xfrm>
            <a:off x="640080" y="4114800"/>
            <a:ext cx="10911535" cy="777240"/>
          </a:xfrm>
          <a:prstGeom prst="rect">
            <a:avLst/>
          </a:prstGeom>
          <a:noFill/>
          <a:ln/>
        </p:spPr>
        <p:txBody>
          <a:bodyPr wrap="square" lIns="0" tIns="0" rIns="0" bIns="0" rtlCol="0" anchor="ctr"/>
          <a:lstStyle/>
          <a:p>
            <a:pPr algn="ctr" indent="0" marL="0">
              <a:buNone/>
            </a:pPr>
            <a:r>
              <a:rPr lang="en-US" sz="2100" b="1" dirty="0">
                <a:solidFill>
                  <a:srgbClr val="1E2622"/>
                </a:solidFill>
                <a:latin typeface="Courier New" pitchFamily="34" charset="0"/>
                <a:ea typeface="Courier New" pitchFamily="34" charset="-122"/>
                <a:cs typeface="Courier New" pitchFamily="34" charset="-120"/>
              </a:rPr>
              <a:t>probing is unprofitable when (1 − p)·r_A &gt; p·(V_max − b)</a:t>
            </a:r>
            <a:endParaRPr lang="en-US" sz="2100" dirty="0"/>
          </a:p>
        </p:txBody>
      </p:sp>
      <p:sp>
        <p:nvSpPr>
          <p:cNvPr id="16" name="Text 13"/>
          <p:cNvSpPr/>
          <p:nvPr/>
        </p:nvSpPr>
        <p:spPr>
          <a:xfrm>
            <a:off x="640080" y="5166360"/>
            <a:ext cx="10911535" cy="914400"/>
          </a:xfrm>
          <a:prstGeom prst="rect">
            <a:avLst/>
          </a:prstGeom>
          <a:noFill/>
          <a:ln/>
        </p:spPr>
        <p:txBody>
          <a:bodyPr wrap="square" lIns="0" tIns="0" rIns="0" bIns="0" rtlCol="0" anchor="t"/>
          <a:lstStyle/>
          <a:p>
            <a:pPr indent="0" marL="0">
              <a:buNone/>
            </a:pPr>
            <a:r>
              <a:rPr lang="en-US" sz="2000" dirty="0">
                <a:solidFill>
                  <a:srgbClr val="5F6862"/>
                </a:solidFill>
                <a:latin typeface="Arial" pitchFamily="34" charset="0"/>
                <a:ea typeface="Arial" pitchFamily="34" charset="-122"/>
                <a:cs typeface="Arial" pitchFamily="34" charset="-120"/>
              </a:rPr>
              <a:t>Each reserve must also cover the other side's dispute fees: ~11 kvB of Alice's moves, ~24 kvB of the hub's. About 10× less than BitVMX: suits balances from ~50k sats.</a:t>
            </a:r>
            <a:endParaRPr lang="en-US" sz="20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29</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33">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Scale: capital, and a mass exit</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640080" y="1691640"/>
            <a:ext cx="3454298" cy="2743200"/>
          </a:xfrm>
          <a:prstGeom prst="rect">
            <a:avLst/>
          </a:prstGeom>
          <a:solidFill>
            <a:srgbClr val="FFFFFF"/>
          </a:solidFill>
          <a:ln w="12700">
            <a:solidFill>
              <a:srgbClr val="CFC9B8"/>
            </a:solidFill>
            <a:prstDash val="solid"/>
          </a:ln>
        </p:spPr>
      </p:sp>
      <p:sp>
        <p:nvSpPr>
          <p:cNvPr id="6" name="Shape 3"/>
          <p:cNvSpPr/>
          <p:nvPr/>
        </p:nvSpPr>
        <p:spPr>
          <a:xfrm>
            <a:off x="640080" y="1691640"/>
            <a:ext cx="3454298" cy="73152"/>
          </a:xfrm>
          <a:prstGeom prst="rect">
            <a:avLst/>
          </a:prstGeom>
          <a:solidFill>
            <a:srgbClr val="D4862A"/>
          </a:solidFill>
          <a:ln/>
        </p:spPr>
      </p:sp>
      <p:pic>
        <p:nvPicPr>
          <p:cNvPr id="7" name="Image 0" descr="/Users/waxwing/korea-pres/talk2/assets/icons/lock-D4862A.png">    </p:cNvPr>
          <p:cNvPicPr>
            <a:picLocks noChangeAspect="1"/>
          </p:cNvPicPr>
          <p:nvPr/>
        </p:nvPicPr>
        <p:blipFill>
          <a:blip r:embed="rId1"/>
          <a:stretch>
            <a:fillRect/>
          </a:stretch>
        </p:blipFill>
        <p:spPr>
          <a:xfrm>
            <a:off x="841248" y="1965960"/>
            <a:ext cx="548640" cy="548640"/>
          </a:xfrm>
          <a:prstGeom prst="rect">
            <a:avLst/>
          </a:prstGeom>
        </p:spPr>
      </p:pic>
      <p:sp>
        <p:nvSpPr>
          <p:cNvPr id="8" name="Text 4"/>
          <p:cNvSpPr/>
          <p:nvPr/>
        </p:nvSpPr>
        <p:spPr>
          <a:xfrm>
            <a:off x="841248" y="2651760"/>
            <a:ext cx="3051962" cy="164592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Capital</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The hub locks V_max − d + r_H per user. The reserve's floor is the dispute's fees: ~110k sats at 10 sat/vB.</a:t>
            </a:r>
            <a:endParaRPr lang="en-US" sz="2200" dirty="0"/>
          </a:p>
        </p:txBody>
      </p:sp>
      <p:sp>
        <p:nvSpPr>
          <p:cNvPr id="9" name="Shape 5"/>
          <p:cNvSpPr/>
          <p:nvPr/>
        </p:nvSpPr>
        <p:spPr>
          <a:xfrm>
            <a:off x="4368698" y="1691640"/>
            <a:ext cx="3454298" cy="2743200"/>
          </a:xfrm>
          <a:prstGeom prst="rect">
            <a:avLst/>
          </a:prstGeom>
          <a:solidFill>
            <a:srgbClr val="FFFFFF"/>
          </a:solidFill>
          <a:ln w="12700">
            <a:solidFill>
              <a:srgbClr val="CFC9B8"/>
            </a:solidFill>
            <a:prstDash val="solid"/>
          </a:ln>
        </p:spPr>
      </p:sp>
      <p:sp>
        <p:nvSpPr>
          <p:cNvPr id="10" name="Shape 6"/>
          <p:cNvSpPr/>
          <p:nvPr/>
        </p:nvSpPr>
        <p:spPr>
          <a:xfrm>
            <a:off x="4368698" y="1691640"/>
            <a:ext cx="3454298" cy="73152"/>
          </a:xfrm>
          <a:prstGeom prst="rect">
            <a:avLst/>
          </a:prstGeom>
          <a:solidFill>
            <a:srgbClr val="5E8C2F"/>
          </a:solidFill>
          <a:ln/>
        </p:spPr>
      </p:sp>
      <p:pic>
        <p:nvPicPr>
          <p:cNvPr id="11" name="Image 1" descr="/Users/waxwing/korea-pres/talk2/assets/icons/ghost-5E8C2F.png">    </p:cNvPr>
          <p:cNvPicPr>
            <a:picLocks noChangeAspect="1"/>
          </p:cNvPicPr>
          <p:nvPr/>
        </p:nvPicPr>
        <p:blipFill>
          <a:blip r:embed="rId2"/>
          <a:stretch>
            <a:fillRect/>
          </a:stretch>
        </p:blipFill>
        <p:spPr>
          <a:xfrm>
            <a:off x="4569866" y="1965960"/>
            <a:ext cx="548640" cy="548640"/>
          </a:xfrm>
          <a:prstGeom prst="rect">
            <a:avLst/>
          </a:prstGeom>
        </p:spPr>
      </p:pic>
      <p:sp>
        <p:nvSpPr>
          <p:cNvPr id="12" name="Text 7"/>
          <p:cNvSpPr/>
          <p:nvPr/>
        </p:nvSpPr>
        <p:spPr>
          <a:xfrm>
            <a:off x="4569866" y="2651760"/>
            <a:ext cx="3051962" cy="164592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The hub gone</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No one hostile; each exit has until T_close. ~4 kvB each: ~260 a block.</a:t>
            </a:r>
            <a:endParaRPr lang="en-US" sz="2200" dirty="0"/>
          </a:p>
        </p:txBody>
      </p:sp>
      <p:sp>
        <p:nvSpPr>
          <p:cNvPr id="13" name="Shape 8"/>
          <p:cNvSpPr/>
          <p:nvPr/>
        </p:nvSpPr>
        <p:spPr>
          <a:xfrm>
            <a:off x="8097317" y="1691640"/>
            <a:ext cx="3454298" cy="2743200"/>
          </a:xfrm>
          <a:prstGeom prst="rect">
            <a:avLst/>
          </a:prstGeom>
          <a:solidFill>
            <a:srgbClr val="FFFFFF"/>
          </a:solidFill>
          <a:ln w="12700">
            <a:solidFill>
              <a:srgbClr val="CFC9B8"/>
            </a:solidFill>
            <a:prstDash val="solid"/>
          </a:ln>
        </p:spPr>
      </p:sp>
      <p:sp>
        <p:nvSpPr>
          <p:cNvPr id="14" name="Shape 9"/>
          <p:cNvSpPr/>
          <p:nvPr/>
        </p:nvSpPr>
        <p:spPr>
          <a:xfrm>
            <a:off x="8097317" y="1691640"/>
            <a:ext cx="3454298" cy="73152"/>
          </a:xfrm>
          <a:prstGeom prst="rect">
            <a:avLst/>
          </a:prstGeom>
          <a:solidFill>
            <a:srgbClr val="B4462F"/>
          </a:solidFill>
          <a:ln/>
        </p:spPr>
      </p:sp>
      <p:pic>
        <p:nvPicPr>
          <p:cNvPr id="15" name="Image 2" descr="/Users/waxwing/korea-pres/talk2/assets/icons/waves-B4462F.png">    </p:cNvPr>
          <p:cNvPicPr>
            <a:picLocks noChangeAspect="1"/>
          </p:cNvPicPr>
          <p:nvPr/>
        </p:nvPicPr>
        <p:blipFill>
          <a:blip r:embed="rId3"/>
          <a:stretch>
            <a:fillRect/>
          </a:stretch>
        </p:blipFill>
        <p:spPr>
          <a:xfrm>
            <a:off x="8298485" y="1965960"/>
            <a:ext cx="548640" cy="548640"/>
          </a:xfrm>
          <a:prstGeom prst="rect">
            <a:avLst/>
          </a:prstGeom>
        </p:spPr>
      </p:pic>
      <p:sp>
        <p:nvSpPr>
          <p:cNvPr id="16" name="Text 10"/>
          <p:cNvSpPr/>
          <p:nvPr/>
        </p:nvSpPr>
        <p:spPr>
          <a:xfrm>
            <a:off x="8298485" y="2651760"/>
            <a:ext cx="3051962" cy="164592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Someone hostile</a:t>
            </a:r>
            <a:endParaRPr lang="en-US" sz="2200" dirty="0"/>
          </a:p>
          <a:p>
            <a:pPr algn="l" indent="0" marL="0">
              <a:buNone/>
            </a:pPr>
            <a:r>
              <a:rPr lang="en-US" sz="1900" dirty="0">
                <a:solidFill>
                  <a:srgbClr val="5F6862"/>
                </a:solidFill>
                <a:latin typeface="Arial" pitchFamily="34" charset="0"/>
                <a:ea typeface="Arial" pitchFamily="34" charset="-122"/>
                <a:cs typeface="Arial" pitchFamily="34" charset="-120"/>
              </a:rPr>
              <a:t>Bunch every move into one window: Flood &amp; Loot. Safe while N·s ≤ w · 1 MvB.</a:t>
            </a:r>
            <a:endParaRPr lang="en-US" sz="2200" dirty="0"/>
          </a:p>
        </p:txBody>
      </p:sp>
      <p:sp>
        <p:nvSpPr>
          <p:cNvPr id="17" name="Shape 11"/>
          <p:cNvSpPr/>
          <p:nvPr/>
        </p:nvSpPr>
        <p:spPr>
          <a:xfrm>
            <a:off x="640080" y="4709160"/>
            <a:ext cx="10911535" cy="1005840"/>
          </a:xfrm>
          <a:prstGeom prst="rect">
            <a:avLst/>
          </a:prstGeom>
          <a:solidFill>
            <a:srgbClr val="FFFFFF"/>
          </a:solidFill>
          <a:ln w="12700">
            <a:solidFill>
              <a:srgbClr val="CFC9B8"/>
            </a:solidFill>
            <a:prstDash val="solid"/>
          </a:ln>
        </p:spPr>
      </p:sp>
      <p:sp>
        <p:nvSpPr>
          <p:cNvPr id="18" name="Text 12"/>
          <p:cNvSpPr/>
          <p:nvPr/>
        </p:nvSpPr>
        <p:spPr>
          <a:xfrm>
            <a:off x="914400" y="4709160"/>
            <a:ext cx="10362895" cy="1005840"/>
          </a:xfrm>
          <a:prstGeom prst="rect">
            <a:avLst/>
          </a:prstGeom>
          <a:noFill/>
          <a:ln/>
        </p:spPr>
        <p:txBody>
          <a:bodyPr wrap="square" lIns="0" tIns="0" rIns="0" bIns="0" rtlCol="0" anchor="ctr"/>
          <a:lstStyle/>
          <a:p>
            <a:pPr algn="ctr" indent="0" marL="0">
              <a:buNone/>
            </a:pPr>
            <a:r>
              <a:rPr lang="en-US" sz="2000" b="1" dirty="0">
                <a:solidFill>
                  <a:srgbClr val="1E2622"/>
                </a:solidFill>
                <a:latin typeface="Arial" pitchFamily="34" charset="0"/>
                <a:ea typeface="Arial" pitchFamily="34" charset="-122"/>
                <a:cs typeface="Arial" pitchFamily="34" charset="-120"/>
              </a:rPr>
              <a:t>Contracts per hub, week-long dispute:  </a:t>
            </a:r>
            <a:pPr algn="ctr" indent="0" marL="0">
              <a:buNone/>
            </a:pPr>
            <a:r>
              <a:rPr lang="en-US" sz="2000" b="1" dirty="0">
                <a:solidFill>
                  <a:srgbClr val="5E8C2F"/>
                </a:solidFill>
                <a:latin typeface="Arial" pitchFamily="34" charset="0"/>
                <a:ea typeface="Arial" pitchFamily="34" charset="-122"/>
                <a:cs typeface="Arial" pitchFamily="34" charset="-120"/>
              </a:rPr>
              <a:t>10k–50k (a conservative estimate)</a:t>
            </a:r>
            <a:endParaRPr lang="en-US" sz="2000" dirty="0"/>
          </a:p>
        </p:txBody>
      </p:sp>
      <p:sp>
        <p:nvSpPr>
          <p:cNvPr id="19" name="Text 13"/>
          <p:cNvSpPr/>
          <p:nvPr/>
        </p:nvSpPr>
        <p:spPr>
          <a:xfrm>
            <a:off x="640080" y="5852160"/>
            <a:ext cx="10911535" cy="457200"/>
          </a:xfrm>
          <a:prstGeom prst="rect">
            <a:avLst/>
          </a:prstGeom>
          <a:noFill/>
          <a:ln/>
        </p:spPr>
        <p:txBody>
          <a:bodyPr wrap="square" lIns="0" tIns="0" rIns="0" bIns="0" rtlCol="0" anchor="t"/>
          <a:lstStyle/>
          <a:p>
            <a:pPr indent="0" marL="0">
              <a:buNone/>
            </a:pPr>
            <a:r>
              <a:rPr lang="en-US" sz="1800" i="1" dirty="0">
                <a:solidFill>
                  <a:srgbClr val="5F6862"/>
                </a:solidFill>
                <a:latin typeface="Arial" pitchFamily="34" charset="0"/>
                <a:ea typeface="Arial" pitchFamily="34" charset="-122"/>
                <a:cs typeface="Arial" pitchFamily="34" charset="-120"/>
              </a:rPr>
              <a:t>Mitigations: staggered T_close, windows sized per move, many hubs.</a:t>
            </a:r>
            <a:endParaRPr lang="en-US" sz="18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33</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38">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502920"/>
            <a:ext cx="7315200" cy="411480"/>
          </a:xfrm>
          <a:prstGeom prst="rect">
            <a:avLst/>
          </a:prstGeom>
          <a:noFill/>
          <a:ln/>
        </p:spPr>
        <p:txBody>
          <a:bodyPr wrap="square" lIns="0" tIns="0" rIns="0" bIns="0" rtlCol="0" anchor="t"/>
          <a:lstStyle/>
          <a:p>
            <a:pPr indent="0" marL="0">
              <a:buNone/>
            </a:pPr>
            <a:r>
              <a:rPr lang="en-US" sz="1800" b="1" spc="300" kern="0" dirty="0">
                <a:solidFill>
                  <a:srgbClr val="5E8C2F"/>
                </a:solidFill>
                <a:latin typeface="Arial" pitchFamily="34" charset="0"/>
                <a:ea typeface="Arial" pitchFamily="34" charset="-122"/>
                <a:cs typeface="Arial" pitchFamily="34" charset="-120"/>
              </a:rPr>
              <a:t>ABOVE THE LINE: LICHEN</a:t>
            </a:r>
            <a:endParaRPr lang="en-US" sz="1800" dirty="0"/>
          </a:p>
        </p:txBody>
      </p:sp>
      <p:sp>
        <p:nvSpPr>
          <p:cNvPr id="4" name="Shape 1"/>
          <p:cNvSpPr/>
          <p:nvPr/>
        </p:nvSpPr>
        <p:spPr>
          <a:xfrm>
            <a:off x="640080" y="1097280"/>
            <a:ext cx="3454298" cy="1143000"/>
          </a:xfrm>
          <a:prstGeom prst="roundRect">
            <a:avLst>
              <a:gd name="adj" fmla="val 6400"/>
            </a:avLst>
          </a:prstGeom>
          <a:solidFill>
            <a:srgbClr val="E3EDD5"/>
          </a:solidFill>
          <a:ln w="15875">
            <a:solidFill>
              <a:srgbClr val="5E8C2F"/>
            </a:solidFill>
            <a:prstDash val="solid"/>
          </a:ln>
        </p:spPr>
      </p:sp>
      <p:sp>
        <p:nvSpPr>
          <p:cNvPr id="5" name="Text 2"/>
          <p:cNvSpPr/>
          <p:nvPr/>
        </p:nvSpPr>
        <p:spPr>
          <a:xfrm>
            <a:off x="640080" y="1097280"/>
            <a:ext cx="3454298" cy="1143000"/>
          </a:xfrm>
          <a:prstGeom prst="rect">
            <a:avLst/>
          </a:prstGeom>
          <a:noFill/>
          <a:ln/>
        </p:spPr>
        <p:txBody>
          <a:bodyPr wrap="square" lIns="76200" tIns="76200" rIns="76200" bIns="76200" rtlCol="0" anchor="ctr"/>
          <a:lstStyle/>
          <a:p>
            <a:pPr algn="ctr" indent="0" marL="0">
              <a:buNone/>
            </a:pPr>
            <a:r>
              <a:rPr lang="en-US" sz="1900" b="1" dirty="0">
                <a:solidFill>
                  <a:srgbClr val="1E2622"/>
                </a:solidFill>
                <a:latin typeface="Arial" pitchFamily="34" charset="0"/>
                <a:ea typeface="Arial" pitchFamily="34" charset="-122"/>
                <a:cs typeface="Arial" pitchFamily="34" charset="-120"/>
              </a:rPr>
              <a:t>a contract per user,</a:t>
            </a:r>
            <a:endParaRPr lang="en-US" sz="1900" dirty="0"/>
          </a:p>
          <a:p>
            <a:pPr algn="ctr" indent="0" marL="0">
              <a:buNone/>
            </a:pPr>
            <a:r>
              <a:rPr lang="en-US" sz="1900" b="1" dirty="0">
                <a:solidFill>
                  <a:srgbClr val="1E2622"/>
                </a:solidFill>
                <a:latin typeface="Arial" pitchFamily="34" charset="0"/>
                <a:ea typeface="Arial" pitchFamily="34" charset="-122"/>
                <a:cs typeface="Arial" pitchFamily="34" charset="-120"/>
              </a:rPr>
              <a:t>with a cap</a:t>
            </a:r>
            <a:endParaRPr lang="en-US" sz="1900" dirty="0"/>
          </a:p>
        </p:txBody>
      </p:sp>
      <p:sp>
        <p:nvSpPr>
          <p:cNvPr id="6" name="Shape 3"/>
          <p:cNvSpPr/>
          <p:nvPr/>
        </p:nvSpPr>
        <p:spPr>
          <a:xfrm>
            <a:off x="4368698" y="1097280"/>
            <a:ext cx="3454298" cy="1143000"/>
          </a:xfrm>
          <a:prstGeom prst="roundRect">
            <a:avLst>
              <a:gd name="adj" fmla="val 6400"/>
            </a:avLst>
          </a:prstGeom>
          <a:solidFill>
            <a:srgbClr val="E3EDD5"/>
          </a:solidFill>
          <a:ln w="15875">
            <a:solidFill>
              <a:srgbClr val="5E8C2F"/>
            </a:solidFill>
            <a:prstDash val="solid"/>
          </a:ln>
        </p:spPr>
      </p:sp>
      <p:sp>
        <p:nvSpPr>
          <p:cNvPr id="7" name="Text 4"/>
          <p:cNvSpPr/>
          <p:nvPr/>
        </p:nvSpPr>
        <p:spPr>
          <a:xfrm>
            <a:off x="4368698" y="1097280"/>
            <a:ext cx="3454298" cy="1143000"/>
          </a:xfrm>
          <a:prstGeom prst="rect">
            <a:avLst/>
          </a:prstGeom>
          <a:noFill/>
          <a:ln/>
        </p:spPr>
        <p:txBody>
          <a:bodyPr wrap="square" lIns="76200" tIns="76200" rIns="76200" bIns="76200" rtlCol="0" anchor="ctr"/>
          <a:lstStyle/>
          <a:p>
            <a:pPr algn="ctr" indent="0" marL="0">
              <a:buNone/>
            </a:pPr>
            <a:r>
              <a:rPr lang="en-US" sz="1900" b="1" dirty="0">
                <a:solidFill>
                  <a:srgbClr val="1E2622"/>
                </a:solidFill>
                <a:latin typeface="Arial" pitchFamily="34" charset="0"/>
                <a:ea typeface="Arial" pitchFamily="34" charset="-122"/>
                <a:cs typeface="Arial" pitchFamily="34" charset="-120"/>
              </a:rPr>
              <a:t>the hub's tokens:</a:t>
            </a:r>
            <a:endParaRPr lang="en-US" sz="1900" dirty="0"/>
          </a:p>
          <a:p>
            <a:pPr algn="ctr" indent="0" marL="0">
              <a:buNone/>
            </a:pPr>
            <a:r>
              <a:rPr lang="en-US" sz="1900" b="1" dirty="0">
                <a:solidFill>
                  <a:srgbClr val="1E2622"/>
                </a:solidFill>
                <a:latin typeface="Arial" pitchFamily="34" charset="0"/>
                <a:ea typeface="Arial" pitchFamily="34" charset="-122"/>
                <a:cs typeface="Arial" pitchFamily="34" charset="-120"/>
              </a:rPr>
              <a:t>bitcoin within your cap</a:t>
            </a:r>
            <a:endParaRPr lang="en-US" sz="1900" dirty="0"/>
          </a:p>
        </p:txBody>
      </p:sp>
      <p:sp>
        <p:nvSpPr>
          <p:cNvPr id="8" name="Shape 5"/>
          <p:cNvSpPr/>
          <p:nvPr/>
        </p:nvSpPr>
        <p:spPr>
          <a:xfrm>
            <a:off x="8097317" y="1097280"/>
            <a:ext cx="3454298" cy="1143000"/>
          </a:xfrm>
          <a:prstGeom prst="roundRect">
            <a:avLst>
              <a:gd name="adj" fmla="val 6400"/>
            </a:avLst>
          </a:prstGeom>
          <a:solidFill>
            <a:srgbClr val="E3EDD5"/>
          </a:solidFill>
          <a:ln w="15875">
            <a:solidFill>
              <a:srgbClr val="5E8C2F"/>
            </a:solidFill>
            <a:prstDash val="solid"/>
          </a:ln>
        </p:spPr>
      </p:sp>
      <p:sp>
        <p:nvSpPr>
          <p:cNvPr id="9" name="Text 6"/>
          <p:cNvSpPr/>
          <p:nvPr/>
        </p:nvSpPr>
        <p:spPr>
          <a:xfrm>
            <a:off x="8097317" y="1097280"/>
            <a:ext cx="3454298" cy="1143000"/>
          </a:xfrm>
          <a:prstGeom prst="rect">
            <a:avLst/>
          </a:prstGeom>
          <a:noFill/>
          <a:ln/>
        </p:spPr>
        <p:txBody>
          <a:bodyPr wrap="square" lIns="76200" tIns="76200" rIns="76200" bIns="76200" rtlCol="0" anchor="ctr"/>
          <a:lstStyle/>
          <a:p>
            <a:pPr algn="ctr" indent="0" marL="0">
              <a:buNone/>
            </a:pPr>
            <a:r>
              <a:rPr lang="en-US" sz="1900" b="1" dirty="0">
                <a:solidFill>
                  <a:srgbClr val="1E2622"/>
                </a:solidFill>
                <a:latin typeface="Arial" pitchFamily="34" charset="0"/>
                <a:ea typeface="Arial" pitchFamily="34" charset="-122"/>
                <a:cs typeface="Arial" pitchFamily="34" charset="-120"/>
              </a:rPr>
              <a:t>the verification gadget:</a:t>
            </a:r>
            <a:endParaRPr lang="en-US" sz="1900" dirty="0"/>
          </a:p>
          <a:p>
            <a:pPr algn="ctr" indent="0" marL="0">
              <a:buNone/>
            </a:pPr>
            <a:r>
              <a:rPr lang="en-US" sz="1900" b="1" dirty="0">
                <a:solidFill>
                  <a:srgbClr val="1E2622"/>
                </a:solidFill>
                <a:latin typeface="Arial" pitchFamily="34" charset="0"/>
                <a:ea typeface="Arial" pitchFamily="34" charset="-122"/>
                <a:cs typeface="Arial" pitchFamily="34" charset="-120"/>
              </a:rPr>
              <a:t>BABE, built</a:t>
            </a:r>
            <a:endParaRPr lang="en-US" sz="1900" dirty="0"/>
          </a:p>
        </p:txBody>
      </p:sp>
      <p:sp>
        <p:nvSpPr>
          <p:cNvPr id="10" name="Shape 7"/>
          <p:cNvSpPr/>
          <p:nvPr/>
        </p:nvSpPr>
        <p:spPr>
          <a:xfrm>
            <a:off x="228600" y="3520440"/>
            <a:ext cx="11734495" cy="0"/>
          </a:xfrm>
          <a:prstGeom prst="line">
            <a:avLst/>
          </a:prstGeom>
          <a:noFill/>
          <a:ln w="63500">
            <a:solidFill>
              <a:srgbClr val="1E2622"/>
            </a:solidFill>
            <a:prstDash val="solid"/>
          </a:ln>
        </p:spPr>
      </p:sp>
      <p:sp>
        <p:nvSpPr>
          <p:cNvPr id="11" name="Shape 8"/>
          <p:cNvSpPr/>
          <p:nvPr/>
        </p:nvSpPr>
        <p:spPr>
          <a:xfrm>
            <a:off x="3352648" y="3136392"/>
            <a:ext cx="5486400" cy="768096"/>
          </a:xfrm>
          <a:prstGeom prst="roundRect">
            <a:avLst>
              <a:gd name="adj" fmla="val 9524"/>
            </a:avLst>
          </a:prstGeom>
          <a:solidFill>
            <a:srgbClr val="F7E6CF"/>
          </a:solidFill>
          <a:ln w="15875">
            <a:solidFill>
              <a:srgbClr val="D4862A"/>
            </a:solidFill>
            <a:prstDash val="solid"/>
          </a:ln>
        </p:spPr>
      </p:sp>
      <p:sp>
        <p:nvSpPr>
          <p:cNvPr id="12" name="Text 9"/>
          <p:cNvSpPr/>
          <p:nvPr/>
        </p:nvSpPr>
        <p:spPr>
          <a:xfrm>
            <a:off x="3352648" y="3136392"/>
            <a:ext cx="5486400" cy="768096"/>
          </a:xfrm>
          <a:prstGeom prst="rect">
            <a:avLst/>
          </a:prstGeom>
          <a:noFill/>
          <a:ln/>
        </p:spPr>
        <p:txBody>
          <a:bodyPr wrap="square" lIns="76200" tIns="76200" rIns="76200" bIns="76200" rtlCol="0" anchor="ctr"/>
          <a:lstStyle/>
          <a:p>
            <a:pPr algn="ctr" indent="0" marL="0">
              <a:buNone/>
            </a:pPr>
            <a:r>
              <a:rPr lang="en-US" sz="2100" b="1" dirty="0">
                <a:solidFill>
                  <a:srgbClr val="1E2622"/>
                </a:solidFill>
                <a:latin typeface="Arial" pitchFamily="34" charset="0"/>
                <a:ea typeface="Arial" pitchFamily="34" charset="-122"/>
                <a:cs typeface="Arial" pitchFamily="34" charset="-120"/>
              </a:rPr>
              <a:t>the withdrawal statement:  b ‖ c ‖ D</a:t>
            </a:r>
            <a:endParaRPr lang="en-US" sz="2100" dirty="0"/>
          </a:p>
        </p:txBody>
      </p:sp>
      <p:sp>
        <p:nvSpPr>
          <p:cNvPr id="13" name="Text 10"/>
          <p:cNvSpPr/>
          <p:nvPr/>
        </p:nvSpPr>
        <p:spPr>
          <a:xfrm>
            <a:off x="640080" y="4297680"/>
            <a:ext cx="10911535" cy="411480"/>
          </a:xfrm>
          <a:prstGeom prst="rect">
            <a:avLst/>
          </a:prstGeom>
          <a:noFill/>
          <a:ln/>
        </p:spPr>
        <p:txBody>
          <a:bodyPr wrap="square" lIns="0" tIns="0" rIns="0" bIns="0" rtlCol="0" anchor="t"/>
          <a:lstStyle/>
          <a:p>
            <a:pPr indent="0" marL="0">
              <a:buNone/>
            </a:pPr>
            <a:r>
              <a:rPr lang="en-US" sz="1800" b="1" spc="300" kern="0" dirty="0">
                <a:solidFill>
                  <a:srgbClr val="3B6C91"/>
                </a:solidFill>
                <a:latin typeface="Arial" pitchFamily="34" charset="0"/>
                <a:ea typeface="Arial" pitchFamily="34" charset="-122"/>
                <a:cs typeface="Arial" pitchFamily="34" charset="-120"/>
              </a:rPr>
              <a:t>BELOW THE LINE: NOT LICHEN · one L2 you could put on it</a:t>
            </a:r>
            <a:endParaRPr lang="en-US" sz="1800" dirty="0"/>
          </a:p>
        </p:txBody>
      </p:sp>
      <p:sp>
        <p:nvSpPr>
          <p:cNvPr id="14" name="Shape 11"/>
          <p:cNvSpPr/>
          <p:nvPr/>
        </p:nvSpPr>
        <p:spPr>
          <a:xfrm>
            <a:off x="640080" y="4846320"/>
            <a:ext cx="2556434" cy="914400"/>
          </a:xfrm>
          <a:prstGeom prst="roundRect">
            <a:avLst>
              <a:gd name="adj" fmla="val 8000"/>
            </a:avLst>
          </a:prstGeom>
          <a:solidFill>
            <a:srgbClr val="DCE7F0"/>
          </a:solidFill>
          <a:ln w="15875">
            <a:solidFill>
              <a:srgbClr val="3B6C91"/>
            </a:solidFill>
            <a:prstDash val="solid"/>
          </a:ln>
        </p:spPr>
      </p:sp>
      <p:sp>
        <p:nvSpPr>
          <p:cNvPr id="15" name="Text 12"/>
          <p:cNvSpPr/>
          <p:nvPr/>
        </p:nvSpPr>
        <p:spPr>
          <a:xfrm>
            <a:off x="640080" y="4846320"/>
            <a:ext cx="2556434" cy="91440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shielded notes</a:t>
            </a:r>
            <a:endParaRPr lang="en-US" sz="1800" dirty="0"/>
          </a:p>
        </p:txBody>
      </p:sp>
      <p:sp>
        <p:nvSpPr>
          <p:cNvPr id="16" name="Shape 13"/>
          <p:cNvSpPr/>
          <p:nvPr/>
        </p:nvSpPr>
        <p:spPr>
          <a:xfrm>
            <a:off x="3425114" y="4846320"/>
            <a:ext cx="2556434" cy="914400"/>
          </a:xfrm>
          <a:prstGeom prst="roundRect">
            <a:avLst>
              <a:gd name="adj" fmla="val 8000"/>
            </a:avLst>
          </a:prstGeom>
          <a:solidFill>
            <a:srgbClr val="DCE7F0"/>
          </a:solidFill>
          <a:ln w="15875">
            <a:solidFill>
              <a:srgbClr val="3B6C91"/>
            </a:solidFill>
            <a:prstDash val="solid"/>
          </a:ln>
        </p:spPr>
      </p:sp>
      <p:sp>
        <p:nvSpPr>
          <p:cNvPr id="17" name="Text 14"/>
          <p:cNvSpPr/>
          <p:nvPr/>
        </p:nvSpPr>
        <p:spPr>
          <a:xfrm>
            <a:off x="3425114" y="4846320"/>
            <a:ext cx="2556434" cy="91440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validity proofs</a:t>
            </a:r>
            <a:endParaRPr lang="en-US" sz="1800" dirty="0"/>
          </a:p>
        </p:txBody>
      </p:sp>
      <p:sp>
        <p:nvSpPr>
          <p:cNvPr id="18" name="Shape 15"/>
          <p:cNvSpPr/>
          <p:nvPr/>
        </p:nvSpPr>
        <p:spPr>
          <a:xfrm>
            <a:off x="6210148" y="4846320"/>
            <a:ext cx="2556434" cy="914400"/>
          </a:xfrm>
          <a:prstGeom prst="roundRect">
            <a:avLst>
              <a:gd name="adj" fmla="val 8000"/>
            </a:avLst>
          </a:prstGeom>
          <a:solidFill>
            <a:srgbClr val="DCE7F0"/>
          </a:solidFill>
          <a:ln w="15875">
            <a:solidFill>
              <a:srgbClr val="3B6C91"/>
            </a:solidFill>
            <a:prstDash val="solid"/>
          </a:ln>
        </p:spPr>
      </p:sp>
      <p:sp>
        <p:nvSpPr>
          <p:cNvPr id="19" name="Text 16"/>
          <p:cNvSpPr/>
          <p:nvPr/>
        </p:nvSpPr>
        <p:spPr>
          <a:xfrm>
            <a:off x="6210148" y="4846320"/>
            <a:ext cx="2556434" cy="91440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anchoring on Bitcoin</a:t>
            </a:r>
            <a:endParaRPr lang="en-US" sz="1800" dirty="0"/>
          </a:p>
        </p:txBody>
      </p:sp>
      <p:sp>
        <p:nvSpPr>
          <p:cNvPr id="20" name="Shape 17"/>
          <p:cNvSpPr/>
          <p:nvPr/>
        </p:nvSpPr>
        <p:spPr>
          <a:xfrm>
            <a:off x="8995181" y="4846320"/>
            <a:ext cx="2556434" cy="914400"/>
          </a:xfrm>
          <a:prstGeom prst="roundRect">
            <a:avLst>
              <a:gd name="adj" fmla="val 8000"/>
            </a:avLst>
          </a:prstGeom>
          <a:solidFill>
            <a:srgbClr val="DCE7F0"/>
          </a:solidFill>
          <a:ln w="15875">
            <a:solidFill>
              <a:srgbClr val="3B6C91"/>
            </a:solidFill>
            <a:prstDash val="solid"/>
          </a:ln>
        </p:spPr>
      </p:sp>
      <p:sp>
        <p:nvSpPr>
          <p:cNvPr id="21" name="Text 18"/>
          <p:cNvSpPr/>
          <p:nvPr/>
        </p:nvSpPr>
        <p:spPr>
          <a:xfrm>
            <a:off x="8995181" y="4846320"/>
            <a:ext cx="2556434" cy="91440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exits from a hostile operator</a:t>
            </a:r>
            <a:endParaRPr lang="en-US" sz="1800" dirty="0"/>
          </a:p>
        </p:txBody>
      </p:sp>
      <p:sp>
        <p:nvSpPr>
          <p:cNvPr id="22" name="Text 19"/>
          <p:cNvSpPr/>
          <p:nvPr/>
        </p:nvSpPr>
        <p:spPr>
          <a:xfrm>
            <a:off x="640080" y="5943600"/>
            <a:ext cx="10911535" cy="457200"/>
          </a:xfrm>
          <a:prstGeom prst="rect">
            <a:avLst/>
          </a:prstGeom>
          <a:noFill/>
          <a:ln/>
        </p:spPr>
        <p:txBody>
          <a:bodyPr wrap="square" lIns="0" tIns="0" rIns="0" bIns="0" rtlCol="0" anchor="t"/>
          <a:lstStyle/>
          <a:p>
            <a:pPr algn="ctr" indent="0" marL="0">
              <a:buNone/>
            </a:pPr>
            <a:r>
              <a:rPr lang="en-US" sz="1800" i="1" dirty="0">
                <a:solidFill>
                  <a:srgbClr val="5F6862"/>
                </a:solidFill>
                <a:latin typeface="Arial" pitchFamily="34" charset="0"/>
                <a:ea typeface="Arial" pitchFamily="34" charset="-122"/>
                <a:cs typeface="Arial" pitchFamily="34" charset="-120"/>
              </a:rPr>
              <a:t>Lichen asks the L2 one question. How the L2 answers it is a separate design.</a:t>
            </a:r>
            <a:endParaRPr lang="en-US" sz="18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38</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40">
    <p:bg>
      <p:bgPr>
        <a:solidFill>
          <a:srgbClr val="F5F2E9"/>
        </a:solidFill>
      </p:bgPr>
    </p:bg>
    <p:spTree>
      <p:nvGrpSpPr>
        <p:cNvPr id="1" name=""/>
        <p:cNvGrpSpPr/>
        <p:nvPr/>
      </p:nvGrpSpPr>
      <p:grpSpPr>
        <a:xfrm>
          <a:off x="0" y="0"/>
          <a:ext cx="0" cy="0"/>
          <a:chOff x="0" y="0"/>
          <a:chExt cx="0" cy="0"/>
        </a:xfrm>
      </p:grpSpPr>
      <p:sp>
        <p:nvSpPr>
          <p:cNvPr id="2" name="Shape 0"/>
          <p:cNvSpPr/>
          <p:nvPr/>
        </p:nvSpPr>
        <p:spPr>
          <a:xfrm>
            <a:off x="0" y="6775704"/>
            <a:ext cx="12191695" cy="82296"/>
          </a:xfrm>
          <a:prstGeom prst="rect">
            <a:avLst/>
          </a:prstGeom>
          <a:solidFill>
            <a:srgbClr val="3B6C91"/>
          </a:solidFill>
          <a:ln/>
        </p:spPr>
      </p:sp>
      <p:sp>
        <p:nvSpPr>
          <p:cNvPr id="3" name="Text 1"/>
          <p:cNvSpPr/>
          <p:nvPr/>
        </p:nvSpPr>
        <p:spPr>
          <a:xfrm>
            <a:off x="640080" y="146304"/>
            <a:ext cx="4572000" cy="292608"/>
          </a:xfrm>
          <a:prstGeom prst="rect">
            <a:avLst/>
          </a:prstGeom>
          <a:noFill/>
          <a:ln/>
        </p:spPr>
        <p:txBody>
          <a:bodyPr wrap="square" lIns="0" tIns="0" rIns="0" bIns="0" rtlCol="0" anchor="ctr"/>
          <a:lstStyle/>
          <a:p>
            <a:pPr indent="0" marL="0">
              <a:buNone/>
            </a:pPr>
            <a:r>
              <a:rPr lang="en-US" sz="1100" b="1" spc="200" kern="0" dirty="0">
                <a:solidFill>
                  <a:srgbClr val="3B6C91"/>
                </a:solidFill>
                <a:latin typeface="Arial" pitchFamily="34" charset="0"/>
                <a:ea typeface="Arial" pitchFamily="34" charset="-122"/>
                <a:cs typeface="Arial" pitchFamily="34" charset="-120"/>
              </a:rPr>
              <a:t>BELOW THE LINE · the L2, not Lichen</a:t>
            </a:r>
            <a:endParaRPr lang="en-US" sz="1100" dirty="0"/>
          </a:p>
        </p:txBody>
      </p:sp>
      <p:sp>
        <p:nvSpPr>
          <p:cNvPr id="5" name="Text 2"/>
          <p:cNvSpPr/>
          <p:nvPr/>
        </p:nvSpPr>
        <p:spPr>
          <a:xfrm>
            <a:off x="640080" y="411480"/>
            <a:ext cx="10911535" cy="777240"/>
          </a:xfrm>
          <a:prstGeom prst="rect">
            <a:avLst/>
          </a:prstGeom>
          <a:noFill/>
          <a:ln/>
        </p:spPr>
        <p:txBody>
          <a:bodyPr wrap="square" lIns="0" tIns="0" rIns="0" bIns="0" rtlCol="0" anchor="b"/>
          <a:lstStyle/>
          <a:p>
            <a:pPr indent="0" marL="0">
              <a:buNone/>
            </a:pPr>
            <a:r>
              <a:rPr lang="en-US" sz="2800" b="1" dirty="0">
                <a:solidFill>
                  <a:srgbClr val="1E2622"/>
                </a:solidFill>
                <a:latin typeface="Georgia" pitchFamily="34" charset="0"/>
                <a:ea typeface="Georgia" pitchFamily="34" charset="-122"/>
                <a:cs typeface="Georgia" pitchFamily="34" charset="-120"/>
              </a:rPr>
              <a:t>Our L2: a sequencer, shielded notes, three proofs</a:t>
            </a:r>
            <a:endParaRPr lang="en-US" sz="2800" dirty="0"/>
          </a:p>
        </p:txBody>
      </p:sp>
      <p:sp>
        <p:nvSpPr>
          <p:cNvPr id="6" name="Shape 3"/>
          <p:cNvSpPr/>
          <p:nvPr/>
        </p:nvSpPr>
        <p:spPr>
          <a:xfrm>
            <a:off x="640080" y="1298448"/>
            <a:ext cx="1097280" cy="0"/>
          </a:xfrm>
          <a:prstGeom prst="line">
            <a:avLst/>
          </a:prstGeom>
          <a:noFill/>
          <a:ln w="38100">
            <a:solidFill>
              <a:srgbClr val="5E8C2F"/>
            </a:solidFill>
            <a:prstDash val="solid"/>
          </a:ln>
        </p:spPr>
      </p:sp>
      <p:graphicFrame>
        <p:nvGraphicFramePr>
          <p:cNvPr id="41" name="Table 0"/>
          <p:cNvGraphicFramePr>
            <a:graphicFrameLocks noGrp="1"/>
          </p:cNvGraphicFramePr>
          <p:nvPr>
            <p:extLst>
              <p:ext uri="{D42A27DB-BD31-4B8C-83A1-F6EECF244321}">
                <p14:modId xmlns:p14="http://schemas.microsoft.com/office/powerpoint/2010/main" val="1579011935"/>
              </p:ext>
            </p:extLst>
          </p:nvPr>
        </p:nvGraphicFramePr>
        <p:xfrm>
          <a:off x="640080" y="1737360"/>
          <a:ext cx="10911535" cy="914400"/>
        </p:xfrm>
        <a:graphic>
          <a:graphicData uri="http://schemas.openxmlformats.org/drawingml/2006/table">
            <a:tbl>
              <a:tblPr/>
              <a:tblGrid>
                <a:gridCol w="1645920"/>
                <a:gridCol w="3017520"/>
                <a:gridCol w="2651760"/>
                <a:gridCol w="3596335"/>
              </a:tblGrid>
              <a:tr h="0">
                <a:tc>
                  <a:txBody>
                    <a:bodyPr/>
                    <a:lstStyle/>
                    <a:p>
                      <a:pPr indent="0" marL="0">
                        <a:buNone/>
                      </a:pPr>
                      <a:r>
                        <a:rPr lang="en-US" sz="1800" b="1" dirty="0">
                          <a:solidFill>
                            <a:srgbClr val="F5F2E9"/>
                          </a:solidFill>
                          <a:latin typeface="Arial" pitchFamily="34" charset="0"/>
                          <a:ea typeface="Arial" pitchFamily="34" charset="-122"/>
                          <a:cs typeface="Arial" pitchFamily="34" charset="-120"/>
                        </a:rPr>
                        <a:t>proof</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c>
                  <a:txBody>
                    <a:bodyPr/>
                    <a:lstStyle/>
                    <a:p>
                      <a:pPr indent="0" marL="0">
                        <a:buNone/>
                      </a:pPr>
                      <a:r>
                        <a:rPr lang="en-US" sz="1800" b="1" dirty="0">
                          <a:solidFill>
                            <a:srgbClr val="F5F2E9"/>
                          </a:solidFill>
                          <a:latin typeface="Arial" pitchFamily="34" charset="0"/>
                          <a:ea typeface="Arial" pitchFamily="34" charset="-122"/>
                          <a:cs typeface="Arial" pitchFamily="34" charset="-120"/>
                        </a:rPr>
                        <a:t>made by</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c>
                  <a:txBody>
                    <a:bodyPr/>
                    <a:lstStyle/>
                    <a:p>
                      <a:pPr indent="0" marL="0">
                        <a:buNone/>
                      </a:pPr>
                      <a:r>
                        <a:rPr lang="en-US" sz="1800" b="1" dirty="0">
                          <a:solidFill>
                            <a:srgbClr val="F5F2E9"/>
                          </a:solidFill>
                          <a:latin typeface="Arial" pitchFamily="34" charset="0"/>
                          <a:ea typeface="Arial" pitchFamily="34" charset="-122"/>
                          <a:cs typeface="Arial" pitchFamily="34" charset="-120"/>
                        </a:rPr>
                        <a:t>when</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c>
                  <a:txBody>
                    <a:bodyPr/>
                    <a:lstStyle/>
                    <a:p>
                      <a:pPr indent="0" marL="0">
                        <a:buNone/>
                      </a:pPr>
                      <a:r>
                        <a:rPr lang="en-US" sz="1800" b="1" dirty="0">
                          <a:solidFill>
                            <a:srgbClr val="F5F2E9"/>
                          </a:solidFill>
                          <a:latin typeface="Arial" pitchFamily="34" charset="0"/>
                          <a:ea typeface="Arial" pitchFamily="34" charset="-122"/>
                          <a:cs typeface="Arial" pitchFamily="34" charset="-120"/>
                        </a:rPr>
                        <a:t>shows</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r>
              <a:tr h="0">
                <a:tc>
                  <a:txBody>
                    <a:bodyPr/>
                    <a:lstStyle/>
                    <a:p>
                      <a:pPr indent="0" marL="0">
                        <a:buNone/>
                      </a:pPr>
                      <a:r>
                        <a:rPr lang="en-US" sz="1800" b="1" dirty="0">
                          <a:solidFill>
                            <a:srgbClr val="1E2622"/>
                          </a:solidFill>
                          <a:latin typeface="Arial" pitchFamily="34" charset="0"/>
                          <a:ea typeface="Arial" pitchFamily="34" charset="-122"/>
                          <a:cs typeface="Arial" pitchFamily="34" charset="-120"/>
                        </a:rPr>
                        <a:t>spend</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the sender, on her machine</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every shielded payment</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the notes are hers and unspent; the amounts balance</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r>
              <a:tr h="0">
                <a:tc>
                  <a:txBody>
                    <a:bodyPr/>
                    <a:lstStyle/>
                    <a:p>
                      <a:pPr indent="0" marL="0">
                        <a:buNone/>
                      </a:pPr>
                      <a:r>
                        <a:rPr lang="en-US" sz="1800" b="1" dirty="0">
                          <a:solidFill>
                            <a:srgbClr val="1E2622"/>
                          </a:solidFill>
                          <a:latin typeface="Arial" pitchFamily="34" charset="0"/>
                          <a:ea typeface="Arial" pitchFamily="34" charset="-122"/>
                          <a:cs typeface="Arial" pitchFamily="34" charset="-120"/>
                        </a:rPr>
                        <a:t>chain</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the sequencer's prover</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every block</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this block is valid, and every one before it</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r>
              <a:tr h="0">
                <a:tc>
                  <a:txBody>
                    <a:bodyPr/>
                    <a:lstStyle/>
                    <a:p>
                      <a:pPr indent="0" marL="0">
                        <a:buNone/>
                      </a:pPr>
                      <a:r>
                        <a:rPr lang="en-US" sz="1800" b="1" dirty="0">
                          <a:solidFill>
                            <a:srgbClr val="1E2622"/>
                          </a:solidFill>
                          <a:latin typeface="Arial" pitchFamily="34" charset="0"/>
                          <a:ea typeface="Arial" pitchFamily="34" charset="-122"/>
                          <a:cs typeface="Arial" pitchFamily="34" charset="-120"/>
                        </a:rPr>
                        <a:t>withdrawal</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the user, or her tower</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only if the hub refuses</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her return is in a valid, anchored history</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r>
            </a:tbl>
          </a:graphicData>
        </a:graphic>
      </p:graphicFrame>
      <p:sp>
        <p:nvSpPr>
          <p:cNvPr id="8" name="Text 4"/>
          <p:cNvSpPr/>
          <p:nvPr/>
        </p:nvSpPr>
        <p:spPr>
          <a:xfrm>
            <a:off x="640080" y="4572000"/>
            <a:ext cx="10911535" cy="822960"/>
          </a:xfrm>
          <a:prstGeom prst="rect">
            <a:avLst/>
          </a:prstGeom>
          <a:noFill/>
          <a:ln/>
        </p:spPr>
        <p:txBody>
          <a:bodyPr wrap="square" lIns="0" tIns="0" rIns="0" bIns="0" rtlCol="0" anchor="t"/>
          <a:lstStyle/>
          <a:p>
            <a:pPr indent="0" marL="0">
              <a:buNone/>
            </a:pPr>
            <a:r>
              <a:rPr lang="en-US" sz="2400" i="1" dirty="0">
                <a:solidFill>
                  <a:srgbClr val="1E2622"/>
                </a:solidFill>
                <a:latin typeface="Georgia" pitchFamily="34" charset="0"/>
                <a:ea typeface="Georgia" pitchFamily="34" charset="-122"/>
                <a:cs typeface="Georgia" pitchFamily="34" charset="-120"/>
              </a:rPr>
              <a:t>The sequencer: the hub's operator, one key. It orders transactions; it can't forge them.</a:t>
            </a:r>
            <a:endParaRPr lang="en-US" sz="24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40</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44">
    <p:bg>
      <p:bgPr>
        <a:solidFill>
          <a:srgbClr val="F5F2E9"/>
        </a:solidFill>
      </p:bgPr>
    </p:bg>
    <p:spTree>
      <p:nvGrpSpPr>
        <p:cNvPr id="1" name=""/>
        <p:cNvGrpSpPr/>
        <p:nvPr/>
      </p:nvGrpSpPr>
      <p:grpSpPr>
        <a:xfrm>
          <a:off x="0" y="0"/>
          <a:ext cx="0" cy="0"/>
          <a:chOff x="0" y="0"/>
          <a:chExt cx="0" cy="0"/>
        </a:xfrm>
      </p:grpSpPr>
      <p:sp>
        <p:nvSpPr>
          <p:cNvPr id="2" name="Shape 0"/>
          <p:cNvSpPr/>
          <p:nvPr/>
        </p:nvSpPr>
        <p:spPr>
          <a:xfrm>
            <a:off x="0" y="6775704"/>
            <a:ext cx="12191695" cy="82296"/>
          </a:xfrm>
          <a:prstGeom prst="rect">
            <a:avLst/>
          </a:prstGeom>
          <a:solidFill>
            <a:srgbClr val="3B6C91"/>
          </a:solidFill>
          <a:ln/>
        </p:spPr>
      </p:sp>
      <p:sp>
        <p:nvSpPr>
          <p:cNvPr id="3" name="Text 1"/>
          <p:cNvSpPr/>
          <p:nvPr/>
        </p:nvSpPr>
        <p:spPr>
          <a:xfrm>
            <a:off x="640080" y="146304"/>
            <a:ext cx="4572000" cy="292608"/>
          </a:xfrm>
          <a:prstGeom prst="rect">
            <a:avLst/>
          </a:prstGeom>
          <a:noFill/>
          <a:ln/>
        </p:spPr>
        <p:txBody>
          <a:bodyPr wrap="square" lIns="0" tIns="0" rIns="0" bIns="0" rtlCol="0" anchor="ctr"/>
          <a:lstStyle/>
          <a:p>
            <a:pPr indent="0" marL="0">
              <a:buNone/>
            </a:pPr>
            <a:r>
              <a:rPr lang="en-US" sz="1100" b="1" spc="200" kern="0" dirty="0">
                <a:solidFill>
                  <a:srgbClr val="3B6C91"/>
                </a:solidFill>
                <a:latin typeface="Arial" pitchFamily="34" charset="0"/>
                <a:ea typeface="Arial" pitchFamily="34" charset="-122"/>
                <a:cs typeface="Arial" pitchFamily="34" charset="-120"/>
              </a:rPr>
              <a:t>BELOW THE LINE · the L2, not Lichen</a:t>
            </a:r>
            <a:endParaRPr lang="en-US" sz="1100" dirty="0"/>
          </a:p>
        </p:txBody>
      </p:sp>
      <p:sp>
        <p:nvSpPr>
          <p:cNvPr id="5" name="Text 2"/>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Finality: anchor the history on Bitcoin</a:t>
            </a:r>
            <a:endParaRPr lang="en-US" sz="3400" dirty="0"/>
          </a:p>
        </p:txBody>
      </p:sp>
      <p:sp>
        <p:nvSpPr>
          <p:cNvPr id="6" name="Shape 3"/>
          <p:cNvSpPr/>
          <p:nvPr/>
        </p:nvSpPr>
        <p:spPr>
          <a:xfrm>
            <a:off x="640080" y="1298448"/>
            <a:ext cx="1097280" cy="0"/>
          </a:xfrm>
          <a:prstGeom prst="line">
            <a:avLst/>
          </a:prstGeom>
          <a:noFill/>
          <a:ln w="38100">
            <a:solidFill>
              <a:srgbClr val="5E8C2F"/>
            </a:solidFill>
            <a:prstDash val="solid"/>
          </a:ln>
        </p:spPr>
      </p:sp>
      <p:sp>
        <p:nvSpPr>
          <p:cNvPr id="7" name="Text 4"/>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built; trialled on Mutinynet</a:t>
            </a:r>
            <a:endParaRPr lang="en-US" sz="1600" dirty="0"/>
          </a:p>
        </p:txBody>
      </p:sp>
      <p:sp>
        <p:nvSpPr>
          <p:cNvPr id="8" name="Shape 5"/>
          <p:cNvSpPr/>
          <p:nvPr/>
        </p:nvSpPr>
        <p:spPr>
          <a:xfrm>
            <a:off x="640080" y="1783080"/>
            <a:ext cx="2350694" cy="914400"/>
          </a:xfrm>
          <a:prstGeom prst="roundRect">
            <a:avLst>
              <a:gd name="adj" fmla="val 8000"/>
            </a:avLst>
          </a:prstGeom>
          <a:solidFill>
            <a:srgbClr val="F7E6CF"/>
          </a:solidFill>
          <a:ln w="15875">
            <a:solidFill>
              <a:srgbClr val="D4862A"/>
            </a:solidFill>
            <a:prstDash val="solid"/>
          </a:ln>
        </p:spPr>
      </p:sp>
      <p:sp>
        <p:nvSpPr>
          <p:cNvPr id="9" name="Text 6"/>
          <p:cNvSpPr/>
          <p:nvPr/>
        </p:nvSpPr>
        <p:spPr>
          <a:xfrm>
            <a:off x="640080" y="1783080"/>
            <a:ext cx="2350694" cy="914400"/>
          </a:xfrm>
          <a:prstGeom prst="rect">
            <a:avLst/>
          </a:prstGeom>
          <a:noFill/>
          <a:ln/>
        </p:spPr>
        <p:txBody>
          <a:bodyPr wrap="square" lIns="76200" tIns="76200" rIns="76200" bIns="76200" rtlCol="0" anchor="ctr"/>
          <a:lstStyle/>
          <a:p>
            <a:pPr algn="ctr" indent="0" marL="0">
              <a:buNone/>
            </a:pPr>
            <a:r>
              <a:rPr lang="en-US" sz="1800" b="1" dirty="0">
                <a:solidFill>
                  <a:srgbClr val="1E2622"/>
                </a:solidFill>
                <a:latin typeface="Arial" pitchFamily="34" charset="0"/>
                <a:ea typeface="Arial" pitchFamily="34" charset="-122"/>
                <a:cs typeface="Arial" pitchFamily="34" charset="-120"/>
              </a:rPr>
              <a:t>genesis seal</a:t>
            </a:r>
            <a:endParaRPr lang="en-US" sz="1800" dirty="0"/>
          </a:p>
        </p:txBody>
      </p:sp>
      <p:sp>
        <p:nvSpPr>
          <p:cNvPr id="10" name="Shape 7"/>
          <p:cNvSpPr/>
          <p:nvPr/>
        </p:nvSpPr>
        <p:spPr>
          <a:xfrm>
            <a:off x="2990774" y="2240280"/>
            <a:ext cx="502920" cy="914"/>
          </a:xfrm>
          <a:prstGeom prst="line">
            <a:avLst/>
          </a:prstGeom>
          <a:noFill/>
          <a:ln w="31750">
            <a:solidFill>
              <a:srgbClr val="D4862A"/>
            </a:solidFill>
            <a:prstDash val="solid"/>
            <a:tailEnd type="triangle"/>
          </a:ln>
        </p:spPr>
      </p:sp>
      <p:sp>
        <p:nvSpPr>
          <p:cNvPr id="11" name="Shape 8"/>
          <p:cNvSpPr/>
          <p:nvPr/>
        </p:nvSpPr>
        <p:spPr>
          <a:xfrm>
            <a:off x="3493694" y="1783080"/>
            <a:ext cx="2350694" cy="914400"/>
          </a:xfrm>
          <a:prstGeom prst="roundRect">
            <a:avLst>
              <a:gd name="adj" fmla="val 8000"/>
            </a:avLst>
          </a:prstGeom>
          <a:solidFill>
            <a:srgbClr val="F7E6CF"/>
          </a:solidFill>
          <a:ln w="15875">
            <a:solidFill>
              <a:srgbClr val="D4862A"/>
            </a:solidFill>
            <a:prstDash val="solid"/>
          </a:ln>
        </p:spPr>
      </p:sp>
      <p:sp>
        <p:nvSpPr>
          <p:cNvPr id="12" name="Text 9"/>
          <p:cNvSpPr/>
          <p:nvPr/>
        </p:nvSpPr>
        <p:spPr>
          <a:xfrm>
            <a:off x="3493694" y="1783080"/>
            <a:ext cx="2350694" cy="91440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anchor 1</a:t>
            </a:r>
            <a:endParaRPr lang="en-US" sz="1800" dirty="0"/>
          </a:p>
          <a:p>
            <a:pPr algn="ctr" indent="0" marL="0">
              <a:buNone/>
            </a:pPr>
            <a:r>
              <a:rPr lang="en-US" sz="1800" dirty="0">
                <a:solidFill>
                  <a:srgbClr val="1E2622"/>
                </a:solidFill>
                <a:latin typeface="Arial" pitchFamily="34" charset="0"/>
                <a:ea typeface="Arial" pitchFamily="34" charset="-122"/>
                <a:cs typeface="Arial" pitchFamily="34" charset="-120"/>
              </a:rPr>
              <a:t>commits hist(h1)</a:t>
            </a:r>
            <a:endParaRPr lang="en-US" sz="1800" dirty="0"/>
          </a:p>
        </p:txBody>
      </p:sp>
      <p:sp>
        <p:nvSpPr>
          <p:cNvPr id="13" name="Shape 10"/>
          <p:cNvSpPr/>
          <p:nvPr/>
        </p:nvSpPr>
        <p:spPr>
          <a:xfrm>
            <a:off x="5844388" y="2240280"/>
            <a:ext cx="502920" cy="914"/>
          </a:xfrm>
          <a:prstGeom prst="line">
            <a:avLst/>
          </a:prstGeom>
          <a:noFill/>
          <a:ln w="31750">
            <a:solidFill>
              <a:srgbClr val="D4862A"/>
            </a:solidFill>
            <a:prstDash val="solid"/>
            <a:tailEnd type="triangle"/>
          </a:ln>
        </p:spPr>
      </p:sp>
      <p:sp>
        <p:nvSpPr>
          <p:cNvPr id="14" name="Shape 11"/>
          <p:cNvSpPr/>
          <p:nvPr/>
        </p:nvSpPr>
        <p:spPr>
          <a:xfrm>
            <a:off x="6347308" y="1783080"/>
            <a:ext cx="2350694" cy="914400"/>
          </a:xfrm>
          <a:prstGeom prst="roundRect">
            <a:avLst>
              <a:gd name="adj" fmla="val 8000"/>
            </a:avLst>
          </a:prstGeom>
          <a:solidFill>
            <a:srgbClr val="F7E6CF"/>
          </a:solidFill>
          <a:ln w="15875">
            <a:solidFill>
              <a:srgbClr val="D4862A"/>
            </a:solidFill>
            <a:prstDash val="solid"/>
          </a:ln>
        </p:spPr>
      </p:sp>
      <p:sp>
        <p:nvSpPr>
          <p:cNvPr id="15" name="Text 12"/>
          <p:cNvSpPr/>
          <p:nvPr/>
        </p:nvSpPr>
        <p:spPr>
          <a:xfrm>
            <a:off x="6347308" y="1783080"/>
            <a:ext cx="2350694" cy="91440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anchor 2</a:t>
            </a:r>
            <a:endParaRPr lang="en-US" sz="1800" dirty="0"/>
          </a:p>
          <a:p>
            <a:pPr algn="ctr" indent="0" marL="0">
              <a:buNone/>
            </a:pPr>
            <a:r>
              <a:rPr lang="en-US" sz="1800" dirty="0">
                <a:solidFill>
                  <a:srgbClr val="1E2622"/>
                </a:solidFill>
                <a:latin typeface="Arial" pitchFamily="34" charset="0"/>
                <a:ea typeface="Arial" pitchFamily="34" charset="-122"/>
                <a:cs typeface="Arial" pitchFamily="34" charset="-120"/>
              </a:rPr>
              <a:t>commits hist(h2)</a:t>
            </a:r>
            <a:endParaRPr lang="en-US" sz="1800" dirty="0"/>
          </a:p>
        </p:txBody>
      </p:sp>
      <p:sp>
        <p:nvSpPr>
          <p:cNvPr id="16" name="Shape 13"/>
          <p:cNvSpPr/>
          <p:nvPr/>
        </p:nvSpPr>
        <p:spPr>
          <a:xfrm>
            <a:off x="8698001" y="2240280"/>
            <a:ext cx="502920" cy="914"/>
          </a:xfrm>
          <a:prstGeom prst="line">
            <a:avLst/>
          </a:prstGeom>
          <a:noFill/>
          <a:ln w="31750">
            <a:solidFill>
              <a:srgbClr val="D4862A"/>
            </a:solidFill>
            <a:prstDash val="solid"/>
            <a:tailEnd type="triangle"/>
          </a:ln>
        </p:spPr>
      </p:sp>
      <p:sp>
        <p:nvSpPr>
          <p:cNvPr id="17" name="Shape 14"/>
          <p:cNvSpPr/>
          <p:nvPr/>
        </p:nvSpPr>
        <p:spPr>
          <a:xfrm>
            <a:off x="9200921" y="1783080"/>
            <a:ext cx="2350694" cy="914400"/>
          </a:xfrm>
          <a:prstGeom prst="roundRect">
            <a:avLst>
              <a:gd name="adj" fmla="val 8000"/>
            </a:avLst>
          </a:prstGeom>
          <a:solidFill>
            <a:srgbClr val="F7E6CF"/>
          </a:solidFill>
          <a:ln w="15875">
            <a:solidFill>
              <a:srgbClr val="D4862A"/>
            </a:solidFill>
            <a:prstDash val="solid"/>
          </a:ln>
        </p:spPr>
      </p:sp>
      <p:sp>
        <p:nvSpPr>
          <p:cNvPr id="18" name="Text 15"/>
          <p:cNvSpPr/>
          <p:nvPr/>
        </p:nvSpPr>
        <p:spPr>
          <a:xfrm>
            <a:off x="9200921" y="1783080"/>
            <a:ext cx="2350694" cy="914400"/>
          </a:xfrm>
          <a:prstGeom prst="rect">
            <a:avLst/>
          </a:prstGeom>
          <a:noFill/>
          <a:ln/>
        </p:spPr>
        <p:txBody>
          <a:bodyPr wrap="square" lIns="76200" tIns="76200" rIns="76200" bIns="76200" rtlCol="0" anchor="ctr"/>
          <a:lstStyle/>
          <a:p>
            <a:pPr algn="ctr" indent="0" marL="0">
              <a:buNone/>
            </a:pPr>
            <a:r>
              <a:rPr lang="en-US" sz="1800" dirty="0">
                <a:solidFill>
                  <a:srgbClr val="1E2622"/>
                </a:solidFill>
                <a:latin typeface="Arial" pitchFamily="34" charset="0"/>
                <a:ea typeface="Arial" pitchFamily="34" charset="-122"/>
                <a:cs typeface="Arial" pitchFamily="34" charset="-120"/>
              </a:rPr>
              <a:t>anchor 3</a:t>
            </a:r>
            <a:endParaRPr lang="en-US" sz="1800" dirty="0"/>
          </a:p>
          <a:p>
            <a:pPr algn="ctr" indent="0" marL="0">
              <a:buNone/>
            </a:pPr>
            <a:r>
              <a:rPr lang="en-US" sz="1800" dirty="0">
                <a:solidFill>
                  <a:srgbClr val="1E2622"/>
                </a:solidFill>
                <a:latin typeface="Arial" pitchFamily="34" charset="0"/>
                <a:ea typeface="Arial" pitchFamily="34" charset="-122"/>
                <a:cs typeface="Arial" pitchFamily="34" charset="-120"/>
              </a:rPr>
              <a:t>commits hist(h3)</a:t>
            </a:r>
            <a:endParaRPr lang="en-US" sz="1800" dirty="0"/>
          </a:p>
        </p:txBody>
      </p:sp>
      <p:sp>
        <p:nvSpPr>
          <p:cNvPr id="19" name="Text 16"/>
          <p:cNvSpPr/>
          <p:nvPr/>
        </p:nvSpPr>
        <p:spPr>
          <a:xfrm>
            <a:off x="640080" y="2770632"/>
            <a:ext cx="10911535" cy="365760"/>
          </a:xfrm>
          <a:prstGeom prst="rect">
            <a:avLst/>
          </a:prstGeom>
          <a:noFill/>
          <a:ln/>
        </p:spPr>
        <p:txBody>
          <a:bodyPr wrap="square" lIns="0" tIns="0" rIns="0" bIns="0" rtlCol="0" anchor="ctr"/>
          <a:lstStyle/>
          <a:p>
            <a:pPr algn="ctr" indent="0" marL="0">
              <a:buNone/>
            </a:pPr>
            <a:r>
              <a:rPr lang="en-US" sz="1700" dirty="0">
                <a:solidFill>
                  <a:srgbClr val="5F6862"/>
                </a:solidFill>
                <a:latin typeface="Arial" pitchFamily="34" charset="0"/>
                <a:ea typeface="Arial" pitchFamily="34" charset="-122"/>
                <a:cs typeface="Arial" pitchFamily="34" charset="-120"/>
              </a:rPr>
              <a:t>each spends the previous one's seal: one anchored history, enforced by Bitcoin</a:t>
            </a:r>
            <a:endParaRPr lang="en-US" sz="1700" dirty="0"/>
          </a:p>
        </p:txBody>
      </p:sp>
      <p:sp>
        <p:nvSpPr>
          <p:cNvPr id="20" name="Shape 17"/>
          <p:cNvSpPr/>
          <p:nvPr/>
        </p:nvSpPr>
        <p:spPr>
          <a:xfrm>
            <a:off x="640080" y="3429000"/>
            <a:ext cx="3454298" cy="2148840"/>
          </a:xfrm>
          <a:prstGeom prst="rect">
            <a:avLst/>
          </a:prstGeom>
          <a:solidFill>
            <a:srgbClr val="FFFFFF"/>
          </a:solidFill>
          <a:ln w="12700">
            <a:solidFill>
              <a:srgbClr val="CFC9B8"/>
            </a:solidFill>
            <a:prstDash val="solid"/>
          </a:ln>
        </p:spPr>
      </p:sp>
      <p:sp>
        <p:nvSpPr>
          <p:cNvPr id="21" name="Shape 18"/>
          <p:cNvSpPr/>
          <p:nvPr/>
        </p:nvSpPr>
        <p:spPr>
          <a:xfrm>
            <a:off x="640080" y="3429000"/>
            <a:ext cx="3454298" cy="73152"/>
          </a:xfrm>
          <a:prstGeom prst="rect">
            <a:avLst/>
          </a:prstGeom>
          <a:solidFill>
            <a:srgbClr val="3B6C91"/>
          </a:solidFill>
          <a:ln/>
        </p:spPr>
      </p:sp>
      <p:pic>
        <p:nvPicPr>
          <p:cNvPr id="22" name="Image 0" descr="/Users/waxwing/korea-pres/talk2/assets/icons/file-check-3B6C91.png">    </p:cNvPr>
          <p:cNvPicPr>
            <a:picLocks noChangeAspect="1"/>
          </p:cNvPicPr>
          <p:nvPr/>
        </p:nvPicPr>
        <p:blipFill>
          <a:blip r:embed="rId1"/>
          <a:stretch>
            <a:fillRect/>
          </a:stretch>
        </p:blipFill>
        <p:spPr>
          <a:xfrm>
            <a:off x="841248" y="3703320"/>
            <a:ext cx="411480" cy="411480"/>
          </a:xfrm>
          <a:prstGeom prst="rect">
            <a:avLst/>
          </a:prstGeom>
        </p:spPr>
      </p:pic>
      <p:sp>
        <p:nvSpPr>
          <p:cNvPr id="23" name="Text 19"/>
          <p:cNvSpPr/>
          <p:nvPr/>
        </p:nvSpPr>
        <p:spPr>
          <a:xfrm>
            <a:off x="841248" y="4251960"/>
            <a:ext cx="3051962" cy="118872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Inside the proof</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Anchors are recorded on the L2 and checked by the chain proof: a fork holds none.</a:t>
            </a:r>
            <a:endParaRPr lang="en-US" sz="2200" dirty="0"/>
          </a:p>
        </p:txBody>
      </p:sp>
      <p:sp>
        <p:nvSpPr>
          <p:cNvPr id="24" name="Shape 20"/>
          <p:cNvSpPr/>
          <p:nvPr/>
        </p:nvSpPr>
        <p:spPr>
          <a:xfrm>
            <a:off x="4368698" y="3429000"/>
            <a:ext cx="3454298" cy="2148840"/>
          </a:xfrm>
          <a:prstGeom prst="rect">
            <a:avLst/>
          </a:prstGeom>
          <a:solidFill>
            <a:srgbClr val="FFFFFF"/>
          </a:solidFill>
          <a:ln w="12700">
            <a:solidFill>
              <a:srgbClr val="CFC9B8"/>
            </a:solidFill>
            <a:prstDash val="solid"/>
          </a:ln>
        </p:spPr>
      </p:sp>
      <p:sp>
        <p:nvSpPr>
          <p:cNvPr id="25" name="Shape 21"/>
          <p:cNvSpPr/>
          <p:nvPr/>
        </p:nvSpPr>
        <p:spPr>
          <a:xfrm>
            <a:off x="4368698" y="3429000"/>
            <a:ext cx="3454298" cy="73152"/>
          </a:xfrm>
          <a:prstGeom prst="rect">
            <a:avLst/>
          </a:prstGeom>
          <a:solidFill>
            <a:srgbClr val="B4462F"/>
          </a:solidFill>
          <a:ln/>
        </p:spPr>
      </p:sp>
      <p:pic>
        <p:nvPicPr>
          <p:cNvPr id="26" name="Image 1" descr="/Users/waxwing/korea-pres/talk2/assets/icons/pickaxe-B4462F.png">    </p:cNvPr>
          <p:cNvPicPr>
            <a:picLocks noChangeAspect="1"/>
          </p:cNvPicPr>
          <p:nvPr/>
        </p:nvPicPr>
        <p:blipFill>
          <a:blip r:embed="rId2"/>
          <a:stretch>
            <a:fillRect/>
          </a:stretch>
        </p:blipFill>
        <p:spPr>
          <a:xfrm>
            <a:off x="4569866" y="3703320"/>
            <a:ext cx="411480" cy="411480"/>
          </a:xfrm>
          <a:prstGeom prst="rect">
            <a:avLst/>
          </a:prstGeom>
        </p:spPr>
      </p:pic>
      <p:sp>
        <p:nvSpPr>
          <p:cNvPr id="27" name="Text 22"/>
          <p:cNvSpPr/>
          <p:nvPr/>
        </p:nvSpPr>
        <p:spPr>
          <a:xfrm>
            <a:off x="4569866" y="4251960"/>
            <a:ext cx="3051962" cy="118872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10 blocks' work</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A withdrawal needs its return under an anchor with 10 blocks' work on top.</a:t>
            </a:r>
            <a:endParaRPr lang="en-US" sz="2200" dirty="0"/>
          </a:p>
        </p:txBody>
      </p:sp>
      <p:sp>
        <p:nvSpPr>
          <p:cNvPr id="28" name="Shape 23"/>
          <p:cNvSpPr/>
          <p:nvPr/>
        </p:nvSpPr>
        <p:spPr>
          <a:xfrm>
            <a:off x="8097317" y="3429000"/>
            <a:ext cx="3454298" cy="2148840"/>
          </a:xfrm>
          <a:prstGeom prst="rect">
            <a:avLst/>
          </a:prstGeom>
          <a:solidFill>
            <a:srgbClr val="FFFFFF"/>
          </a:solidFill>
          <a:ln w="12700">
            <a:solidFill>
              <a:srgbClr val="CFC9B8"/>
            </a:solidFill>
            <a:prstDash val="solid"/>
          </a:ln>
        </p:spPr>
      </p:sp>
      <p:sp>
        <p:nvSpPr>
          <p:cNvPr id="29" name="Shape 24"/>
          <p:cNvSpPr/>
          <p:nvPr/>
        </p:nvSpPr>
        <p:spPr>
          <a:xfrm>
            <a:off x="8097317" y="3429000"/>
            <a:ext cx="3454298" cy="73152"/>
          </a:xfrm>
          <a:prstGeom prst="rect">
            <a:avLst/>
          </a:prstGeom>
          <a:solidFill>
            <a:srgbClr val="5E8C2F"/>
          </a:solidFill>
          <a:ln/>
        </p:spPr>
      </p:sp>
      <p:pic>
        <p:nvPicPr>
          <p:cNvPr id="30" name="Image 2" descr="/Users/waxwing/korea-pres/talk2/assets/icons/feather-5E8C2F.png">    </p:cNvPr>
          <p:cNvPicPr>
            <a:picLocks noChangeAspect="1"/>
          </p:cNvPicPr>
          <p:nvPr/>
        </p:nvPicPr>
        <p:blipFill>
          <a:blip r:embed="rId3"/>
          <a:stretch>
            <a:fillRect/>
          </a:stretch>
        </p:blipFill>
        <p:spPr>
          <a:xfrm>
            <a:off x="8298485" y="3703320"/>
            <a:ext cx="411480" cy="411480"/>
          </a:xfrm>
          <a:prstGeom prst="rect">
            <a:avLst/>
          </a:prstGeom>
        </p:spPr>
      </p:pic>
      <p:sp>
        <p:nvSpPr>
          <p:cNvPr id="31" name="Text 25"/>
          <p:cNvSpPr/>
          <p:nvPr/>
        </p:nvSpPr>
        <p:spPr>
          <a:xfrm>
            <a:off x="8298485" y="4251960"/>
            <a:ext cx="3051962" cy="118872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Cheap</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269 vB an anchor, one a block at most. Final in ~2 hours.</a:t>
            </a:r>
            <a:endParaRPr lang="en-US" sz="2200" dirty="0"/>
          </a:p>
        </p:txBody>
      </p:sp>
      <p:sp>
        <p:nvSpPr>
          <p:cNvPr id="32" name="Text 26"/>
          <p:cNvSpPr/>
          <p:nvPr/>
        </p:nvSpPr>
        <p:spPr>
          <a:xfrm>
            <a:off x="640080" y="5760720"/>
            <a:ext cx="10911535" cy="457200"/>
          </a:xfrm>
          <a:prstGeom prst="rect">
            <a:avLst/>
          </a:prstGeom>
          <a:noFill/>
          <a:ln/>
        </p:spPr>
        <p:txBody>
          <a:bodyPr wrap="square" lIns="0" tIns="0" rIns="0" bIns="0" rtlCol="0" anchor="t"/>
          <a:lstStyle/>
          <a:p>
            <a:pPr indent="0" marL="0">
              <a:buNone/>
            </a:pPr>
            <a:r>
              <a:rPr lang="en-US" sz="1900" i="1" dirty="0">
                <a:solidFill>
                  <a:srgbClr val="5F6862"/>
                </a:solidFill>
                <a:latin typeface="Arial" pitchFamily="34" charset="0"/>
                <a:ea typeface="Arial" pitchFamily="34" charset="-122"/>
                <a:cs typeface="Arial" pitchFamily="34" charset="-120"/>
              </a:rPr>
              <a:t>Wallets show each payment as sealed → anchored → final.</a:t>
            </a:r>
            <a:endParaRPr lang="en-US" sz="19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44</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45">
    <p:bg>
      <p:bgPr>
        <a:solidFill>
          <a:srgbClr val="F5F2E9"/>
        </a:solidFill>
      </p:bgPr>
    </p:bg>
    <p:spTree>
      <p:nvGrpSpPr>
        <p:cNvPr id="1" name=""/>
        <p:cNvGrpSpPr/>
        <p:nvPr/>
      </p:nvGrpSpPr>
      <p:grpSpPr>
        <a:xfrm>
          <a:off x="0" y="0"/>
          <a:ext cx="0" cy="0"/>
          <a:chOff x="0" y="0"/>
          <a:chExt cx="0" cy="0"/>
        </a:xfrm>
      </p:grpSpPr>
      <p:sp>
        <p:nvSpPr>
          <p:cNvPr id="2" name="Shape 0"/>
          <p:cNvSpPr/>
          <p:nvPr/>
        </p:nvSpPr>
        <p:spPr>
          <a:xfrm>
            <a:off x="0" y="6775704"/>
            <a:ext cx="12191695" cy="82296"/>
          </a:xfrm>
          <a:prstGeom prst="rect">
            <a:avLst/>
          </a:prstGeom>
          <a:solidFill>
            <a:srgbClr val="3B6C91"/>
          </a:solidFill>
          <a:ln/>
        </p:spPr>
      </p:sp>
      <p:sp>
        <p:nvSpPr>
          <p:cNvPr id="3" name="Text 1"/>
          <p:cNvSpPr/>
          <p:nvPr/>
        </p:nvSpPr>
        <p:spPr>
          <a:xfrm>
            <a:off x="640080" y="146304"/>
            <a:ext cx="4572000" cy="292608"/>
          </a:xfrm>
          <a:prstGeom prst="rect">
            <a:avLst/>
          </a:prstGeom>
          <a:noFill/>
          <a:ln/>
        </p:spPr>
        <p:txBody>
          <a:bodyPr wrap="square" lIns="0" tIns="0" rIns="0" bIns="0" rtlCol="0" anchor="ctr"/>
          <a:lstStyle/>
          <a:p>
            <a:pPr indent="0" marL="0">
              <a:buNone/>
            </a:pPr>
            <a:r>
              <a:rPr lang="en-US" sz="1100" b="1" spc="200" kern="0" dirty="0">
                <a:solidFill>
                  <a:srgbClr val="3B6C91"/>
                </a:solidFill>
                <a:latin typeface="Arial" pitchFamily="34" charset="0"/>
                <a:ea typeface="Arial" pitchFamily="34" charset="-122"/>
                <a:cs typeface="Arial" pitchFamily="34" charset="-120"/>
              </a:rPr>
              <a:t>BELOW THE LINE · the L2, not Lichen</a:t>
            </a:r>
            <a:endParaRPr lang="en-US" sz="1100" dirty="0"/>
          </a:p>
        </p:txBody>
      </p:sp>
      <p:sp>
        <p:nvSpPr>
          <p:cNvPr id="5" name="Text 2"/>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What's left: a hostile operator</a:t>
            </a:r>
            <a:endParaRPr lang="en-US" sz="3400" dirty="0"/>
          </a:p>
        </p:txBody>
      </p:sp>
      <p:sp>
        <p:nvSpPr>
          <p:cNvPr id="6" name="Shape 3"/>
          <p:cNvSpPr/>
          <p:nvPr/>
        </p:nvSpPr>
        <p:spPr>
          <a:xfrm>
            <a:off x="640080" y="1298448"/>
            <a:ext cx="1097280" cy="0"/>
          </a:xfrm>
          <a:prstGeom prst="line">
            <a:avLst/>
          </a:prstGeom>
          <a:noFill/>
          <a:ln w="38100">
            <a:solidFill>
              <a:srgbClr val="5E8C2F"/>
            </a:solidFill>
            <a:prstDash val="solid"/>
          </a:ln>
        </p:spPr>
      </p:sp>
      <p:sp>
        <p:nvSpPr>
          <p:cNvPr id="7" name="Text 4"/>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the exit: built, on regtest</a:t>
            </a:r>
            <a:endParaRPr lang="en-US" sz="1600" dirty="0"/>
          </a:p>
        </p:txBody>
      </p:sp>
      <p:sp>
        <p:nvSpPr>
          <p:cNvPr id="8" name="Text 5"/>
          <p:cNvSpPr/>
          <p:nvPr/>
        </p:nvSpPr>
        <p:spPr>
          <a:xfrm>
            <a:off x="640080" y="1645920"/>
            <a:ext cx="10911535" cy="914400"/>
          </a:xfrm>
          <a:prstGeom prst="rect">
            <a:avLst/>
          </a:prstGeom>
          <a:noFill/>
          <a:ln/>
        </p:spPr>
        <p:txBody>
          <a:bodyPr wrap="square" lIns="0" tIns="0" rIns="0" bIns="0" rtlCol="0" anchor="t"/>
          <a:lstStyle/>
          <a:p>
            <a:pPr indent="0" marL="0">
              <a:buNone/>
            </a:pPr>
            <a:r>
              <a:rPr lang="en-US" sz="2200" dirty="0">
                <a:solidFill>
                  <a:srgbClr val="1E2622"/>
                </a:solidFill>
                <a:latin typeface="Arial" pitchFamily="34" charset="0"/>
                <a:ea typeface="Arial" pitchFamily="34" charset="-122"/>
                <a:cs typeface="Arial" pitchFamily="34" charset="-120"/>
              </a:rPr>
              <a:t>Hub and sequencer as one operator. Whatever isn't withdrawn by T_close goes to the hub, so it profits from blocking your return.</a:t>
            </a:r>
            <a:endParaRPr lang="en-US" sz="2200" dirty="0"/>
          </a:p>
        </p:txBody>
      </p:sp>
      <p:sp>
        <p:nvSpPr>
          <p:cNvPr id="9" name="Shape 6"/>
          <p:cNvSpPr/>
          <p:nvPr/>
        </p:nvSpPr>
        <p:spPr>
          <a:xfrm>
            <a:off x="640080" y="2788920"/>
            <a:ext cx="2522144" cy="3063240"/>
          </a:xfrm>
          <a:prstGeom prst="rect">
            <a:avLst/>
          </a:prstGeom>
          <a:solidFill>
            <a:srgbClr val="FFFFFF"/>
          </a:solidFill>
          <a:ln w="12700">
            <a:solidFill>
              <a:srgbClr val="CFC9B8"/>
            </a:solidFill>
            <a:prstDash val="solid"/>
          </a:ln>
        </p:spPr>
      </p:sp>
      <p:sp>
        <p:nvSpPr>
          <p:cNvPr id="10" name="Shape 7"/>
          <p:cNvSpPr/>
          <p:nvPr/>
        </p:nvSpPr>
        <p:spPr>
          <a:xfrm>
            <a:off x="640080" y="2788920"/>
            <a:ext cx="2522144" cy="73152"/>
          </a:xfrm>
          <a:prstGeom prst="rect">
            <a:avLst/>
          </a:prstGeom>
          <a:solidFill>
            <a:srgbClr val="B4462F"/>
          </a:solidFill>
          <a:ln/>
        </p:spPr>
      </p:sp>
      <p:pic>
        <p:nvPicPr>
          <p:cNvPr id="11" name="Image 0" descr="/Users/waxwing/korea-pres/talk2/assets/icons/ban-B4462F.png">    </p:cNvPr>
          <p:cNvPicPr>
            <a:picLocks noChangeAspect="1"/>
          </p:cNvPicPr>
          <p:nvPr/>
        </p:nvPicPr>
        <p:blipFill>
          <a:blip r:embed="rId1"/>
          <a:stretch>
            <a:fillRect/>
          </a:stretch>
        </p:blipFill>
        <p:spPr>
          <a:xfrm>
            <a:off x="1398232" y="3063240"/>
            <a:ext cx="1005840" cy="1005840"/>
          </a:xfrm>
          <a:prstGeom prst="rect">
            <a:avLst/>
          </a:prstGeom>
        </p:spPr>
      </p:pic>
      <p:sp>
        <p:nvSpPr>
          <p:cNvPr id="12" name="Text 8"/>
          <p:cNvSpPr/>
          <p:nvPr/>
        </p:nvSpPr>
        <p:spPr>
          <a:xfrm>
            <a:off x="841248" y="4206240"/>
            <a:ext cx="2119808" cy="1508760"/>
          </a:xfrm>
          <a:prstGeom prst="rect">
            <a:avLst/>
          </a:prstGeom>
          <a:noFill/>
          <a:ln/>
        </p:spPr>
        <p:txBody>
          <a:bodyPr wrap="square" lIns="0" tIns="0" rIns="0" bIns="0" rtlCol="0" anchor="t"/>
          <a:lstStyle/>
          <a:p>
            <a:pPr algn="ctr" indent="0" marL="0">
              <a:spcAft>
                <a:spcPts val="800"/>
              </a:spcAft>
              <a:buNone/>
            </a:pPr>
            <a:r>
              <a:rPr lang="en-US" sz="2600" b="1" dirty="0">
                <a:solidFill>
                  <a:srgbClr val="1E2622"/>
                </a:solidFill>
                <a:latin typeface="Georgia" pitchFamily="34" charset="0"/>
                <a:ea typeface="Georgia" pitchFamily="34" charset="-122"/>
                <a:cs typeface="Georgia" pitchFamily="34" charset="-120"/>
              </a:rPr>
              <a:t>Censor</a:t>
            </a:r>
            <a:endParaRPr lang="en-US" sz="2600" dirty="0"/>
          </a:p>
          <a:p>
            <a:pPr algn="ctr" indent="0" marL="0">
              <a:buNone/>
            </a:pPr>
            <a:r>
              <a:rPr lang="en-US" sz="2000" dirty="0">
                <a:solidFill>
                  <a:srgbClr val="5F6862"/>
                </a:solidFill>
                <a:latin typeface="Arial" pitchFamily="34" charset="0"/>
                <a:ea typeface="Arial" pitchFamily="34" charset="-122"/>
                <a:cs typeface="Arial" pitchFamily="34" charset="-120"/>
              </a:rPr>
              <a:t>your return never gets in</a:t>
            </a:r>
            <a:endParaRPr lang="en-US" sz="2600" dirty="0"/>
          </a:p>
        </p:txBody>
      </p:sp>
      <p:sp>
        <p:nvSpPr>
          <p:cNvPr id="13" name="Shape 9"/>
          <p:cNvSpPr/>
          <p:nvPr/>
        </p:nvSpPr>
        <p:spPr>
          <a:xfrm>
            <a:off x="3436544" y="2788920"/>
            <a:ext cx="2522144" cy="3063240"/>
          </a:xfrm>
          <a:prstGeom prst="rect">
            <a:avLst/>
          </a:prstGeom>
          <a:solidFill>
            <a:srgbClr val="FFFFFF"/>
          </a:solidFill>
          <a:ln w="12700">
            <a:solidFill>
              <a:srgbClr val="CFC9B8"/>
            </a:solidFill>
            <a:prstDash val="solid"/>
          </a:ln>
        </p:spPr>
      </p:sp>
      <p:sp>
        <p:nvSpPr>
          <p:cNvPr id="14" name="Shape 10"/>
          <p:cNvSpPr/>
          <p:nvPr/>
        </p:nvSpPr>
        <p:spPr>
          <a:xfrm>
            <a:off x="3436544" y="2788920"/>
            <a:ext cx="2522144" cy="73152"/>
          </a:xfrm>
          <a:prstGeom prst="rect">
            <a:avLst/>
          </a:prstGeom>
          <a:solidFill>
            <a:srgbClr val="B4462F"/>
          </a:solidFill>
          <a:ln/>
        </p:spPr>
      </p:sp>
      <p:pic>
        <p:nvPicPr>
          <p:cNvPr id="15" name="Image 1" descr="/Users/waxwing/korea-pres/talk2/assets/icons/octagon-pause-B4462F.png">    </p:cNvPr>
          <p:cNvPicPr>
            <a:picLocks noChangeAspect="1"/>
          </p:cNvPicPr>
          <p:nvPr/>
        </p:nvPicPr>
        <p:blipFill>
          <a:blip r:embed="rId2"/>
          <a:stretch>
            <a:fillRect/>
          </a:stretch>
        </p:blipFill>
        <p:spPr>
          <a:xfrm>
            <a:off x="4194696" y="3063240"/>
            <a:ext cx="1005840" cy="1005840"/>
          </a:xfrm>
          <a:prstGeom prst="rect">
            <a:avLst/>
          </a:prstGeom>
        </p:spPr>
      </p:pic>
      <p:sp>
        <p:nvSpPr>
          <p:cNvPr id="16" name="Text 11"/>
          <p:cNvSpPr/>
          <p:nvPr/>
        </p:nvSpPr>
        <p:spPr>
          <a:xfrm>
            <a:off x="3637712" y="4206240"/>
            <a:ext cx="2119808" cy="1508760"/>
          </a:xfrm>
          <a:prstGeom prst="rect">
            <a:avLst/>
          </a:prstGeom>
          <a:noFill/>
          <a:ln/>
        </p:spPr>
        <p:txBody>
          <a:bodyPr wrap="square" lIns="0" tIns="0" rIns="0" bIns="0" rtlCol="0" anchor="t"/>
          <a:lstStyle/>
          <a:p>
            <a:pPr algn="ctr" indent="0" marL="0">
              <a:spcAft>
                <a:spcPts val="800"/>
              </a:spcAft>
              <a:buNone/>
            </a:pPr>
            <a:r>
              <a:rPr lang="en-US" sz="2600" b="1" dirty="0">
                <a:solidFill>
                  <a:srgbClr val="1E2622"/>
                </a:solidFill>
                <a:latin typeface="Georgia" pitchFamily="34" charset="0"/>
                <a:ea typeface="Georgia" pitchFamily="34" charset="-122"/>
                <a:cs typeface="Georgia" pitchFamily="34" charset="-120"/>
              </a:rPr>
              <a:t>Stop</a:t>
            </a:r>
            <a:endParaRPr lang="en-US" sz="2600" dirty="0"/>
          </a:p>
          <a:p>
            <a:pPr algn="ctr" indent="0" marL="0">
              <a:buNone/>
            </a:pPr>
            <a:r>
              <a:rPr lang="en-US" sz="2000" dirty="0">
                <a:solidFill>
                  <a:srgbClr val="5F6862"/>
                </a:solidFill>
                <a:latin typeface="Arial" pitchFamily="34" charset="0"/>
                <a:ea typeface="Arial" pitchFamily="34" charset="-122"/>
                <a:cs typeface="Arial" pitchFamily="34" charset="-120"/>
              </a:rPr>
              <a:t>no more seals or anchors</a:t>
            </a:r>
            <a:endParaRPr lang="en-US" sz="2600" dirty="0"/>
          </a:p>
        </p:txBody>
      </p:sp>
      <p:sp>
        <p:nvSpPr>
          <p:cNvPr id="17" name="Shape 12"/>
          <p:cNvSpPr/>
          <p:nvPr/>
        </p:nvSpPr>
        <p:spPr>
          <a:xfrm>
            <a:off x="6233008" y="2788920"/>
            <a:ext cx="2522144" cy="3063240"/>
          </a:xfrm>
          <a:prstGeom prst="rect">
            <a:avLst/>
          </a:prstGeom>
          <a:solidFill>
            <a:srgbClr val="FFFFFF"/>
          </a:solidFill>
          <a:ln w="12700">
            <a:solidFill>
              <a:srgbClr val="CFC9B8"/>
            </a:solidFill>
            <a:prstDash val="solid"/>
          </a:ln>
        </p:spPr>
      </p:sp>
      <p:sp>
        <p:nvSpPr>
          <p:cNvPr id="18" name="Shape 13"/>
          <p:cNvSpPr/>
          <p:nvPr/>
        </p:nvSpPr>
        <p:spPr>
          <a:xfrm>
            <a:off x="6233008" y="2788920"/>
            <a:ext cx="2522144" cy="73152"/>
          </a:xfrm>
          <a:prstGeom prst="rect">
            <a:avLst/>
          </a:prstGeom>
          <a:solidFill>
            <a:srgbClr val="B4462F"/>
          </a:solidFill>
          <a:ln/>
        </p:spPr>
      </p:sp>
      <p:pic>
        <p:nvPicPr>
          <p:cNvPr id="19" name="Image 2" descr="/Users/waxwing/korea-pres/talk2/assets/icons/eye-off-B4462F.png">    </p:cNvPr>
          <p:cNvPicPr>
            <a:picLocks noChangeAspect="1"/>
          </p:cNvPicPr>
          <p:nvPr/>
        </p:nvPicPr>
        <p:blipFill>
          <a:blip r:embed="rId3"/>
          <a:stretch>
            <a:fillRect/>
          </a:stretch>
        </p:blipFill>
        <p:spPr>
          <a:xfrm>
            <a:off x="6991159" y="3063240"/>
            <a:ext cx="1005840" cy="1005840"/>
          </a:xfrm>
          <a:prstGeom prst="rect">
            <a:avLst/>
          </a:prstGeom>
        </p:spPr>
      </p:pic>
      <p:sp>
        <p:nvSpPr>
          <p:cNvPr id="20" name="Text 14"/>
          <p:cNvSpPr/>
          <p:nvPr/>
        </p:nvSpPr>
        <p:spPr>
          <a:xfrm>
            <a:off x="6434176" y="4206240"/>
            <a:ext cx="2119808" cy="1508760"/>
          </a:xfrm>
          <a:prstGeom prst="rect">
            <a:avLst/>
          </a:prstGeom>
          <a:noFill/>
          <a:ln/>
        </p:spPr>
        <p:txBody>
          <a:bodyPr wrap="square" lIns="0" tIns="0" rIns="0" bIns="0" rtlCol="0" anchor="t"/>
          <a:lstStyle/>
          <a:p>
            <a:pPr algn="ctr" indent="0" marL="0">
              <a:spcAft>
                <a:spcPts val="800"/>
              </a:spcAft>
              <a:buNone/>
            </a:pPr>
            <a:r>
              <a:rPr lang="en-US" sz="2600" b="1" dirty="0">
                <a:solidFill>
                  <a:srgbClr val="1E2622"/>
                </a:solidFill>
                <a:latin typeface="Georgia" pitchFamily="34" charset="0"/>
                <a:ea typeface="Georgia" pitchFamily="34" charset="-122"/>
                <a:cs typeface="Georgia" pitchFamily="34" charset="-120"/>
              </a:rPr>
              <a:t>Withhold</a:t>
            </a:r>
            <a:endParaRPr lang="en-US" sz="2600" dirty="0"/>
          </a:p>
          <a:p>
            <a:pPr algn="ctr" indent="0" marL="0">
              <a:buNone/>
            </a:pPr>
            <a:r>
              <a:rPr lang="en-US" sz="2000" dirty="0">
                <a:solidFill>
                  <a:srgbClr val="5F6862"/>
                </a:solidFill>
                <a:latin typeface="Arial" pitchFamily="34" charset="0"/>
                <a:ea typeface="Arial" pitchFamily="34" charset="-122"/>
                <a:cs typeface="Arial" pitchFamily="34" charset="-120"/>
              </a:rPr>
              <a:t>the data you need for a proof</a:t>
            </a:r>
            <a:endParaRPr lang="en-US" sz="2600" dirty="0"/>
          </a:p>
        </p:txBody>
      </p:sp>
      <p:sp>
        <p:nvSpPr>
          <p:cNvPr id="21" name="Shape 15"/>
          <p:cNvSpPr/>
          <p:nvPr/>
        </p:nvSpPr>
        <p:spPr>
          <a:xfrm>
            <a:off x="9029471" y="2788920"/>
            <a:ext cx="2522144" cy="3063240"/>
          </a:xfrm>
          <a:prstGeom prst="rect">
            <a:avLst/>
          </a:prstGeom>
          <a:solidFill>
            <a:srgbClr val="FFFFFF"/>
          </a:solidFill>
          <a:ln w="12700">
            <a:solidFill>
              <a:srgbClr val="CFC9B8"/>
            </a:solidFill>
            <a:prstDash val="solid"/>
          </a:ln>
        </p:spPr>
      </p:sp>
      <p:sp>
        <p:nvSpPr>
          <p:cNvPr id="22" name="Shape 16"/>
          <p:cNvSpPr/>
          <p:nvPr/>
        </p:nvSpPr>
        <p:spPr>
          <a:xfrm>
            <a:off x="9029471" y="2788920"/>
            <a:ext cx="2522144" cy="73152"/>
          </a:xfrm>
          <a:prstGeom prst="rect">
            <a:avLst/>
          </a:prstGeom>
          <a:solidFill>
            <a:srgbClr val="B4462F"/>
          </a:solidFill>
          <a:ln/>
        </p:spPr>
      </p:sp>
      <p:pic>
        <p:nvPicPr>
          <p:cNvPr id="23" name="Image 3" descr="/Users/waxwing/korea-pres/talk2/assets/icons/ghost-B4462F.png">    </p:cNvPr>
          <p:cNvPicPr>
            <a:picLocks noChangeAspect="1"/>
          </p:cNvPicPr>
          <p:nvPr/>
        </p:nvPicPr>
        <p:blipFill>
          <a:blip r:embed="rId4"/>
          <a:stretch>
            <a:fillRect/>
          </a:stretch>
        </p:blipFill>
        <p:spPr>
          <a:xfrm>
            <a:off x="9787623" y="3063240"/>
            <a:ext cx="1005840" cy="1005840"/>
          </a:xfrm>
          <a:prstGeom prst="rect">
            <a:avLst/>
          </a:prstGeom>
        </p:spPr>
      </p:pic>
      <p:sp>
        <p:nvSpPr>
          <p:cNvPr id="24" name="Text 17"/>
          <p:cNvSpPr/>
          <p:nvPr/>
        </p:nvSpPr>
        <p:spPr>
          <a:xfrm>
            <a:off x="9230639" y="4206240"/>
            <a:ext cx="2119808" cy="1508760"/>
          </a:xfrm>
          <a:prstGeom prst="rect">
            <a:avLst/>
          </a:prstGeom>
          <a:noFill/>
          <a:ln/>
        </p:spPr>
        <p:txBody>
          <a:bodyPr wrap="square" lIns="0" tIns="0" rIns="0" bIns="0" rtlCol="0" anchor="t"/>
          <a:lstStyle/>
          <a:p>
            <a:pPr algn="ctr" indent="0" marL="0">
              <a:spcAft>
                <a:spcPts val="800"/>
              </a:spcAft>
              <a:buNone/>
            </a:pPr>
            <a:r>
              <a:rPr lang="en-US" sz="2600" b="1" dirty="0">
                <a:solidFill>
                  <a:srgbClr val="1E2622"/>
                </a:solidFill>
                <a:latin typeface="Georgia" pitchFamily="34" charset="0"/>
                <a:ea typeface="Georgia" pitchFamily="34" charset="-122"/>
                <a:cs typeface="Georgia" pitchFamily="34" charset="-120"/>
              </a:rPr>
              <a:t>Vanish</a:t>
            </a:r>
            <a:endParaRPr lang="en-US" sz="2600" dirty="0"/>
          </a:p>
          <a:p>
            <a:pPr algn="ctr" indent="0" marL="0">
              <a:buNone/>
            </a:pPr>
            <a:r>
              <a:rPr lang="en-US" sz="2000" dirty="0">
                <a:solidFill>
                  <a:srgbClr val="5F6862"/>
                </a:solidFill>
                <a:latin typeface="Arial" pitchFamily="34" charset="0"/>
                <a:ea typeface="Arial" pitchFamily="34" charset="-122"/>
                <a:cs typeface="Arial" pitchFamily="34" charset="-120"/>
              </a:rPr>
              <a:t>and wait out T_close</a:t>
            </a:r>
            <a:endParaRPr lang="en-US" sz="26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45</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46">
    <p:bg>
      <p:bgPr>
        <a:solidFill>
          <a:srgbClr val="F5F2E9"/>
        </a:solidFill>
      </p:bgPr>
    </p:bg>
    <p:spTree>
      <p:nvGrpSpPr>
        <p:cNvPr id="1" name=""/>
        <p:cNvGrpSpPr/>
        <p:nvPr/>
      </p:nvGrpSpPr>
      <p:grpSpPr>
        <a:xfrm>
          <a:off x="0" y="0"/>
          <a:ext cx="0" cy="0"/>
          <a:chOff x="0" y="0"/>
          <a:chExt cx="0" cy="0"/>
        </a:xfrm>
      </p:grpSpPr>
      <p:sp>
        <p:nvSpPr>
          <p:cNvPr id="2" name="Shape 0"/>
          <p:cNvSpPr/>
          <p:nvPr/>
        </p:nvSpPr>
        <p:spPr>
          <a:xfrm>
            <a:off x="0" y="6775704"/>
            <a:ext cx="12191695" cy="82296"/>
          </a:xfrm>
          <a:prstGeom prst="rect">
            <a:avLst/>
          </a:prstGeom>
          <a:solidFill>
            <a:srgbClr val="3B6C91"/>
          </a:solidFill>
          <a:ln/>
        </p:spPr>
      </p:sp>
      <p:sp>
        <p:nvSpPr>
          <p:cNvPr id="3" name="Text 1"/>
          <p:cNvSpPr/>
          <p:nvPr/>
        </p:nvSpPr>
        <p:spPr>
          <a:xfrm>
            <a:off x="640080" y="146304"/>
            <a:ext cx="4572000" cy="292608"/>
          </a:xfrm>
          <a:prstGeom prst="rect">
            <a:avLst/>
          </a:prstGeom>
          <a:noFill/>
          <a:ln/>
        </p:spPr>
        <p:txBody>
          <a:bodyPr wrap="square" lIns="0" tIns="0" rIns="0" bIns="0" rtlCol="0" anchor="ctr"/>
          <a:lstStyle/>
          <a:p>
            <a:pPr indent="0" marL="0">
              <a:buNone/>
            </a:pPr>
            <a:r>
              <a:rPr lang="en-US" sz="1100" b="1" spc="200" kern="0" dirty="0">
                <a:solidFill>
                  <a:srgbClr val="3B6C91"/>
                </a:solidFill>
                <a:latin typeface="Arial" pitchFamily="34" charset="0"/>
                <a:ea typeface="Arial" pitchFamily="34" charset="-122"/>
                <a:cs typeface="Arial" pitchFamily="34" charset="-120"/>
              </a:rPr>
              <a:t>BELOW THE LINE · the L2, not Lichen</a:t>
            </a:r>
            <a:endParaRPr lang="en-US" sz="1100" dirty="0"/>
          </a:p>
        </p:txBody>
      </p:sp>
      <p:sp>
        <p:nvSpPr>
          <p:cNvPr id="5" name="Text 2"/>
          <p:cNvSpPr/>
          <p:nvPr/>
        </p:nvSpPr>
        <p:spPr>
          <a:xfrm>
            <a:off x="640080" y="411480"/>
            <a:ext cx="10911535" cy="777240"/>
          </a:xfrm>
          <a:prstGeom prst="rect">
            <a:avLst/>
          </a:prstGeom>
          <a:noFill/>
          <a:ln/>
        </p:spPr>
        <p:txBody>
          <a:bodyPr wrap="square" lIns="0" tIns="0" rIns="0" bIns="0" rtlCol="0" anchor="b"/>
          <a:lstStyle/>
          <a:p>
            <a:pPr indent="0" marL="0">
              <a:buNone/>
            </a:pPr>
            <a:r>
              <a:rPr lang="en-US" sz="2800" b="1" dirty="0">
                <a:solidFill>
                  <a:srgbClr val="1E2622"/>
                </a:solidFill>
                <a:latin typeface="Georgia" pitchFamily="34" charset="0"/>
                <a:ea typeface="Georgia" pitchFamily="34" charset="-122"/>
                <a:cs typeface="Georgia" pitchFamily="34" charset="-120"/>
              </a:rPr>
              <a:t>The exit: claim from the past, answer with something real</a:t>
            </a:r>
            <a:endParaRPr lang="en-US" sz="2800" dirty="0"/>
          </a:p>
        </p:txBody>
      </p:sp>
      <p:sp>
        <p:nvSpPr>
          <p:cNvPr id="6" name="Shape 3"/>
          <p:cNvSpPr/>
          <p:nvPr/>
        </p:nvSpPr>
        <p:spPr>
          <a:xfrm>
            <a:off x="640080" y="1298448"/>
            <a:ext cx="1097280" cy="0"/>
          </a:xfrm>
          <a:prstGeom prst="line">
            <a:avLst/>
          </a:prstGeom>
          <a:noFill/>
          <a:ln w="38100">
            <a:solidFill>
              <a:srgbClr val="5E8C2F"/>
            </a:solidFill>
            <a:prstDash val="solid"/>
          </a:ln>
        </p:spPr>
      </p:sp>
      <p:sp>
        <p:nvSpPr>
          <p:cNvPr id="7" name="Shape 4"/>
          <p:cNvSpPr/>
          <p:nvPr/>
        </p:nvSpPr>
        <p:spPr>
          <a:xfrm>
            <a:off x="941832" y="1783080"/>
            <a:ext cx="768096" cy="768096"/>
          </a:xfrm>
          <a:prstGeom prst="ellipse">
            <a:avLst/>
          </a:prstGeom>
          <a:solidFill>
            <a:srgbClr val="5E8C2F"/>
          </a:solidFill>
          <a:ln/>
        </p:spPr>
      </p:sp>
      <p:sp>
        <p:nvSpPr>
          <p:cNvPr id="8" name="Shape 5"/>
          <p:cNvSpPr/>
          <p:nvPr/>
        </p:nvSpPr>
        <p:spPr>
          <a:xfrm>
            <a:off x="667512" y="2624328"/>
            <a:ext cx="1316736" cy="685800"/>
          </a:xfrm>
          <a:prstGeom prst="roundRect">
            <a:avLst>
              <a:gd name="adj" fmla="val 46667"/>
            </a:avLst>
          </a:prstGeom>
          <a:solidFill>
            <a:srgbClr val="5E8C2F"/>
          </a:solidFill>
          <a:ln/>
        </p:spPr>
      </p:sp>
      <p:sp>
        <p:nvSpPr>
          <p:cNvPr id="9" name="Text 6"/>
          <p:cNvSpPr/>
          <p:nvPr/>
        </p:nvSpPr>
        <p:spPr>
          <a:xfrm>
            <a:off x="411480" y="3355848"/>
            <a:ext cx="1828800" cy="365760"/>
          </a:xfrm>
          <a:prstGeom prst="rect">
            <a:avLst/>
          </a:prstGeom>
          <a:noFill/>
          <a:ln/>
        </p:spPr>
        <p:txBody>
          <a:bodyPr wrap="square" lIns="0" tIns="0" rIns="0" bIns="0" rtlCol="0" anchor="ctr"/>
          <a:lstStyle/>
          <a:p>
            <a:pPr algn="ctr" indent="0" marL="0">
              <a:buNone/>
            </a:pPr>
            <a:r>
              <a:rPr lang="en-US" sz="1700" b="1" dirty="0">
                <a:solidFill>
                  <a:srgbClr val="5E8C2F"/>
                </a:solidFill>
                <a:latin typeface="Arial" pitchFamily="34" charset="0"/>
                <a:ea typeface="Arial" pitchFamily="34" charset="-122"/>
                <a:cs typeface="Arial" pitchFamily="34" charset="-120"/>
              </a:rPr>
              <a:t>Alice</a:t>
            </a:r>
            <a:endParaRPr lang="en-US" sz="1700" dirty="0"/>
          </a:p>
        </p:txBody>
      </p:sp>
      <p:sp>
        <p:nvSpPr>
          <p:cNvPr id="10" name="Shape 7"/>
          <p:cNvSpPr/>
          <p:nvPr/>
        </p:nvSpPr>
        <p:spPr>
          <a:xfrm>
            <a:off x="2331720" y="1691640"/>
            <a:ext cx="6400800" cy="1234440"/>
          </a:xfrm>
          <a:prstGeom prst="roundRect">
            <a:avLst>
              <a:gd name="adj" fmla="val 18519"/>
            </a:avLst>
          </a:prstGeom>
          <a:solidFill>
            <a:srgbClr val="E3EDD5"/>
          </a:solidFill>
          <a:ln/>
        </p:spPr>
      </p:sp>
      <p:sp>
        <p:nvSpPr>
          <p:cNvPr id="11" name="Shape 8"/>
          <p:cNvSpPr/>
          <p:nvPr/>
        </p:nvSpPr>
        <p:spPr>
          <a:xfrm rot="16200000">
            <a:off x="2057400" y="2107692"/>
            <a:ext cx="402336" cy="402336"/>
          </a:xfrm>
          <a:prstGeom prst="triangle">
            <a:avLst/>
          </a:prstGeom>
          <a:solidFill>
            <a:srgbClr val="E3EDD5"/>
          </a:solidFill>
          <a:ln/>
        </p:spPr>
      </p:sp>
      <p:sp>
        <p:nvSpPr>
          <p:cNvPr id="12" name="Text 9"/>
          <p:cNvSpPr/>
          <p:nvPr/>
        </p:nvSpPr>
        <p:spPr>
          <a:xfrm>
            <a:off x="2606040" y="1691640"/>
            <a:ext cx="5852160" cy="1234440"/>
          </a:xfrm>
          <a:prstGeom prst="rect">
            <a:avLst/>
          </a:prstGeom>
          <a:noFill/>
          <a:ln/>
        </p:spPr>
        <p:txBody>
          <a:bodyPr wrap="square" lIns="0" tIns="0" rIns="0" bIns="0" rtlCol="0" anchor="ctr"/>
          <a:lstStyle/>
          <a:p>
            <a:pPr indent="0" marL="0">
              <a:buNone/>
            </a:pPr>
            <a:r>
              <a:rPr lang="en-US" sz="2300" i="1" dirty="0">
                <a:solidFill>
                  <a:srgbClr val="1E2622"/>
                </a:solidFill>
                <a:latin typeface="Georgia" pitchFamily="34" charset="0"/>
                <a:ea typeface="Georgia" pitchFamily="34" charset="-122"/>
                <a:cs typeface="Georgia" pitchFamily="34" charset="-120"/>
              </a:rPr>
              <a:t>“At anchored state S, these notes of mine were unspent: pay me b.”</a:t>
            </a:r>
            <a:endParaRPr lang="en-US" sz="2300" dirty="0"/>
          </a:p>
        </p:txBody>
      </p:sp>
      <p:sp>
        <p:nvSpPr>
          <p:cNvPr id="13" name="Shape 10"/>
          <p:cNvSpPr/>
          <p:nvPr/>
        </p:nvSpPr>
        <p:spPr>
          <a:xfrm>
            <a:off x="10481767" y="3337560"/>
            <a:ext cx="768096" cy="768096"/>
          </a:xfrm>
          <a:prstGeom prst="ellipse">
            <a:avLst/>
          </a:prstGeom>
          <a:solidFill>
            <a:srgbClr val="1E2622"/>
          </a:solidFill>
          <a:ln/>
        </p:spPr>
      </p:sp>
      <p:sp>
        <p:nvSpPr>
          <p:cNvPr id="14" name="Shape 11"/>
          <p:cNvSpPr/>
          <p:nvPr/>
        </p:nvSpPr>
        <p:spPr>
          <a:xfrm>
            <a:off x="10207447" y="4178808"/>
            <a:ext cx="1316736" cy="685800"/>
          </a:xfrm>
          <a:prstGeom prst="roundRect">
            <a:avLst>
              <a:gd name="adj" fmla="val 46667"/>
            </a:avLst>
          </a:prstGeom>
          <a:solidFill>
            <a:srgbClr val="1E2622"/>
          </a:solidFill>
          <a:ln/>
        </p:spPr>
      </p:sp>
      <p:sp>
        <p:nvSpPr>
          <p:cNvPr id="15" name="Text 12"/>
          <p:cNvSpPr/>
          <p:nvPr/>
        </p:nvSpPr>
        <p:spPr>
          <a:xfrm>
            <a:off x="9951415" y="4910328"/>
            <a:ext cx="1828800" cy="365760"/>
          </a:xfrm>
          <a:prstGeom prst="rect">
            <a:avLst/>
          </a:prstGeom>
          <a:noFill/>
          <a:ln/>
        </p:spPr>
        <p:txBody>
          <a:bodyPr wrap="square" lIns="0" tIns="0" rIns="0" bIns="0" rtlCol="0" anchor="ctr"/>
          <a:lstStyle/>
          <a:p>
            <a:pPr algn="ctr" indent="0" marL="0">
              <a:buNone/>
            </a:pPr>
            <a:r>
              <a:rPr lang="en-US" sz="1700" b="1" dirty="0">
                <a:solidFill>
                  <a:srgbClr val="1E2622"/>
                </a:solidFill>
                <a:latin typeface="Arial" pitchFamily="34" charset="0"/>
                <a:ea typeface="Arial" pitchFamily="34" charset="-122"/>
                <a:cs typeface="Arial" pitchFamily="34" charset="-120"/>
              </a:rPr>
              <a:t>the operator</a:t>
            </a:r>
            <a:endParaRPr lang="en-US" sz="1700" dirty="0"/>
          </a:p>
        </p:txBody>
      </p:sp>
      <p:sp>
        <p:nvSpPr>
          <p:cNvPr id="16" name="Shape 13"/>
          <p:cNvSpPr/>
          <p:nvPr/>
        </p:nvSpPr>
        <p:spPr>
          <a:xfrm>
            <a:off x="3459175" y="3246120"/>
            <a:ext cx="6400800" cy="1234440"/>
          </a:xfrm>
          <a:prstGeom prst="roundRect">
            <a:avLst>
              <a:gd name="adj" fmla="val 18519"/>
            </a:avLst>
          </a:prstGeom>
          <a:solidFill>
            <a:srgbClr val="ECE8DC"/>
          </a:solidFill>
          <a:ln/>
        </p:spPr>
      </p:sp>
      <p:sp>
        <p:nvSpPr>
          <p:cNvPr id="17" name="Shape 14"/>
          <p:cNvSpPr/>
          <p:nvPr/>
        </p:nvSpPr>
        <p:spPr>
          <a:xfrm rot="5400000">
            <a:off x="9731959" y="3662172"/>
            <a:ext cx="402336" cy="402336"/>
          </a:xfrm>
          <a:prstGeom prst="triangle">
            <a:avLst/>
          </a:prstGeom>
          <a:solidFill>
            <a:srgbClr val="ECE8DC"/>
          </a:solidFill>
          <a:ln/>
        </p:spPr>
      </p:sp>
      <p:sp>
        <p:nvSpPr>
          <p:cNvPr id="18" name="Text 15"/>
          <p:cNvSpPr/>
          <p:nvPr/>
        </p:nvSpPr>
        <p:spPr>
          <a:xfrm>
            <a:off x="3733495" y="3246120"/>
            <a:ext cx="5852160" cy="1234440"/>
          </a:xfrm>
          <a:prstGeom prst="rect">
            <a:avLst/>
          </a:prstGeom>
          <a:noFill/>
          <a:ln/>
        </p:spPr>
        <p:txBody>
          <a:bodyPr wrap="square" lIns="0" tIns="0" rIns="0" bIns="0" rtlCol="0" anchor="ctr"/>
          <a:lstStyle/>
          <a:p>
            <a:pPr indent="0" marL="0">
              <a:buNone/>
            </a:pPr>
            <a:r>
              <a:rPr lang="en-US" sz="2300" i="1" dirty="0">
                <a:solidFill>
                  <a:srgbClr val="1E2622"/>
                </a:solidFill>
                <a:latin typeface="Georgia" pitchFamily="34" charset="0"/>
                <a:ea typeface="Georgia" pitchFamily="34" charset="-122"/>
                <a:cs typeface="Georgia" pitchFamily="34" charset="-120"/>
              </a:rPr>
              <a:t>“You spent one of those since S, or claimed it twice.”</a:t>
            </a:r>
            <a:endParaRPr lang="en-US" sz="2300" dirty="0"/>
          </a:p>
        </p:txBody>
      </p:sp>
      <p:sp>
        <p:nvSpPr>
          <p:cNvPr id="19" name="Text 16"/>
          <p:cNvSpPr/>
          <p:nvPr/>
        </p:nvSpPr>
        <p:spPr>
          <a:xfrm>
            <a:off x="640080" y="5486400"/>
            <a:ext cx="10911535" cy="731520"/>
          </a:xfrm>
          <a:prstGeom prst="rect">
            <a:avLst/>
          </a:prstGeom>
          <a:noFill/>
          <a:ln/>
        </p:spPr>
        <p:txBody>
          <a:bodyPr wrap="square" lIns="0" tIns="0" rIns="0" bIns="0" rtlCol="0" anchor="t"/>
          <a:lstStyle/>
          <a:p>
            <a:pPr indent="0" marL="0">
              <a:buNone/>
            </a:pPr>
            <a:r>
              <a:rPr lang="en-US" sz="2200" i="1" dirty="0">
                <a:solidFill>
                  <a:srgbClr val="1E2622"/>
                </a:solidFill>
                <a:latin typeface="Georgia" pitchFamily="34" charset="0"/>
                <a:ea typeface="Georgia" pitchFamily="34" charset="-122"/>
                <a:cs typeface="Georgia" pitchFamily="34" charset="-120"/>
              </a:rPr>
              <a:t>The only ways a claim from the past is wrong: each needs something only Alice signed.</a:t>
            </a:r>
            <a:endParaRPr lang="en-US" sz="22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46</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49">
    <p:bg>
      <p:bgPr>
        <a:solidFill>
          <a:srgbClr val="F5F2E9"/>
        </a:solidFill>
      </p:bgPr>
    </p:bg>
    <p:spTree>
      <p:nvGrpSpPr>
        <p:cNvPr id="1" name=""/>
        <p:cNvGrpSpPr/>
        <p:nvPr/>
      </p:nvGrpSpPr>
      <p:grpSpPr>
        <a:xfrm>
          <a:off x="0" y="0"/>
          <a:ext cx="0" cy="0"/>
          <a:chOff x="0" y="0"/>
          <a:chExt cx="0" cy="0"/>
        </a:xfrm>
      </p:grpSpPr>
      <p:sp>
        <p:nvSpPr>
          <p:cNvPr id="2" name="Shape 0"/>
          <p:cNvSpPr/>
          <p:nvPr/>
        </p:nvSpPr>
        <p:spPr>
          <a:xfrm>
            <a:off x="0" y="6775704"/>
            <a:ext cx="12191695" cy="82296"/>
          </a:xfrm>
          <a:prstGeom prst="rect">
            <a:avLst/>
          </a:prstGeom>
          <a:solidFill>
            <a:srgbClr val="3B6C91"/>
          </a:solidFill>
          <a:ln/>
        </p:spPr>
      </p:sp>
      <p:sp>
        <p:nvSpPr>
          <p:cNvPr id="3" name="Text 1"/>
          <p:cNvSpPr/>
          <p:nvPr/>
        </p:nvSpPr>
        <p:spPr>
          <a:xfrm>
            <a:off x="640080" y="146304"/>
            <a:ext cx="4572000" cy="292608"/>
          </a:xfrm>
          <a:prstGeom prst="rect">
            <a:avLst/>
          </a:prstGeom>
          <a:noFill/>
          <a:ln/>
        </p:spPr>
        <p:txBody>
          <a:bodyPr wrap="square" lIns="0" tIns="0" rIns="0" bIns="0" rtlCol="0" anchor="ctr"/>
          <a:lstStyle/>
          <a:p>
            <a:pPr indent="0" marL="0">
              <a:buNone/>
            </a:pPr>
            <a:r>
              <a:rPr lang="en-US" sz="1100" b="1" spc="200" kern="0" dirty="0">
                <a:solidFill>
                  <a:srgbClr val="3B6C91"/>
                </a:solidFill>
                <a:latin typeface="Arial" pitchFamily="34" charset="0"/>
                <a:ea typeface="Arial" pitchFamily="34" charset="-122"/>
                <a:cs typeface="Arial" pitchFamily="34" charset="-120"/>
              </a:rPr>
              <a:t>BELOW THE LINE · the L2, not Lichen</a:t>
            </a:r>
            <a:endParaRPr lang="en-US" sz="1100" dirty="0"/>
          </a:p>
        </p:txBody>
      </p:sp>
      <p:sp>
        <p:nvSpPr>
          <p:cNvPr id="5" name="Text 2"/>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The one real gap: data availability</a:t>
            </a:r>
            <a:endParaRPr lang="en-US" sz="3400" dirty="0"/>
          </a:p>
        </p:txBody>
      </p:sp>
      <p:sp>
        <p:nvSpPr>
          <p:cNvPr id="6" name="Shape 3"/>
          <p:cNvSpPr/>
          <p:nvPr/>
        </p:nvSpPr>
        <p:spPr>
          <a:xfrm>
            <a:off x="640080" y="1298448"/>
            <a:ext cx="1097280" cy="0"/>
          </a:xfrm>
          <a:prstGeom prst="line">
            <a:avLst/>
          </a:prstGeom>
          <a:noFill/>
          <a:ln w="38100">
            <a:solidFill>
              <a:srgbClr val="5E8C2F"/>
            </a:solidFill>
            <a:prstDash val="solid"/>
          </a:ln>
        </p:spPr>
      </p:sp>
      <p:sp>
        <p:nvSpPr>
          <p:cNvPr id="7" name="Text 4"/>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open</a:t>
            </a:r>
            <a:endParaRPr lang="en-US" sz="1600" dirty="0"/>
          </a:p>
        </p:txBody>
      </p:sp>
      <p:sp>
        <p:nvSpPr>
          <p:cNvPr id="8" name="Shape 5"/>
          <p:cNvSpPr/>
          <p:nvPr/>
        </p:nvSpPr>
        <p:spPr>
          <a:xfrm>
            <a:off x="640080" y="1783080"/>
            <a:ext cx="3362858" cy="1051560"/>
          </a:xfrm>
          <a:prstGeom prst="roundRect">
            <a:avLst>
              <a:gd name="adj" fmla="val 6957"/>
            </a:avLst>
          </a:prstGeom>
          <a:solidFill>
            <a:srgbClr val="DCE7F0"/>
          </a:solidFill>
          <a:ln w="15875">
            <a:solidFill>
              <a:srgbClr val="3B6C91"/>
            </a:solidFill>
            <a:prstDash val="solid"/>
          </a:ln>
        </p:spPr>
      </p:sp>
      <p:sp>
        <p:nvSpPr>
          <p:cNvPr id="9" name="Text 6"/>
          <p:cNvSpPr/>
          <p:nvPr/>
        </p:nvSpPr>
        <p:spPr>
          <a:xfrm>
            <a:off x="640080" y="1783080"/>
            <a:ext cx="3362858" cy="1051560"/>
          </a:xfrm>
          <a:prstGeom prst="rect">
            <a:avLst/>
          </a:prstGeom>
          <a:noFill/>
          <a:ln/>
        </p:spPr>
        <p:txBody>
          <a:bodyPr wrap="square" lIns="76200" tIns="76200" rIns="76200" bIns="76200" rtlCol="0" anchor="ctr"/>
          <a:lstStyle/>
          <a:p>
            <a:pPr algn="ctr" indent="0" marL="0">
              <a:buNone/>
            </a:pPr>
            <a:r>
              <a:rPr lang="en-US" sz="1900" b="1" dirty="0">
                <a:solidFill>
                  <a:srgbClr val="1E2622"/>
                </a:solidFill>
                <a:latin typeface="Arial" pitchFamily="34" charset="0"/>
                <a:ea typeface="Arial" pitchFamily="34" charset="-122"/>
                <a:cs typeface="Arial" pitchFamily="34" charset="-120"/>
              </a:rPr>
              <a:t>Alice merges her notes</a:t>
            </a:r>
            <a:endParaRPr lang="en-US" sz="1900" dirty="0"/>
          </a:p>
          <a:p>
            <a:pPr algn="ctr" indent="0" marL="0">
              <a:buNone/>
            </a:pPr>
            <a:r>
              <a:rPr lang="en-US" sz="1900" b="1" dirty="0">
                <a:solidFill>
                  <a:srgbClr val="1E2622"/>
                </a:solidFill>
                <a:latin typeface="Arial" pitchFamily="34" charset="0"/>
                <a:ea typeface="Arial" pitchFamily="34" charset="-122"/>
                <a:cs typeface="Arial" pitchFamily="34" charset="-120"/>
              </a:rPr>
              <a:t>into one</a:t>
            </a:r>
            <a:endParaRPr lang="en-US" sz="1900" dirty="0"/>
          </a:p>
        </p:txBody>
      </p:sp>
      <p:sp>
        <p:nvSpPr>
          <p:cNvPr id="10" name="Shape 7"/>
          <p:cNvSpPr/>
          <p:nvPr/>
        </p:nvSpPr>
        <p:spPr>
          <a:xfrm>
            <a:off x="4002938" y="2304288"/>
            <a:ext cx="411480" cy="914"/>
          </a:xfrm>
          <a:prstGeom prst="line">
            <a:avLst/>
          </a:prstGeom>
          <a:noFill/>
          <a:ln w="25400">
            <a:solidFill>
              <a:srgbClr val="1E2622"/>
            </a:solidFill>
            <a:prstDash val="solid"/>
            <a:tailEnd type="triangle"/>
          </a:ln>
        </p:spPr>
      </p:sp>
      <p:sp>
        <p:nvSpPr>
          <p:cNvPr id="11" name="Shape 8"/>
          <p:cNvSpPr/>
          <p:nvPr/>
        </p:nvSpPr>
        <p:spPr>
          <a:xfrm>
            <a:off x="4414418" y="1783080"/>
            <a:ext cx="3362858" cy="1051560"/>
          </a:xfrm>
          <a:prstGeom prst="roundRect">
            <a:avLst>
              <a:gd name="adj" fmla="val 6957"/>
            </a:avLst>
          </a:prstGeom>
          <a:solidFill>
            <a:srgbClr val="F4DCD5"/>
          </a:solidFill>
          <a:ln w="15875">
            <a:solidFill>
              <a:srgbClr val="B4462F"/>
            </a:solidFill>
            <a:prstDash val="solid"/>
          </a:ln>
        </p:spPr>
      </p:sp>
      <p:sp>
        <p:nvSpPr>
          <p:cNvPr id="12" name="Text 9"/>
          <p:cNvSpPr/>
          <p:nvPr/>
        </p:nvSpPr>
        <p:spPr>
          <a:xfrm>
            <a:off x="4414418" y="1783080"/>
            <a:ext cx="3362858" cy="1051560"/>
          </a:xfrm>
          <a:prstGeom prst="rect">
            <a:avLst/>
          </a:prstGeom>
          <a:noFill/>
          <a:ln/>
        </p:spPr>
        <p:txBody>
          <a:bodyPr wrap="square" lIns="76200" tIns="76200" rIns="76200" bIns="76200" rtlCol="0" anchor="ctr"/>
          <a:lstStyle/>
          <a:p>
            <a:pPr algn="ctr" indent="0" marL="0">
              <a:buNone/>
            </a:pPr>
            <a:r>
              <a:rPr lang="en-US" sz="1900" b="1" dirty="0">
                <a:solidFill>
                  <a:srgbClr val="1E2622"/>
                </a:solidFill>
                <a:latin typeface="Arial" pitchFamily="34" charset="0"/>
                <a:ea typeface="Arial" pitchFamily="34" charset="-122"/>
                <a:cs typeface="Arial" pitchFamily="34" charset="-120"/>
              </a:rPr>
              <a:t>the operator seals it,</a:t>
            </a:r>
            <a:endParaRPr lang="en-US" sz="1900" dirty="0"/>
          </a:p>
          <a:p>
            <a:pPr algn="ctr" indent="0" marL="0">
              <a:buNone/>
            </a:pPr>
            <a:r>
              <a:rPr lang="en-US" sz="1900" b="1" dirty="0">
                <a:solidFill>
                  <a:srgbClr val="1E2622"/>
                </a:solidFill>
                <a:latin typeface="Arial" pitchFamily="34" charset="0"/>
                <a:ea typeface="Arial" pitchFamily="34" charset="-122"/>
                <a:cs typeface="Arial" pitchFamily="34" charset="-120"/>
              </a:rPr>
              <a:t>withholds the new note</a:t>
            </a:r>
            <a:endParaRPr lang="en-US" sz="1900" dirty="0"/>
          </a:p>
        </p:txBody>
      </p:sp>
      <p:sp>
        <p:nvSpPr>
          <p:cNvPr id="13" name="Shape 10"/>
          <p:cNvSpPr/>
          <p:nvPr/>
        </p:nvSpPr>
        <p:spPr>
          <a:xfrm>
            <a:off x="7777277" y="2304288"/>
            <a:ext cx="411480" cy="914"/>
          </a:xfrm>
          <a:prstGeom prst="line">
            <a:avLst/>
          </a:prstGeom>
          <a:noFill/>
          <a:ln w="25400">
            <a:solidFill>
              <a:srgbClr val="1E2622"/>
            </a:solidFill>
            <a:prstDash val="solid"/>
            <a:tailEnd type="triangle"/>
          </a:ln>
        </p:spPr>
      </p:sp>
      <p:sp>
        <p:nvSpPr>
          <p:cNvPr id="14" name="Shape 11"/>
          <p:cNvSpPr/>
          <p:nvPr/>
        </p:nvSpPr>
        <p:spPr>
          <a:xfrm>
            <a:off x="8188757" y="1783080"/>
            <a:ext cx="3362858" cy="1051560"/>
          </a:xfrm>
          <a:prstGeom prst="roundRect">
            <a:avLst>
              <a:gd name="adj" fmla="val 6957"/>
            </a:avLst>
          </a:prstGeom>
          <a:solidFill>
            <a:srgbClr val="F7E6CF"/>
          </a:solidFill>
          <a:ln w="15875">
            <a:solidFill>
              <a:srgbClr val="D4862A"/>
            </a:solidFill>
            <a:prstDash val="solid"/>
          </a:ln>
        </p:spPr>
      </p:sp>
      <p:sp>
        <p:nvSpPr>
          <p:cNvPr id="15" name="Text 12"/>
          <p:cNvSpPr/>
          <p:nvPr/>
        </p:nvSpPr>
        <p:spPr>
          <a:xfrm>
            <a:off x="8188757" y="1783080"/>
            <a:ext cx="3362858" cy="1051560"/>
          </a:xfrm>
          <a:prstGeom prst="rect">
            <a:avLst/>
          </a:prstGeom>
          <a:noFill/>
          <a:ln/>
        </p:spPr>
        <p:txBody>
          <a:bodyPr wrap="square" lIns="76200" tIns="76200" rIns="76200" bIns="76200" rtlCol="0" anchor="ctr"/>
          <a:lstStyle/>
          <a:p>
            <a:pPr algn="ctr" indent="0" marL="0">
              <a:buNone/>
            </a:pPr>
            <a:r>
              <a:rPr lang="en-US" sz="1900" b="1" dirty="0">
                <a:solidFill>
                  <a:srgbClr val="1E2622"/>
                </a:solidFill>
                <a:latin typeface="Arial" pitchFamily="34" charset="0"/>
                <a:ea typeface="Arial" pitchFamily="34" charset="-122"/>
                <a:cs typeface="Arial" pitchFamily="34" charset="-120"/>
              </a:rPr>
              <a:t>old notes: countered</a:t>
            </a:r>
            <a:endParaRPr lang="en-US" sz="1900" dirty="0"/>
          </a:p>
          <a:p>
            <a:pPr algn="ctr" indent="0" marL="0">
              <a:buNone/>
            </a:pPr>
            <a:r>
              <a:rPr lang="en-US" sz="1900" b="1" dirty="0">
                <a:solidFill>
                  <a:srgbClr val="1E2622"/>
                </a:solidFill>
                <a:latin typeface="Arial" pitchFamily="34" charset="0"/>
                <a:ea typeface="Arial" pitchFamily="34" charset="-122"/>
                <a:cs typeface="Arial" pitchFamily="34" charset="-120"/>
              </a:rPr>
              <a:t>new note: no kit</a:t>
            </a:r>
            <a:endParaRPr lang="en-US" sz="1900" dirty="0"/>
          </a:p>
        </p:txBody>
      </p:sp>
      <p:graphicFrame>
        <p:nvGraphicFramePr>
          <p:cNvPr id="50" name="Table 0"/>
          <p:cNvGraphicFramePr>
            <a:graphicFrameLocks noGrp="1"/>
          </p:cNvGraphicFramePr>
          <p:nvPr>
            <p:extLst>
              <p:ext uri="{D42A27DB-BD31-4B8C-83A1-F6EECF244321}">
                <p14:modId xmlns:p14="http://schemas.microsoft.com/office/powerpoint/2010/main" val="1579011935"/>
              </p:ext>
            </p:extLst>
          </p:nvPr>
        </p:nvGraphicFramePr>
        <p:xfrm>
          <a:off x="640080" y="3246120"/>
          <a:ext cx="10911535" cy="914400"/>
        </p:xfrm>
        <a:graphic>
          <a:graphicData uri="http://schemas.openxmlformats.org/drawingml/2006/table">
            <a:tbl>
              <a:tblPr/>
              <a:tblGrid>
                <a:gridCol w="3566160"/>
                <a:gridCol w="2194560"/>
                <a:gridCol w="5150815"/>
              </a:tblGrid>
              <a:tr h="0">
                <a:tc>
                  <a:txBody>
                    <a:bodyPr/>
                    <a:lstStyle/>
                    <a:p>
                      <a:pPr indent="0" marL="0">
                        <a:buNone/>
                      </a:pPr>
                      <a:r>
                        <a:rPr lang="en-US" sz="1800" b="1" dirty="0">
                          <a:solidFill>
                            <a:srgbClr val="F5F2E9"/>
                          </a:solidFill>
                          <a:latin typeface="Arial" pitchFamily="34" charset="0"/>
                          <a:ea typeface="Arial" pitchFamily="34" charset="-122"/>
                          <a:cs typeface="Arial" pitchFamily="34" charset="-120"/>
                        </a:rPr>
                        <a:t>option</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c>
                  <a:txBody>
                    <a:bodyPr/>
                    <a:lstStyle/>
                    <a:p>
                      <a:pPr indent="0" marL="0">
                        <a:buNone/>
                      </a:pPr>
                      <a:r>
                        <a:rPr lang="en-US" sz="1800" b="1" dirty="0">
                          <a:solidFill>
                            <a:srgbClr val="F5F2E9"/>
                          </a:solidFill>
                          <a:latin typeface="Arial" pitchFamily="34" charset="0"/>
                          <a:ea typeface="Arial" pitchFamily="34" charset="-122"/>
                          <a:cs typeface="Arial" pitchFamily="34" charset="-120"/>
                        </a:rPr>
                        <a:t>the idea</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c>
                  <a:txBody>
                    <a:bodyPr/>
                    <a:lstStyle/>
                    <a:p>
                      <a:pPr indent="0" marL="0">
                        <a:buNone/>
                      </a:pPr>
                      <a:r>
                        <a:rPr lang="en-US" sz="1800" b="1" dirty="0">
                          <a:solidFill>
                            <a:srgbClr val="F5F2E9"/>
                          </a:solidFill>
                          <a:latin typeface="Arial" pitchFamily="34" charset="0"/>
                          <a:ea typeface="Arial" pitchFamily="34" charset="-122"/>
                          <a:cs typeface="Arial" pitchFamily="34" charset="-120"/>
                        </a:rPr>
                        <a:t>how</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1E2622"/>
                    </a:solidFill>
                  </a:tcPr>
                </a:tc>
              </a:tr>
              <a:tr h="0">
                <a:tc>
                  <a:txBody>
                    <a:bodyPr/>
                    <a:lstStyle/>
                    <a:p>
                      <a:pPr indent="0" marL="0">
                        <a:buNone/>
                      </a:pPr>
                      <a:r>
                        <a:rPr lang="en-US" sz="1800" b="1" dirty="0">
                          <a:solidFill>
                            <a:srgbClr val="1E2622"/>
                          </a:solidFill>
                          <a:latin typeface="Arial" pitchFamily="34" charset="0"/>
                          <a:ea typeface="Arial" pitchFamily="34" charset="-122"/>
                          <a:cs typeface="Arial" pitchFamily="34" charset="-120"/>
                        </a:rPr>
                        <a:t>sender acknowledgment (leading)</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adamantium</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a spend counters her only once she signs she holds its data</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r>
              <a:tr h="0">
                <a:tc>
                  <a:txBody>
                    <a:bodyPr/>
                    <a:lstStyle/>
                    <a:p>
                      <a:pPr indent="0" marL="0">
                        <a:buNone/>
                      </a:pPr>
                      <a:r>
                        <a:rPr lang="en-US" sz="1800" b="1" dirty="0">
                          <a:solidFill>
                            <a:srgbClr val="1E2622"/>
                          </a:solidFill>
                          <a:latin typeface="Arial" pitchFamily="34" charset="0"/>
                          <a:ea typeface="Arial" pitchFamily="34" charset="-122"/>
                          <a:cs typeface="Arial" pitchFamily="34" charset="-120"/>
                        </a:rPr>
                        <a:t>data on Bitcoin</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rollup · volition</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each batch's nullifiers and commitments: ~24 vB a transaction</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ECE8DC"/>
                    </a:solidFill>
                  </a:tcPr>
                </a:tc>
              </a:tr>
              <a:tr h="0">
                <a:tc>
                  <a:txBody>
                    <a:bodyPr/>
                    <a:lstStyle/>
                    <a:p>
                      <a:pPr indent="0" marL="0">
                        <a:buNone/>
                      </a:pPr>
                      <a:r>
                        <a:rPr lang="en-US" sz="1800" b="1" dirty="0">
                          <a:solidFill>
                            <a:srgbClr val="1E2622"/>
                          </a:solidFill>
                          <a:latin typeface="Arial" pitchFamily="34" charset="0"/>
                          <a:ea typeface="Arial" pitchFamily="34" charset="-122"/>
                          <a:cs typeface="Arial" pitchFamily="34" charset="-120"/>
                        </a:rPr>
                        <a:t>a data committee</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validium</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c>
                  <a:txBody>
                    <a:bodyPr/>
                    <a:lstStyle/>
                    <a:p>
                      <a:pPr indent="0" marL="0">
                        <a:buNone/>
                      </a:pPr>
                      <a:r>
                        <a:rPr lang="en-US" sz="1800" dirty="0">
                          <a:solidFill>
                            <a:srgbClr val="1E2622"/>
                          </a:solidFill>
                          <a:latin typeface="Arial" pitchFamily="34" charset="0"/>
                          <a:ea typeface="Arial" pitchFamily="34" charset="-122"/>
                          <a:cs typeface="Arial" pitchFamily="34" charset="-120"/>
                        </a:rPr>
                        <a:t>the anchors need its signatures</a:t>
                      </a:r>
                      <a:endParaRPr lang="en-US" sz="1800" dirty="0">
                        <a:latin typeface="Arial" charset="0"/>
                        <a:ea typeface="Arial" charset="0"/>
                        <a:cs typeface="Arial" charset="0"/>
                      </a:endParaRPr>
                    </a:p>
                  </a:txBody>
                  <a:tcPr marL="101600" marR="101600" marT="50800" marB="50800" anchor="ctr">
                    <a:lnL w="9525" cap="flat" cmpd="sng" algn="ctr">
                      <a:solidFill>
                        <a:srgbClr val="CFC9B8"/>
                      </a:solidFill>
                      <a:prstDash val="solid"/>
                      <a:round/>
                      <a:headEnd type="none" w="med" len="med"/>
                      <a:tailEnd type="none" w="med" len="med"/>
                    </a:lnL>
                    <a:lnR w="9525" cap="flat" cmpd="sng" algn="ctr">
                      <a:solidFill>
                        <a:srgbClr val="CFC9B8"/>
                      </a:solidFill>
                      <a:prstDash val="solid"/>
                      <a:round/>
                      <a:headEnd type="none" w="med" len="med"/>
                      <a:tailEnd type="none" w="med" len="med"/>
                    </a:lnR>
                    <a:lnT w="9525" cap="flat" cmpd="sng" algn="ctr">
                      <a:solidFill>
                        <a:srgbClr val="CFC9B8"/>
                      </a:solidFill>
                      <a:prstDash val="solid"/>
                      <a:round/>
                      <a:headEnd type="none" w="med" len="med"/>
                      <a:tailEnd type="none" w="med" len="med"/>
                    </a:lnT>
                    <a:lnB w="9525" cap="flat" cmpd="sng" algn="ctr">
                      <a:solidFill>
                        <a:srgbClr val="CFC9B8"/>
                      </a:solidFill>
                      <a:prstDash val="solid"/>
                      <a:round/>
                      <a:headEnd type="none" w="med" len="med"/>
                      <a:tailEnd type="none" w="med" len="med"/>
                    </a:lnB>
                    <a:solidFill>
                      <a:srgbClr val="FFFFFF"/>
                    </a:solidFill>
                  </a:tcPr>
                </a:tc>
              </a:tr>
            </a:tbl>
          </a:graphicData>
        </a:graphic>
      </p:graphicFrame>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49</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51">
    <p:bg>
      <p:bgPr>
        <a:solidFill>
          <a:srgbClr val="F5F2E9"/>
        </a:solidFill>
      </p:bgPr>
    </p:bg>
    <p:spTree>
      <p:nvGrpSpPr>
        <p:cNvPr id="1" name=""/>
        <p:cNvGrpSpPr/>
        <p:nvPr/>
      </p:nvGrpSpPr>
      <p:grpSpPr>
        <a:xfrm>
          <a:off x="0" y="0"/>
          <a:ext cx="0" cy="0"/>
          <a:chOff x="0" y="0"/>
          <a:chExt cx="0" cy="0"/>
        </a:xfrm>
      </p:grpSpPr>
      <p:sp>
        <p:nvSpPr>
          <p:cNvPr id="2" name="Shape 0"/>
          <p:cNvSpPr/>
          <p:nvPr/>
        </p:nvSpPr>
        <p:spPr>
          <a:xfrm>
            <a:off x="0" y="6775704"/>
            <a:ext cx="12191695" cy="82296"/>
          </a:xfrm>
          <a:prstGeom prst="rect">
            <a:avLst/>
          </a:prstGeom>
          <a:solidFill>
            <a:srgbClr val="3B6C91"/>
          </a:solidFill>
          <a:ln/>
        </p:spPr>
      </p:sp>
      <p:sp>
        <p:nvSpPr>
          <p:cNvPr id="3" name="Text 1"/>
          <p:cNvSpPr/>
          <p:nvPr/>
        </p:nvSpPr>
        <p:spPr>
          <a:xfrm>
            <a:off x="640080" y="146304"/>
            <a:ext cx="4572000" cy="292608"/>
          </a:xfrm>
          <a:prstGeom prst="rect">
            <a:avLst/>
          </a:prstGeom>
          <a:noFill/>
          <a:ln/>
        </p:spPr>
        <p:txBody>
          <a:bodyPr wrap="square" lIns="0" tIns="0" rIns="0" bIns="0" rtlCol="0" anchor="ctr"/>
          <a:lstStyle/>
          <a:p>
            <a:pPr indent="0" marL="0">
              <a:buNone/>
            </a:pPr>
            <a:r>
              <a:rPr lang="en-US" sz="1100" b="1" spc="200" kern="0" dirty="0">
                <a:solidFill>
                  <a:srgbClr val="3B6C91"/>
                </a:solidFill>
                <a:latin typeface="Arial" pitchFamily="34" charset="0"/>
                <a:ea typeface="Arial" pitchFamily="34" charset="-122"/>
                <a:cs typeface="Arial" pitchFamily="34" charset="-120"/>
              </a:rPr>
              <a:t>BELOW THE LINE · the L2, not Lichen</a:t>
            </a:r>
            <a:endParaRPr lang="en-US" sz="1100" dirty="0"/>
          </a:p>
        </p:txBody>
      </p:sp>
      <p:sp>
        <p:nvSpPr>
          <p:cNvPr id="5" name="Text 2"/>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How close to trustless?</a:t>
            </a:r>
            <a:endParaRPr lang="en-US" sz="3400" dirty="0"/>
          </a:p>
        </p:txBody>
      </p:sp>
      <p:sp>
        <p:nvSpPr>
          <p:cNvPr id="6" name="Shape 3"/>
          <p:cNvSpPr/>
          <p:nvPr/>
        </p:nvSpPr>
        <p:spPr>
          <a:xfrm>
            <a:off x="640080" y="1298448"/>
            <a:ext cx="1097280" cy="0"/>
          </a:xfrm>
          <a:prstGeom prst="line">
            <a:avLst/>
          </a:prstGeom>
          <a:noFill/>
          <a:ln w="38100">
            <a:solidFill>
              <a:srgbClr val="5E8C2F"/>
            </a:solidFill>
            <a:prstDash val="solid"/>
          </a:ln>
        </p:spPr>
      </p:sp>
      <p:sp>
        <p:nvSpPr>
          <p:cNvPr id="7" name="Text 4"/>
          <p:cNvSpPr/>
          <p:nvPr/>
        </p:nvSpPr>
        <p:spPr>
          <a:xfrm>
            <a:off x="1920240" y="1133856"/>
            <a:ext cx="9631375" cy="329184"/>
          </a:xfrm>
          <a:prstGeom prst="rect">
            <a:avLst/>
          </a:prstGeom>
          <a:noFill/>
          <a:ln/>
        </p:spPr>
        <p:txBody>
          <a:bodyPr wrap="square" lIns="0" tIns="0" rIns="0" bIns="0" rtlCol="0" anchor="ctr"/>
          <a:lstStyle/>
          <a:p>
            <a:pPr indent="0" marL="0">
              <a:buNone/>
            </a:pPr>
            <a:r>
              <a:rPr lang="en-US" sz="1600" i="1" dirty="0">
                <a:solidFill>
                  <a:srgbClr val="5F6862"/>
                </a:solidFill>
                <a:latin typeface="Arial" pitchFamily="34" charset="0"/>
                <a:ea typeface="Arial" pitchFamily="34" charset="-122"/>
                <a:cs typeface="Arial" pitchFamily="34" charset="-120"/>
              </a:rPr>
              <a:t>the four properties from the start, for our L2</a:t>
            </a:r>
            <a:endParaRPr lang="en-US" sz="1600" dirty="0"/>
          </a:p>
        </p:txBody>
      </p:sp>
      <p:pic>
        <p:nvPicPr>
          <p:cNvPr id="8" name="Image 0" descr="/Users/waxwing/korea-pres/talk2/assets/icons/badge-check-5E8C2F.png">    </p:cNvPr>
          <p:cNvPicPr>
            <a:picLocks noChangeAspect="1"/>
          </p:cNvPicPr>
          <p:nvPr/>
        </p:nvPicPr>
        <p:blipFill>
          <a:blip r:embed="rId1"/>
          <a:stretch>
            <a:fillRect/>
          </a:stretch>
        </p:blipFill>
        <p:spPr>
          <a:xfrm>
            <a:off x="640080" y="1856232"/>
            <a:ext cx="457200" cy="457200"/>
          </a:xfrm>
          <a:prstGeom prst="rect">
            <a:avLst/>
          </a:prstGeom>
        </p:spPr>
      </p:pic>
      <p:sp>
        <p:nvSpPr>
          <p:cNvPr id="9" name="Text 5"/>
          <p:cNvSpPr/>
          <p:nvPr/>
        </p:nvSpPr>
        <p:spPr>
          <a:xfrm>
            <a:off x="1280160" y="1783080"/>
            <a:ext cx="2514600" cy="594360"/>
          </a:xfrm>
          <a:prstGeom prst="rect">
            <a:avLst/>
          </a:prstGeom>
          <a:noFill/>
          <a:ln/>
        </p:spPr>
        <p:txBody>
          <a:bodyPr wrap="square" lIns="0" tIns="0" rIns="0" bIns="0" rtlCol="0" anchor="ctr"/>
          <a:lstStyle/>
          <a:p>
            <a:pPr indent="0" marL="0">
              <a:buNone/>
            </a:pPr>
            <a:r>
              <a:rPr lang="en-US" sz="2100" b="1" dirty="0">
                <a:solidFill>
                  <a:srgbClr val="1E2622"/>
                </a:solidFill>
                <a:latin typeface="Georgia" pitchFamily="34" charset="0"/>
                <a:ea typeface="Georgia" pitchFamily="34" charset="-122"/>
                <a:cs typeface="Georgia" pitchFamily="34" charset="-120"/>
              </a:rPr>
              <a:t>Validity</a:t>
            </a:r>
            <a:endParaRPr lang="en-US" sz="2100" dirty="0"/>
          </a:p>
        </p:txBody>
      </p:sp>
      <p:sp>
        <p:nvSpPr>
          <p:cNvPr id="10" name="Shape 6"/>
          <p:cNvSpPr/>
          <p:nvPr/>
        </p:nvSpPr>
        <p:spPr>
          <a:xfrm>
            <a:off x="3840480" y="1847088"/>
            <a:ext cx="1920240" cy="475488"/>
          </a:xfrm>
          <a:prstGeom prst="roundRect">
            <a:avLst>
              <a:gd name="adj" fmla="val 48077"/>
            </a:avLst>
          </a:prstGeom>
          <a:solidFill>
            <a:srgbClr val="5E8C2F"/>
          </a:solidFill>
          <a:ln w="15875">
            <a:solidFill>
              <a:srgbClr val="5E8C2F"/>
            </a:solidFill>
            <a:prstDash val="solid"/>
          </a:ln>
        </p:spPr>
      </p:sp>
      <p:sp>
        <p:nvSpPr>
          <p:cNvPr id="11" name="Text 7"/>
          <p:cNvSpPr/>
          <p:nvPr/>
        </p:nvSpPr>
        <p:spPr>
          <a:xfrm>
            <a:off x="3840480" y="1847088"/>
            <a:ext cx="1920240" cy="475488"/>
          </a:xfrm>
          <a:prstGeom prst="rect">
            <a:avLst/>
          </a:prstGeom>
          <a:noFill/>
          <a:ln/>
        </p:spPr>
        <p:txBody>
          <a:bodyPr wrap="square" lIns="76200" tIns="76200" rIns="76200" bIns="76200" rtlCol="0" anchor="ctr"/>
          <a:lstStyle/>
          <a:p>
            <a:pPr algn="ctr" indent="0" marL="0">
              <a:buNone/>
            </a:pPr>
            <a:r>
              <a:rPr lang="en-US" sz="1600" b="1" dirty="0">
                <a:solidFill>
                  <a:srgbClr val="F5F2E9"/>
                </a:solidFill>
                <a:latin typeface="Arial" pitchFamily="34" charset="0"/>
                <a:ea typeface="Arial" pitchFamily="34" charset="-122"/>
                <a:cs typeface="Arial" pitchFamily="34" charset="-120"/>
              </a:rPr>
              <a:t>built</a:t>
            </a:r>
            <a:endParaRPr lang="en-US" sz="1600" dirty="0"/>
          </a:p>
        </p:txBody>
      </p:sp>
      <p:sp>
        <p:nvSpPr>
          <p:cNvPr id="12" name="Text 8"/>
          <p:cNvSpPr/>
          <p:nvPr/>
        </p:nvSpPr>
        <p:spPr>
          <a:xfrm>
            <a:off x="5943600" y="1783080"/>
            <a:ext cx="5608015" cy="594360"/>
          </a:xfrm>
          <a:prstGeom prst="rect">
            <a:avLst/>
          </a:prstGeom>
          <a:noFill/>
          <a:ln/>
        </p:spPr>
        <p:txBody>
          <a:bodyPr wrap="square" lIns="0" tIns="0" rIns="0" bIns="0" rtlCol="0" anchor="ctr"/>
          <a:lstStyle/>
          <a:p>
            <a:pPr indent="0" marL="0">
              <a:buNone/>
            </a:pPr>
            <a:r>
              <a:rPr lang="en-US" sz="1800" dirty="0">
                <a:solidFill>
                  <a:srgbClr val="5F6862"/>
                </a:solidFill>
                <a:latin typeface="Arial" pitchFamily="34" charset="0"/>
                <a:ea typeface="Arial" pitchFamily="34" charset="-122"/>
                <a:cs typeface="Arial" pitchFamily="34" charset="-120"/>
              </a:rPr>
              <a:t>every block proved; every withdrawal carries the proof</a:t>
            </a:r>
            <a:endParaRPr lang="en-US" sz="1800" dirty="0"/>
          </a:p>
        </p:txBody>
      </p:sp>
      <p:pic>
        <p:nvPicPr>
          <p:cNvPr id="13" name="Image 1" descr="/Users/waxwing/korea-pres/talk2/assets/icons/history-5E8C2F.png">    </p:cNvPr>
          <p:cNvPicPr>
            <a:picLocks noChangeAspect="1"/>
          </p:cNvPicPr>
          <p:nvPr/>
        </p:nvPicPr>
        <p:blipFill>
          <a:blip r:embed="rId2"/>
          <a:stretch>
            <a:fillRect/>
          </a:stretch>
        </p:blipFill>
        <p:spPr>
          <a:xfrm>
            <a:off x="640080" y="2606040"/>
            <a:ext cx="457200" cy="457200"/>
          </a:xfrm>
          <a:prstGeom prst="rect">
            <a:avLst/>
          </a:prstGeom>
        </p:spPr>
      </p:pic>
      <p:sp>
        <p:nvSpPr>
          <p:cNvPr id="14" name="Text 9"/>
          <p:cNvSpPr/>
          <p:nvPr/>
        </p:nvSpPr>
        <p:spPr>
          <a:xfrm>
            <a:off x="1280160" y="2532888"/>
            <a:ext cx="2514600" cy="594360"/>
          </a:xfrm>
          <a:prstGeom prst="rect">
            <a:avLst/>
          </a:prstGeom>
          <a:noFill/>
          <a:ln/>
        </p:spPr>
        <p:txBody>
          <a:bodyPr wrap="square" lIns="0" tIns="0" rIns="0" bIns="0" rtlCol="0" anchor="ctr"/>
          <a:lstStyle/>
          <a:p>
            <a:pPr indent="0" marL="0">
              <a:buNone/>
            </a:pPr>
            <a:r>
              <a:rPr lang="en-US" sz="2100" b="1" dirty="0">
                <a:solidFill>
                  <a:srgbClr val="1E2622"/>
                </a:solidFill>
                <a:latin typeface="Georgia" pitchFamily="34" charset="0"/>
                <a:ea typeface="Georgia" pitchFamily="34" charset="-122"/>
                <a:cs typeface="Georgia" pitchFamily="34" charset="-120"/>
              </a:rPr>
              <a:t>Finality</a:t>
            </a:r>
            <a:endParaRPr lang="en-US" sz="2100" dirty="0"/>
          </a:p>
        </p:txBody>
      </p:sp>
      <p:sp>
        <p:nvSpPr>
          <p:cNvPr id="15" name="Shape 10"/>
          <p:cNvSpPr/>
          <p:nvPr/>
        </p:nvSpPr>
        <p:spPr>
          <a:xfrm>
            <a:off x="3840480" y="2596896"/>
            <a:ext cx="1920240" cy="475488"/>
          </a:xfrm>
          <a:prstGeom prst="roundRect">
            <a:avLst>
              <a:gd name="adj" fmla="val 48077"/>
            </a:avLst>
          </a:prstGeom>
          <a:solidFill>
            <a:srgbClr val="5E8C2F"/>
          </a:solidFill>
          <a:ln w="15875">
            <a:solidFill>
              <a:srgbClr val="5E8C2F"/>
            </a:solidFill>
            <a:prstDash val="solid"/>
          </a:ln>
        </p:spPr>
      </p:sp>
      <p:sp>
        <p:nvSpPr>
          <p:cNvPr id="16" name="Text 11"/>
          <p:cNvSpPr/>
          <p:nvPr/>
        </p:nvSpPr>
        <p:spPr>
          <a:xfrm>
            <a:off x="3840480" y="2596896"/>
            <a:ext cx="1920240" cy="475488"/>
          </a:xfrm>
          <a:prstGeom prst="rect">
            <a:avLst/>
          </a:prstGeom>
          <a:noFill/>
          <a:ln/>
        </p:spPr>
        <p:txBody>
          <a:bodyPr wrap="square" lIns="76200" tIns="76200" rIns="76200" bIns="76200" rtlCol="0" anchor="ctr"/>
          <a:lstStyle/>
          <a:p>
            <a:pPr algn="ctr" indent="0" marL="0">
              <a:buNone/>
            </a:pPr>
            <a:r>
              <a:rPr lang="en-US" sz="1600" b="1" dirty="0">
                <a:solidFill>
                  <a:srgbClr val="F5F2E9"/>
                </a:solidFill>
                <a:latin typeface="Arial" pitchFamily="34" charset="0"/>
                <a:ea typeface="Arial" pitchFamily="34" charset="-122"/>
                <a:cs typeface="Arial" pitchFamily="34" charset="-120"/>
              </a:rPr>
              <a:t>built</a:t>
            </a:r>
            <a:endParaRPr lang="en-US" sz="1600" dirty="0"/>
          </a:p>
        </p:txBody>
      </p:sp>
      <p:sp>
        <p:nvSpPr>
          <p:cNvPr id="17" name="Text 12"/>
          <p:cNvSpPr/>
          <p:nvPr/>
        </p:nvSpPr>
        <p:spPr>
          <a:xfrm>
            <a:off x="5943600" y="2532888"/>
            <a:ext cx="5608015" cy="594360"/>
          </a:xfrm>
          <a:prstGeom prst="rect">
            <a:avLst/>
          </a:prstGeom>
          <a:noFill/>
          <a:ln/>
        </p:spPr>
        <p:txBody>
          <a:bodyPr wrap="square" lIns="0" tIns="0" rIns="0" bIns="0" rtlCol="0" anchor="ctr"/>
          <a:lstStyle/>
          <a:p>
            <a:pPr indent="0" marL="0">
              <a:buNone/>
            </a:pPr>
            <a:r>
              <a:rPr lang="en-US" sz="1800" dirty="0">
                <a:solidFill>
                  <a:srgbClr val="5F6862"/>
                </a:solidFill>
                <a:latin typeface="Arial" pitchFamily="34" charset="0"/>
                <a:ea typeface="Arial" pitchFamily="34" charset="-122"/>
                <a:cs typeface="Arial" pitchFamily="34" charset="-120"/>
              </a:rPr>
              <a:t>anchored on Bitcoin: 10 blocks' work</a:t>
            </a:r>
            <a:endParaRPr lang="en-US" sz="1800" dirty="0"/>
          </a:p>
        </p:txBody>
      </p:sp>
      <p:pic>
        <p:nvPicPr>
          <p:cNvPr id="18" name="Image 2" descr="/Users/waxwing/korea-pres/talk2/assets/icons/door-open-D4862A.png">    </p:cNvPr>
          <p:cNvPicPr>
            <a:picLocks noChangeAspect="1"/>
          </p:cNvPicPr>
          <p:nvPr/>
        </p:nvPicPr>
        <p:blipFill>
          <a:blip r:embed="rId3"/>
          <a:stretch>
            <a:fillRect/>
          </a:stretch>
        </p:blipFill>
        <p:spPr>
          <a:xfrm>
            <a:off x="640080" y="3355848"/>
            <a:ext cx="457200" cy="457200"/>
          </a:xfrm>
          <a:prstGeom prst="rect">
            <a:avLst/>
          </a:prstGeom>
        </p:spPr>
      </p:pic>
      <p:sp>
        <p:nvSpPr>
          <p:cNvPr id="19" name="Text 13"/>
          <p:cNvSpPr/>
          <p:nvPr/>
        </p:nvSpPr>
        <p:spPr>
          <a:xfrm>
            <a:off x="1280160" y="3282696"/>
            <a:ext cx="2514600" cy="594360"/>
          </a:xfrm>
          <a:prstGeom prst="rect">
            <a:avLst/>
          </a:prstGeom>
          <a:noFill/>
          <a:ln/>
        </p:spPr>
        <p:txBody>
          <a:bodyPr wrap="square" lIns="0" tIns="0" rIns="0" bIns="0" rtlCol="0" anchor="ctr"/>
          <a:lstStyle/>
          <a:p>
            <a:pPr indent="0" marL="0">
              <a:buNone/>
            </a:pPr>
            <a:r>
              <a:rPr lang="en-US" sz="2100" b="1" dirty="0">
                <a:solidFill>
                  <a:srgbClr val="1E2622"/>
                </a:solidFill>
                <a:latin typeface="Georgia" pitchFamily="34" charset="0"/>
                <a:ea typeface="Georgia" pitchFamily="34" charset="-122"/>
                <a:cs typeface="Georgia" pitchFamily="34" charset="-120"/>
              </a:rPr>
              <a:t>Inclusion</a:t>
            </a:r>
            <a:endParaRPr lang="en-US" sz="2100" dirty="0"/>
          </a:p>
        </p:txBody>
      </p:sp>
      <p:sp>
        <p:nvSpPr>
          <p:cNvPr id="20" name="Shape 14"/>
          <p:cNvSpPr/>
          <p:nvPr/>
        </p:nvSpPr>
        <p:spPr>
          <a:xfrm>
            <a:off x="3840480" y="3346704"/>
            <a:ext cx="1920240" cy="475488"/>
          </a:xfrm>
          <a:prstGeom prst="roundRect">
            <a:avLst>
              <a:gd name="adj" fmla="val 48077"/>
            </a:avLst>
          </a:prstGeom>
          <a:solidFill>
            <a:srgbClr val="D4862A"/>
          </a:solidFill>
          <a:ln w="15875">
            <a:solidFill>
              <a:srgbClr val="D4862A"/>
            </a:solidFill>
            <a:prstDash val="solid"/>
          </a:ln>
        </p:spPr>
      </p:sp>
      <p:sp>
        <p:nvSpPr>
          <p:cNvPr id="21" name="Text 15"/>
          <p:cNvSpPr/>
          <p:nvPr/>
        </p:nvSpPr>
        <p:spPr>
          <a:xfrm>
            <a:off x="3840480" y="3346704"/>
            <a:ext cx="1920240" cy="475488"/>
          </a:xfrm>
          <a:prstGeom prst="rect">
            <a:avLst/>
          </a:prstGeom>
          <a:noFill/>
          <a:ln/>
        </p:spPr>
        <p:txBody>
          <a:bodyPr wrap="square" lIns="76200" tIns="76200" rIns="76200" bIns="76200" rtlCol="0" anchor="ctr"/>
          <a:lstStyle/>
          <a:p>
            <a:pPr algn="ctr" indent="0" marL="0">
              <a:buNone/>
            </a:pPr>
            <a:r>
              <a:rPr lang="en-US" sz="1600" b="1" dirty="0">
                <a:solidFill>
                  <a:srgbClr val="F5F2E9"/>
                </a:solidFill>
                <a:latin typeface="Arial" pitchFamily="34" charset="0"/>
                <a:ea typeface="Arial" pitchFamily="34" charset="-122"/>
                <a:cs typeface="Arial" pitchFamily="34" charset="-120"/>
              </a:rPr>
              <a:t>built (regtest)</a:t>
            </a:r>
            <a:endParaRPr lang="en-US" sz="1600" dirty="0"/>
          </a:p>
        </p:txBody>
      </p:sp>
      <p:sp>
        <p:nvSpPr>
          <p:cNvPr id="22" name="Text 16"/>
          <p:cNvSpPr/>
          <p:nvPr/>
        </p:nvSpPr>
        <p:spPr>
          <a:xfrm>
            <a:off x="5943600" y="3282696"/>
            <a:ext cx="5608015" cy="594360"/>
          </a:xfrm>
          <a:prstGeom prst="rect">
            <a:avLst/>
          </a:prstGeom>
          <a:noFill/>
          <a:ln/>
        </p:spPr>
        <p:txBody>
          <a:bodyPr wrap="square" lIns="0" tIns="0" rIns="0" bIns="0" rtlCol="0" anchor="ctr"/>
          <a:lstStyle/>
          <a:p>
            <a:pPr indent="0" marL="0">
              <a:buNone/>
            </a:pPr>
            <a:r>
              <a:rPr lang="en-US" sz="1800" dirty="0">
                <a:solidFill>
                  <a:srgbClr val="5F6862"/>
                </a:solidFill>
                <a:latin typeface="Arial" pitchFamily="34" charset="0"/>
                <a:ea typeface="Arial" pitchFamily="34" charset="-122"/>
                <a:cs typeface="Arial" pitchFamily="34" charset="-120"/>
              </a:rPr>
              <a:t>exit from anchored state, answered by a counter</a:t>
            </a:r>
            <a:endParaRPr lang="en-US" sz="1800" dirty="0"/>
          </a:p>
        </p:txBody>
      </p:sp>
      <p:pic>
        <p:nvPicPr>
          <p:cNvPr id="23" name="Image 3" descr="/Users/waxwing/korea-pres/talk2/assets/icons/database-B4462F.png">    </p:cNvPr>
          <p:cNvPicPr>
            <a:picLocks noChangeAspect="1"/>
          </p:cNvPicPr>
          <p:nvPr/>
        </p:nvPicPr>
        <p:blipFill>
          <a:blip r:embed="rId4"/>
          <a:stretch>
            <a:fillRect/>
          </a:stretch>
        </p:blipFill>
        <p:spPr>
          <a:xfrm>
            <a:off x="640080" y="4105656"/>
            <a:ext cx="457200" cy="457200"/>
          </a:xfrm>
          <a:prstGeom prst="rect">
            <a:avLst/>
          </a:prstGeom>
        </p:spPr>
      </p:pic>
      <p:sp>
        <p:nvSpPr>
          <p:cNvPr id="24" name="Text 17"/>
          <p:cNvSpPr/>
          <p:nvPr/>
        </p:nvSpPr>
        <p:spPr>
          <a:xfrm>
            <a:off x="1280160" y="4032504"/>
            <a:ext cx="2514600" cy="594360"/>
          </a:xfrm>
          <a:prstGeom prst="rect">
            <a:avLst/>
          </a:prstGeom>
          <a:noFill/>
          <a:ln/>
        </p:spPr>
        <p:txBody>
          <a:bodyPr wrap="square" lIns="0" tIns="0" rIns="0" bIns="0" rtlCol="0" anchor="ctr"/>
          <a:lstStyle/>
          <a:p>
            <a:pPr indent="0" marL="0">
              <a:buNone/>
            </a:pPr>
            <a:r>
              <a:rPr lang="en-US" sz="2100" b="1" dirty="0">
                <a:solidFill>
                  <a:srgbClr val="1E2622"/>
                </a:solidFill>
                <a:latin typeface="Georgia" pitchFamily="34" charset="0"/>
                <a:ea typeface="Georgia" pitchFamily="34" charset="-122"/>
                <a:cs typeface="Georgia" pitchFamily="34" charset="-120"/>
              </a:rPr>
              <a:t>Data availability</a:t>
            </a:r>
            <a:endParaRPr lang="en-US" sz="2100" dirty="0"/>
          </a:p>
        </p:txBody>
      </p:sp>
      <p:sp>
        <p:nvSpPr>
          <p:cNvPr id="25" name="Shape 18"/>
          <p:cNvSpPr/>
          <p:nvPr/>
        </p:nvSpPr>
        <p:spPr>
          <a:xfrm>
            <a:off x="3840480" y="4096512"/>
            <a:ext cx="1920240" cy="475488"/>
          </a:xfrm>
          <a:prstGeom prst="roundRect">
            <a:avLst>
              <a:gd name="adj" fmla="val 48077"/>
            </a:avLst>
          </a:prstGeom>
          <a:solidFill>
            <a:srgbClr val="B4462F"/>
          </a:solidFill>
          <a:ln w="15875">
            <a:solidFill>
              <a:srgbClr val="B4462F"/>
            </a:solidFill>
            <a:prstDash val="solid"/>
          </a:ln>
        </p:spPr>
      </p:sp>
      <p:sp>
        <p:nvSpPr>
          <p:cNvPr id="26" name="Text 19"/>
          <p:cNvSpPr/>
          <p:nvPr/>
        </p:nvSpPr>
        <p:spPr>
          <a:xfrm>
            <a:off x="3840480" y="4096512"/>
            <a:ext cx="1920240" cy="475488"/>
          </a:xfrm>
          <a:prstGeom prst="rect">
            <a:avLst/>
          </a:prstGeom>
          <a:noFill/>
          <a:ln/>
        </p:spPr>
        <p:txBody>
          <a:bodyPr wrap="square" lIns="76200" tIns="76200" rIns="76200" bIns="76200" rtlCol="0" anchor="ctr"/>
          <a:lstStyle/>
          <a:p>
            <a:pPr algn="ctr" indent="0" marL="0">
              <a:buNone/>
            </a:pPr>
            <a:r>
              <a:rPr lang="en-US" sz="1600" b="1" dirty="0">
                <a:solidFill>
                  <a:srgbClr val="F5F2E9"/>
                </a:solidFill>
                <a:latin typeface="Arial" pitchFamily="34" charset="0"/>
                <a:ea typeface="Arial" pitchFamily="34" charset="-122"/>
                <a:cs typeface="Arial" pitchFamily="34" charset="-120"/>
              </a:rPr>
              <a:t>open</a:t>
            </a:r>
            <a:endParaRPr lang="en-US" sz="1600" dirty="0"/>
          </a:p>
        </p:txBody>
      </p:sp>
      <p:sp>
        <p:nvSpPr>
          <p:cNvPr id="27" name="Text 20"/>
          <p:cNvSpPr/>
          <p:nvPr/>
        </p:nvSpPr>
        <p:spPr>
          <a:xfrm>
            <a:off x="5943600" y="4032504"/>
            <a:ext cx="5608015" cy="594360"/>
          </a:xfrm>
          <a:prstGeom prst="rect">
            <a:avLst/>
          </a:prstGeom>
          <a:noFill/>
          <a:ln/>
        </p:spPr>
        <p:txBody>
          <a:bodyPr wrap="square" lIns="0" tIns="0" rIns="0" bIns="0" rtlCol="0" anchor="ctr"/>
          <a:lstStyle/>
          <a:p>
            <a:pPr indent="0" marL="0">
              <a:buNone/>
            </a:pPr>
            <a:r>
              <a:rPr lang="en-US" sz="1800" dirty="0">
                <a:solidFill>
                  <a:srgbClr val="5F6862"/>
                </a:solidFill>
                <a:latin typeface="Arial" pitchFamily="34" charset="0"/>
                <a:ea typeface="Arial" pitchFamily="34" charset="-122"/>
                <a:cs typeface="Arial" pitchFamily="34" charset="-120"/>
              </a:rPr>
              <a:t>sender acknowledgment, the leading option</a:t>
            </a:r>
            <a:endParaRPr lang="en-US" sz="1800" dirty="0"/>
          </a:p>
        </p:txBody>
      </p:sp>
      <p:sp>
        <p:nvSpPr>
          <p:cNvPr id="28" name="Text 21"/>
          <p:cNvSpPr/>
          <p:nvPr/>
        </p:nvSpPr>
        <p:spPr>
          <a:xfrm>
            <a:off x="640080" y="5715000"/>
            <a:ext cx="10911535" cy="502920"/>
          </a:xfrm>
          <a:prstGeom prst="rect">
            <a:avLst/>
          </a:prstGeom>
          <a:noFill/>
          <a:ln/>
        </p:spPr>
        <p:txBody>
          <a:bodyPr wrap="square" lIns="0" tIns="0" rIns="0" bIns="0" rtlCol="0" anchor="t"/>
          <a:lstStyle/>
          <a:p>
            <a:pPr indent="0" marL="0">
              <a:buNone/>
            </a:pPr>
            <a:r>
              <a:rPr lang="en-US" sz="2200" i="1" dirty="0">
                <a:solidFill>
                  <a:srgbClr val="1E2622"/>
                </a:solidFill>
                <a:latin typeface="Georgia" pitchFamily="34" charset="0"/>
                <a:ea typeface="Georgia" pitchFamily="34" charset="-122"/>
                <a:cs typeface="Georgia" pitchFamily="34" charset="-120"/>
              </a:rPr>
              <a:t>And all of it on the same Lichen contract and gadget.</a:t>
            </a:r>
            <a:endParaRPr lang="en-US" sz="22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51</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74">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640080"/>
            <a:ext cx="10911535" cy="1188720"/>
          </a:xfrm>
          <a:prstGeom prst="rect">
            <a:avLst/>
          </a:prstGeom>
          <a:noFill/>
          <a:ln/>
        </p:spPr>
        <p:txBody>
          <a:bodyPr wrap="square" lIns="0" tIns="0" rIns="0" bIns="0" rtlCol="0" anchor="ctr"/>
          <a:lstStyle/>
          <a:p>
            <a:pPr algn="ctr" indent="0" marL="0">
              <a:buNone/>
            </a:pPr>
            <a:r>
              <a:rPr lang="en-US" sz="6000" b="1" dirty="0">
                <a:solidFill>
                  <a:srgbClr val="1E2622"/>
                </a:solidFill>
                <a:latin typeface="Georgia" pitchFamily="34" charset="0"/>
                <a:ea typeface="Georgia" pitchFamily="34" charset="-122"/>
                <a:cs typeface="Georgia" pitchFamily="34" charset="-120"/>
              </a:rPr>
              <a:t>Questions?</a:t>
            </a:r>
            <a:endParaRPr lang="en-US" sz="6000" dirty="0"/>
          </a:p>
        </p:txBody>
      </p:sp>
      <p:pic>
        <p:nvPicPr>
          <p:cNvPr id="4" name="Image 0" descr="/Users/waxwing/korea-pres/talk2/assets/qr-lichen.png">    </p:cNvPr>
          <p:cNvPicPr>
            <a:picLocks noChangeAspect="1"/>
          </p:cNvPicPr>
          <p:nvPr/>
        </p:nvPicPr>
        <p:blipFill>
          <a:blip r:embed="rId1"/>
          <a:stretch>
            <a:fillRect/>
          </a:stretch>
        </p:blipFill>
        <p:spPr>
          <a:xfrm>
            <a:off x="2118208" y="2011680"/>
            <a:ext cx="3017520" cy="3017520"/>
          </a:xfrm>
          <a:prstGeom prst="rect">
            <a:avLst/>
          </a:prstGeom>
        </p:spPr>
      </p:pic>
      <p:sp>
        <p:nvSpPr>
          <p:cNvPr id="5" name="Text 1"/>
          <p:cNvSpPr/>
          <p:nvPr/>
        </p:nvSpPr>
        <p:spPr>
          <a:xfrm>
            <a:off x="1340968" y="5166360"/>
            <a:ext cx="4572000" cy="457200"/>
          </a:xfrm>
          <a:prstGeom prst="rect">
            <a:avLst/>
          </a:prstGeom>
          <a:noFill/>
          <a:ln/>
        </p:spPr>
        <p:txBody>
          <a:bodyPr wrap="square" lIns="0" tIns="0" rIns="0" bIns="0" rtlCol="0" anchor="ctr"/>
          <a:lstStyle/>
          <a:p>
            <a:pPr algn="ctr" indent="0" marL="0">
              <a:buNone/>
            </a:pPr>
            <a:r>
              <a:rPr lang="en-US" sz="2200" dirty="0">
                <a:solidFill>
                  <a:srgbClr val="1E2622"/>
                </a:solidFill>
                <a:latin typeface="Arial" pitchFamily="34" charset="0"/>
                <a:ea typeface="Arial" pitchFamily="34" charset="-122"/>
                <a:cs typeface="Arial" pitchFamily="34" charset="-120"/>
              </a:rPr>
              <a:t>github.com/AdamISZ/lichen</a:t>
            </a:r>
            <a:endParaRPr lang="en-US" sz="2200" dirty="0"/>
          </a:p>
        </p:txBody>
      </p:sp>
      <p:pic>
        <p:nvPicPr>
          <p:cNvPr id="6" name="Image 1" descr="/Users/waxwing/korea-pres/talk2/assets/qr-try.png">    </p:cNvPr>
          <p:cNvPicPr>
            <a:picLocks noChangeAspect="1"/>
          </p:cNvPicPr>
          <p:nvPr/>
        </p:nvPicPr>
        <p:blipFill>
          <a:blip r:embed="rId2"/>
          <a:stretch>
            <a:fillRect/>
          </a:stretch>
        </p:blipFill>
        <p:spPr>
          <a:xfrm>
            <a:off x="7055968" y="2011680"/>
            <a:ext cx="3017520" cy="3017520"/>
          </a:xfrm>
          <a:prstGeom prst="rect">
            <a:avLst/>
          </a:prstGeom>
        </p:spPr>
      </p:pic>
      <p:sp>
        <p:nvSpPr>
          <p:cNvPr id="7" name="Text 2"/>
          <p:cNvSpPr/>
          <p:nvPr/>
        </p:nvSpPr>
        <p:spPr>
          <a:xfrm>
            <a:off x="6278728" y="5166360"/>
            <a:ext cx="4572000" cy="457200"/>
          </a:xfrm>
          <a:prstGeom prst="rect">
            <a:avLst/>
          </a:prstGeom>
          <a:noFill/>
          <a:ln/>
        </p:spPr>
        <p:txBody>
          <a:bodyPr wrap="square" lIns="0" tIns="0" rIns="0" bIns="0" rtlCol="0" anchor="ctr"/>
          <a:lstStyle/>
          <a:p>
            <a:pPr algn="ctr" indent="0" marL="0">
              <a:buNone/>
            </a:pPr>
            <a:r>
              <a:rPr lang="en-US" sz="2200" b="1" dirty="0">
                <a:solidFill>
                  <a:srgbClr val="5E8C2F"/>
                </a:solidFill>
                <a:latin typeface="Arial" pitchFamily="34" charset="0"/>
                <a:ea typeface="Arial" pitchFamily="34" charset="-122"/>
                <a:cs typeface="Arial" pitchFamily="34" charset="-120"/>
              </a:rPr>
              <a:t>try it: a hub on Mutinynet</a:t>
            </a:r>
            <a:endParaRPr lang="en-US" sz="2200" dirty="0"/>
          </a:p>
        </p:txBody>
      </p:sp>
      <p:sp>
        <p:nvSpPr>
          <p:cNvPr id="8" name="Text 3"/>
          <p:cNvSpPr/>
          <p:nvPr/>
        </p:nvSpPr>
        <p:spPr>
          <a:xfrm>
            <a:off x="640080" y="5943600"/>
            <a:ext cx="10911535" cy="365760"/>
          </a:xfrm>
          <a:prstGeom prst="rect">
            <a:avLst/>
          </a:prstGeom>
          <a:noFill/>
          <a:ln/>
        </p:spPr>
        <p:txBody>
          <a:bodyPr wrap="square" lIns="0" tIns="0" rIns="0" bIns="0" rtlCol="0" anchor="ctr"/>
          <a:lstStyle/>
          <a:p>
            <a:pPr algn="ctr" indent="0" marL="0">
              <a:buNone/>
            </a:pPr>
            <a:r>
              <a:rPr lang="en-US" sz="1800" dirty="0">
                <a:solidFill>
                  <a:srgbClr val="5F6862"/>
                </a:solidFill>
                <a:latin typeface="Arial" pitchFamily="34" charset="0"/>
                <a:ea typeface="Arial" pitchFamily="34" charset="-122"/>
                <a:cs typeface="Arial" pitchFamily="34" charset="-120"/>
              </a:rPr>
              <a:t>waxwing</a:t>
            </a:r>
            <a:endParaRPr lang="en-US" sz="1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5">
    <p:bg>
      <p:bgPr>
        <a:solidFill>
          <a:srgbClr val="F5F2E9"/>
        </a:solidFill>
      </p:bgPr>
    </p:bg>
    <p:spTree>
      <p:nvGrpSpPr>
        <p:cNvPr id="1" name=""/>
        <p:cNvGrpSpPr/>
        <p:nvPr/>
      </p:nvGrpSpPr>
      <p:grpSpPr>
        <a:xfrm>
          <a:off x="0" y="0"/>
          <a:ext cx="0" cy="0"/>
          <a:chOff x="0" y="0"/>
          <a:chExt cx="0" cy="0"/>
        </a:xfrm>
      </p:grpSpPr>
      <p:sp>
        <p:nvSpPr>
          <p:cNvPr id="3" name="Text 0"/>
          <p:cNvSpPr/>
          <p:nvPr/>
        </p:nvSpPr>
        <p:spPr>
          <a:xfrm>
            <a:off x="640080" y="411480"/>
            <a:ext cx="10911535" cy="777240"/>
          </a:xfrm>
          <a:prstGeom prst="rect">
            <a:avLst/>
          </a:prstGeom>
          <a:noFill/>
          <a:ln/>
        </p:spPr>
        <p:txBody>
          <a:bodyPr wrap="square" lIns="0" tIns="0" rIns="0" bIns="0" rtlCol="0" anchor="b"/>
          <a:lstStyle/>
          <a:p>
            <a:pPr indent="0" marL="0">
              <a:buNone/>
            </a:pPr>
            <a:r>
              <a:rPr lang="en-US" sz="3400" b="1" dirty="0">
                <a:solidFill>
                  <a:srgbClr val="1E2622"/>
                </a:solidFill>
                <a:latin typeface="Georgia" pitchFamily="34" charset="0"/>
                <a:ea typeface="Georgia" pitchFamily="34" charset="-122"/>
                <a:cs typeface="Georgia" pitchFamily="34" charset="-120"/>
              </a:rPr>
              <a:t>What they verify: a Groth16 proof</a:t>
            </a:r>
            <a:endParaRPr lang="en-US" sz="3400" dirty="0"/>
          </a:p>
        </p:txBody>
      </p:sp>
      <p:sp>
        <p:nvSpPr>
          <p:cNvPr id="4" name="Shape 1"/>
          <p:cNvSpPr/>
          <p:nvPr/>
        </p:nvSpPr>
        <p:spPr>
          <a:xfrm>
            <a:off x="640080" y="1298448"/>
            <a:ext cx="1097280" cy="0"/>
          </a:xfrm>
          <a:prstGeom prst="line">
            <a:avLst/>
          </a:prstGeom>
          <a:noFill/>
          <a:ln w="38100">
            <a:solidFill>
              <a:srgbClr val="5E8C2F"/>
            </a:solidFill>
            <a:prstDash val="solid"/>
          </a:ln>
        </p:spPr>
      </p:sp>
      <p:sp>
        <p:nvSpPr>
          <p:cNvPr id="5" name="Shape 2"/>
          <p:cNvSpPr/>
          <p:nvPr/>
        </p:nvSpPr>
        <p:spPr>
          <a:xfrm>
            <a:off x="914400" y="1783080"/>
            <a:ext cx="1234440" cy="1234440"/>
          </a:xfrm>
          <a:prstGeom prst="ellipse">
            <a:avLst/>
          </a:prstGeom>
          <a:solidFill>
            <a:srgbClr val="DCE7F0"/>
          </a:solidFill>
          <a:ln w="25400">
            <a:solidFill>
              <a:srgbClr val="3B6C91"/>
            </a:solidFill>
            <a:prstDash val="solid"/>
          </a:ln>
        </p:spPr>
      </p:sp>
      <p:sp>
        <p:nvSpPr>
          <p:cNvPr id="6" name="Text 3"/>
          <p:cNvSpPr/>
          <p:nvPr/>
        </p:nvSpPr>
        <p:spPr>
          <a:xfrm>
            <a:off x="914400" y="1783080"/>
            <a:ext cx="1234440" cy="1234440"/>
          </a:xfrm>
          <a:prstGeom prst="rect">
            <a:avLst/>
          </a:prstGeom>
          <a:noFill/>
          <a:ln/>
        </p:spPr>
        <p:txBody>
          <a:bodyPr wrap="square" lIns="0" tIns="0" rIns="0" bIns="0" rtlCol="0" anchor="ctr"/>
          <a:lstStyle/>
          <a:p>
            <a:pPr algn="ctr" indent="0" marL="0">
              <a:buNone/>
            </a:pPr>
            <a:r>
              <a:rPr lang="en-US" sz="4000" b="1" dirty="0">
                <a:solidFill>
                  <a:srgbClr val="3B6C91"/>
                </a:solidFill>
                <a:latin typeface="Georgia" pitchFamily="34" charset="0"/>
                <a:ea typeface="Georgia" pitchFamily="34" charset="-122"/>
                <a:cs typeface="Georgia" pitchFamily="34" charset="-120"/>
              </a:rPr>
              <a:t>A</a:t>
            </a:r>
            <a:endParaRPr lang="en-US" sz="4000" dirty="0"/>
          </a:p>
        </p:txBody>
      </p:sp>
      <p:sp>
        <p:nvSpPr>
          <p:cNvPr id="7" name="Text 4"/>
          <p:cNvSpPr/>
          <p:nvPr/>
        </p:nvSpPr>
        <p:spPr>
          <a:xfrm>
            <a:off x="731520" y="3063240"/>
            <a:ext cx="1600200" cy="320040"/>
          </a:xfrm>
          <a:prstGeom prst="rect">
            <a:avLst/>
          </a:prstGeom>
          <a:noFill/>
          <a:ln/>
        </p:spPr>
        <p:txBody>
          <a:bodyPr wrap="square" lIns="0" tIns="0" rIns="0" bIns="0" rtlCol="0" anchor="ctr"/>
          <a:lstStyle/>
          <a:p>
            <a:pPr algn="ctr" indent="0" marL="0">
              <a:buNone/>
            </a:pPr>
            <a:r>
              <a:rPr lang="en-US" sz="1400" dirty="0">
                <a:solidFill>
                  <a:srgbClr val="5F6862"/>
                </a:solidFill>
                <a:latin typeface="Arial" pitchFamily="34" charset="0"/>
                <a:ea typeface="Arial" pitchFamily="34" charset="-122"/>
                <a:cs typeface="Arial" pitchFamily="34" charset="-120"/>
              </a:rPr>
              <a:t>G1 · 32 B</a:t>
            </a:r>
            <a:endParaRPr lang="en-US" sz="1400" dirty="0"/>
          </a:p>
        </p:txBody>
      </p:sp>
      <p:sp>
        <p:nvSpPr>
          <p:cNvPr id="8" name="Shape 5"/>
          <p:cNvSpPr/>
          <p:nvPr/>
        </p:nvSpPr>
        <p:spPr>
          <a:xfrm>
            <a:off x="2514600" y="1783080"/>
            <a:ext cx="1234440" cy="1234440"/>
          </a:xfrm>
          <a:prstGeom prst="ellipse">
            <a:avLst/>
          </a:prstGeom>
          <a:solidFill>
            <a:srgbClr val="DCE7F0"/>
          </a:solidFill>
          <a:ln w="25400">
            <a:solidFill>
              <a:srgbClr val="3B6C91"/>
            </a:solidFill>
            <a:prstDash val="solid"/>
          </a:ln>
        </p:spPr>
      </p:sp>
      <p:sp>
        <p:nvSpPr>
          <p:cNvPr id="9" name="Text 6"/>
          <p:cNvSpPr/>
          <p:nvPr/>
        </p:nvSpPr>
        <p:spPr>
          <a:xfrm>
            <a:off x="2514600" y="1783080"/>
            <a:ext cx="1234440" cy="1234440"/>
          </a:xfrm>
          <a:prstGeom prst="rect">
            <a:avLst/>
          </a:prstGeom>
          <a:noFill/>
          <a:ln/>
        </p:spPr>
        <p:txBody>
          <a:bodyPr wrap="square" lIns="0" tIns="0" rIns="0" bIns="0" rtlCol="0" anchor="ctr"/>
          <a:lstStyle/>
          <a:p>
            <a:pPr algn="ctr" indent="0" marL="0">
              <a:buNone/>
            </a:pPr>
            <a:r>
              <a:rPr lang="en-US" sz="4000" b="1" dirty="0">
                <a:solidFill>
                  <a:srgbClr val="3B6C91"/>
                </a:solidFill>
                <a:latin typeface="Georgia" pitchFamily="34" charset="0"/>
                <a:ea typeface="Georgia" pitchFamily="34" charset="-122"/>
                <a:cs typeface="Georgia" pitchFamily="34" charset="-120"/>
              </a:rPr>
              <a:t>B</a:t>
            </a:r>
            <a:endParaRPr lang="en-US" sz="4000" dirty="0"/>
          </a:p>
        </p:txBody>
      </p:sp>
      <p:sp>
        <p:nvSpPr>
          <p:cNvPr id="10" name="Text 7"/>
          <p:cNvSpPr/>
          <p:nvPr/>
        </p:nvSpPr>
        <p:spPr>
          <a:xfrm>
            <a:off x="2331720" y="3063240"/>
            <a:ext cx="1600200" cy="320040"/>
          </a:xfrm>
          <a:prstGeom prst="rect">
            <a:avLst/>
          </a:prstGeom>
          <a:noFill/>
          <a:ln/>
        </p:spPr>
        <p:txBody>
          <a:bodyPr wrap="square" lIns="0" tIns="0" rIns="0" bIns="0" rtlCol="0" anchor="ctr"/>
          <a:lstStyle/>
          <a:p>
            <a:pPr algn="ctr" indent="0" marL="0">
              <a:buNone/>
            </a:pPr>
            <a:r>
              <a:rPr lang="en-US" sz="1400" dirty="0">
                <a:solidFill>
                  <a:srgbClr val="5F6862"/>
                </a:solidFill>
                <a:latin typeface="Arial" pitchFamily="34" charset="0"/>
                <a:ea typeface="Arial" pitchFamily="34" charset="-122"/>
                <a:cs typeface="Arial" pitchFamily="34" charset="-120"/>
              </a:rPr>
              <a:t>G2 · 64 B</a:t>
            </a:r>
            <a:endParaRPr lang="en-US" sz="1400" dirty="0"/>
          </a:p>
        </p:txBody>
      </p:sp>
      <p:sp>
        <p:nvSpPr>
          <p:cNvPr id="11" name="Shape 8"/>
          <p:cNvSpPr/>
          <p:nvPr/>
        </p:nvSpPr>
        <p:spPr>
          <a:xfrm>
            <a:off x="4114800" y="1783080"/>
            <a:ext cx="1234440" cy="1234440"/>
          </a:xfrm>
          <a:prstGeom prst="ellipse">
            <a:avLst/>
          </a:prstGeom>
          <a:solidFill>
            <a:srgbClr val="DCE7F0"/>
          </a:solidFill>
          <a:ln w="25400">
            <a:solidFill>
              <a:srgbClr val="3B6C91"/>
            </a:solidFill>
            <a:prstDash val="solid"/>
          </a:ln>
        </p:spPr>
      </p:sp>
      <p:sp>
        <p:nvSpPr>
          <p:cNvPr id="12" name="Text 9"/>
          <p:cNvSpPr/>
          <p:nvPr/>
        </p:nvSpPr>
        <p:spPr>
          <a:xfrm>
            <a:off x="4114800" y="1783080"/>
            <a:ext cx="1234440" cy="1234440"/>
          </a:xfrm>
          <a:prstGeom prst="rect">
            <a:avLst/>
          </a:prstGeom>
          <a:noFill/>
          <a:ln/>
        </p:spPr>
        <p:txBody>
          <a:bodyPr wrap="square" lIns="0" tIns="0" rIns="0" bIns="0" rtlCol="0" anchor="ctr"/>
          <a:lstStyle/>
          <a:p>
            <a:pPr algn="ctr" indent="0" marL="0">
              <a:buNone/>
            </a:pPr>
            <a:r>
              <a:rPr lang="en-US" sz="4000" b="1" dirty="0">
                <a:solidFill>
                  <a:srgbClr val="3B6C91"/>
                </a:solidFill>
                <a:latin typeface="Georgia" pitchFamily="34" charset="0"/>
                <a:ea typeface="Georgia" pitchFamily="34" charset="-122"/>
                <a:cs typeface="Georgia" pitchFamily="34" charset="-120"/>
              </a:rPr>
              <a:t>C</a:t>
            </a:r>
            <a:endParaRPr lang="en-US" sz="4000" dirty="0"/>
          </a:p>
        </p:txBody>
      </p:sp>
      <p:sp>
        <p:nvSpPr>
          <p:cNvPr id="13" name="Text 10"/>
          <p:cNvSpPr/>
          <p:nvPr/>
        </p:nvSpPr>
        <p:spPr>
          <a:xfrm>
            <a:off x="3931920" y="3063240"/>
            <a:ext cx="1600200" cy="320040"/>
          </a:xfrm>
          <a:prstGeom prst="rect">
            <a:avLst/>
          </a:prstGeom>
          <a:noFill/>
          <a:ln/>
        </p:spPr>
        <p:txBody>
          <a:bodyPr wrap="square" lIns="0" tIns="0" rIns="0" bIns="0" rtlCol="0" anchor="ctr"/>
          <a:lstStyle/>
          <a:p>
            <a:pPr algn="ctr" indent="0" marL="0">
              <a:buNone/>
            </a:pPr>
            <a:r>
              <a:rPr lang="en-US" sz="1400" dirty="0">
                <a:solidFill>
                  <a:srgbClr val="5F6862"/>
                </a:solidFill>
                <a:latin typeface="Arial" pitchFamily="34" charset="0"/>
                <a:ea typeface="Arial" pitchFamily="34" charset="-122"/>
                <a:cs typeface="Arial" pitchFamily="34" charset="-120"/>
              </a:rPr>
              <a:t>G1 · 32 B</a:t>
            </a:r>
            <a:endParaRPr lang="en-US" sz="1400" dirty="0"/>
          </a:p>
        </p:txBody>
      </p:sp>
      <p:sp>
        <p:nvSpPr>
          <p:cNvPr id="14" name="Text 11"/>
          <p:cNvSpPr/>
          <p:nvPr/>
        </p:nvSpPr>
        <p:spPr>
          <a:xfrm>
            <a:off x="914400" y="3429000"/>
            <a:ext cx="4754880" cy="365760"/>
          </a:xfrm>
          <a:prstGeom prst="rect">
            <a:avLst/>
          </a:prstGeom>
          <a:noFill/>
          <a:ln/>
        </p:spPr>
        <p:txBody>
          <a:bodyPr wrap="square" lIns="0" tIns="0" rIns="0" bIns="0" rtlCol="0" anchor="t"/>
          <a:lstStyle/>
          <a:p>
            <a:pPr algn="ctr" indent="0" marL="0">
              <a:buNone/>
            </a:pPr>
            <a:r>
              <a:rPr lang="en-US" sz="1700" dirty="0">
                <a:solidFill>
                  <a:srgbClr val="5F6862"/>
                </a:solidFill>
                <a:latin typeface="Arial" pitchFamily="34" charset="0"/>
                <a:ea typeface="Arial" pitchFamily="34" charset="-122"/>
                <a:cs typeface="Arial" pitchFamily="34" charset="-120"/>
              </a:rPr>
              <a:t>a proof: 3 curve points, 128 bytes</a:t>
            </a:r>
            <a:endParaRPr lang="en-US" sz="1700" dirty="0"/>
          </a:p>
        </p:txBody>
      </p:sp>
      <p:sp>
        <p:nvSpPr>
          <p:cNvPr id="15" name="Text 12"/>
          <p:cNvSpPr/>
          <p:nvPr/>
        </p:nvSpPr>
        <p:spPr>
          <a:xfrm>
            <a:off x="5303520" y="1828800"/>
            <a:ext cx="6248095" cy="1280160"/>
          </a:xfrm>
          <a:prstGeom prst="rect">
            <a:avLst/>
          </a:prstGeom>
          <a:noFill/>
          <a:ln/>
        </p:spPr>
        <p:txBody>
          <a:bodyPr wrap="square" lIns="0" tIns="0" rIns="0" bIns="0" rtlCol="0" anchor="ctr"/>
          <a:lstStyle/>
          <a:p>
            <a:pPr algn="ctr" indent="0" marL="0">
              <a:buNone/>
            </a:pPr>
            <a:r>
              <a:rPr lang="en-US" sz="2500" b="1" dirty="0">
                <a:solidFill>
                  <a:srgbClr val="3B6C91"/>
                </a:solidFill>
                <a:latin typeface="Georgia" pitchFamily="34" charset="0"/>
                <a:ea typeface="Georgia" pitchFamily="34" charset="-122"/>
                <a:cs typeface="Georgia" pitchFamily="34" charset="-120"/>
              </a:rPr>
              <a:t>e(A, B)</a:t>
            </a:r>
            <a:pPr algn="ctr" indent="0" marL="0">
              <a:buNone/>
            </a:pPr>
            <a:r>
              <a:rPr lang="en-US" sz="2500" dirty="0">
                <a:solidFill>
                  <a:srgbClr val="1E2622"/>
                </a:solidFill>
                <a:latin typeface="Georgia" pitchFamily="34" charset="0"/>
                <a:ea typeface="Georgia" pitchFamily="34" charset="-122"/>
                <a:cs typeface="Georgia" pitchFamily="34" charset="-120"/>
              </a:rPr>
              <a:t>  =  e(α, β) · e(L, γ) · </a:t>
            </a:r>
            <a:pPr algn="ctr" indent="0" marL="0">
              <a:buNone/>
            </a:pPr>
            <a:r>
              <a:rPr lang="en-US" sz="2500" b="1" dirty="0">
                <a:solidFill>
                  <a:srgbClr val="3B6C91"/>
                </a:solidFill>
                <a:latin typeface="Georgia" pitchFamily="34" charset="0"/>
                <a:ea typeface="Georgia" pitchFamily="34" charset="-122"/>
                <a:cs typeface="Georgia" pitchFamily="34" charset="-120"/>
              </a:rPr>
              <a:t>e(C, δ)</a:t>
            </a:r>
            <a:endParaRPr lang="en-US" sz="2500" dirty="0"/>
          </a:p>
        </p:txBody>
      </p:sp>
      <p:sp>
        <p:nvSpPr>
          <p:cNvPr id="16" name="Text 13"/>
          <p:cNvSpPr/>
          <p:nvPr/>
        </p:nvSpPr>
        <p:spPr>
          <a:xfrm>
            <a:off x="5486400" y="3108960"/>
            <a:ext cx="6065215" cy="457200"/>
          </a:xfrm>
          <a:prstGeom prst="rect">
            <a:avLst/>
          </a:prstGeom>
          <a:noFill/>
          <a:ln/>
        </p:spPr>
        <p:txBody>
          <a:bodyPr wrap="square" lIns="0" tIns="0" rIns="0" bIns="0" rtlCol="0" anchor="t"/>
          <a:lstStyle/>
          <a:p>
            <a:pPr algn="ctr" indent="0" marL="0">
              <a:buNone/>
            </a:pPr>
            <a:r>
              <a:rPr lang="en-US" sz="2000" b="1" dirty="0">
                <a:solidFill>
                  <a:srgbClr val="5E8C2F"/>
                </a:solidFill>
                <a:latin typeface="Arial" pitchFamily="34" charset="0"/>
                <a:ea typeface="Arial" pitchFamily="34" charset="-122"/>
                <a:cs typeface="Arial" pitchFamily="34" charset="-120"/>
              </a:rPr>
              <a:t>1.5 ms on a laptop</a:t>
            </a:r>
            <a:endParaRPr lang="en-US" sz="2000" dirty="0"/>
          </a:p>
        </p:txBody>
      </p:sp>
      <p:sp>
        <p:nvSpPr>
          <p:cNvPr id="17" name="Shape 14"/>
          <p:cNvSpPr/>
          <p:nvPr/>
        </p:nvSpPr>
        <p:spPr>
          <a:xfrm>
            <a:off x="640080" y="4023360"/>
            <a:ext cx="3454298" cy="2103120"/>
          </a:xfrm>
          <a:prstGeom prst="rect">
            <a:avLst/>
          </a:prstGeom>
          <a:solidFill>
            <a:srgbClr val="FFFFFF"/>
          </a:solidFill>
          <a:ln w="12700">
            <a:solidFill>
              <a:srgbClr val="CFC9B8"/>
            </a:solidFill>
            <a:prstDash val="solid"/>
          </a:ln>
        </p:spPr>
      </p:sp>
      <p:sp>
        <p:nvSpPr>
          <p:cNvPr id="18" name="Shape 15"/>
          <p:cNvSpPr/>
          <p:nvPr/>
        </p:nvSpPr>
        <p:spPr>
          <a:xfrm>
            <a:off x="640080" y="4023360"/>
            <a:ext cx="3454298" cy="73152"/>
          </a:xfrm>
          <a:prstGeom prst="rect">
            <a:avLst/>
          </a:prstGeom>
          <a:solidFill>
            <a:srgbClr val="B4462F"/>
          </a:solidFill>
          <a:ln/>
        </p:spPr>
      </p:sp>
      <p:sp>
        <p:nvSpPr>
          <p:cNvPr id="19" name="Text 16"/>
          <p:cNvSpPr/>
          <p:nvPr/>
        </p:nvSpPr>
        <p:spPr>
          <a:xfrm>
            <a:off x="841248" y="4251960"/>
            <a:ext cx="3051962" cy="173736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BitVM2</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~900 MB of Script in 379 chunks. A mainnet dispute (June 2025): 14.9M sats, ~$16k.</a:t>
            </a:r>
            <a:endParaRPr lang="en-US" sz="2200" dirty="0"/>
          </a:p>
        </p:txBody>
      </p:sp>
      <p:sp>
        <p:nvSpPr>
          <p:cNvPr id="20" name="Shape 17"/>
          <p:cNvSpPr/>
          <p:nvPr/>
        </p:nvSpPr>
        <p:spPr>
          <a:xfrm>
            <a:off x="4368698" y="4023360"/>
            <a:ext cx="3454298" cy="2103120"/>
          </a:xfrm>
          <a:prstGeom prst="rect">
            <a:avLst/>
          </a:prstGeom>
          <a:solidFill>
            <a:srgbClr val="FFFFFF"/>
          </a:solidFill>
          <a:ln w="12700">
            <a:solidFill>
              <a:srgbClr val="CFC9B8"/>
            </a:solidFill>
            <a:prstDash val="solid"/>
          </a:ln>
        </p:spPr>
      </p:sp>
      <p:sp>
        <p:nvSpPr>
          <p:cNvPr id="21" name="Shape 18"/>
          <p:cNvSpPr/>
          <p:nvPr/>
        </p:nvSpPr>
        <p:spPr>
          <a:xfrm>
            <a:off x="4368698" y="4023360"/>
            <a:ext cx="3454298" cy="73152"/>
          </a:xfrm>
          <a:prstGeom prst="rect">
            <a:avLst/>
          </a:prstGeom>
          <a:solidFill>
            <a:srgbClr val="5E8C2F"/>
          </a:solidFill>
          <a:ln/>
        </p:spPr>
      </p:sp>
      <p:sp>
        <p:nvSpPr>
          <p:cNvPr id="22" name="Text 19"/>
          <p:cNvSpPr/>
          <p:nvPr/>
        </p:nvSpPr>
        <p:spPr>
          <a:xfrm>
            <a:off x="4569866" y="4251960"/>
            <a:ext cx="3051962" cy="173736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BitVMX</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the verifier as a RISC-V program: 478M steps, searched rather than run.</a:t>
            </a:r>
            <a:endParaRPr lang="en-US" sz="2200" dirty="0"/>
          </a:p>
        </p:txBody>
      </p:sp>
      <p:sp>
        <p:nvSpPr>
          <p:cNvPr id="23" name="Shape 20"/>
          <p:cNvSpPr/>
          <p:nvPr/>
        </p:nvSpPr>
        <p:spPr>
          <a:xfrm>
            <a:off x="8097317" y="4023360"/>
            <a:ext cx="3454298" cy="2103120"/>
          </a:xfrm>
          <a:prstGeom prst="rect">
            <a:avLst/>
          </a:prstGeom>
          <a:solidFill>
            <a:srgbClr val="FFFFFF"/>
          </a:solidFill>
          <a:ln w="12700">
            <a:solidFill>
              <a:srgbClr val="CFC9B8"/>
            </a:solidFill>
            <a:prstDash val="solid"/>
          </a:ln>
        </p:spPr>
      </p:sp>
      <p:sp>
        <p:nvSpPr>
          <p:cNvPr id="24" name="Shape 21"/>
          <p:cNvSpPr/>
          <p:nvPr/>
        </p:nvSpPr>
        <p:spPr>
          <a:xfrm>
            <a:off x="8097317" y="4023360"/>
            <a:ext cx="3454298" cy="73152"/>
          </a:xfrm>
          <a:prstGeom prst="rect">
            <a:avLst/>
          </a:prstGeom>
          <a:solidFill>
            <a:srgbClr val="D4862A"/>
          </a:solidFill>
          <a:ln/>
        </p:spPr>
      </p:sp>
      <p:sp>
        <p:nvSpPr>
          <p:cNvPr id="25" name="Text 22"/>
          <p:cNvSpPr/>
          <p:nvPr/>
        </p:nvSpPr>
        <p:spPr>
          <a:xfrm>
            <a:off x="8298485" y="4251960"/>
            <a:ext cx="3051962" cy="1737360"/>
          </a:xfrm>
          <a:prstGeom prst="rect">
            <a:avLst/>
          </a:prstGeom>
          <a:noFill/>
          <a:ln/>
        </p:spPr>
        <p:txBody>
          <a:bodyPr wrap="square" lIns="0" tIns="0" rIns="0" bIns="0" rtlCol="0" anchor="t"/>
          <a:lstStyle/>
          <a:p>
            <a:pPr algn="l" indent="0" marL="0">
              <a:spcAft>
                <a:spcPts val="800"/>
              </a:spcAft>
              <a:buNone/>
            </a:pPr>
            <a:r>
              <a:rPr lang="en-US" sz="2200" b="1" dirty="0">
                <a:solidFill>
                  <a:srgbClr val="1E2622"/>
                </a:solidFill>
                <a:latin typeface="Georgia" pitchFamily="34" charset="0"/>
                <a:ea typeface="Georgia" pitchFamily="34" charset="-122"/>
                <a:cs typeface="Georgia" pitchFamily="34" charset="-120"/>
              </a:rPr>
              <a:t>Garbled / WE</a:t>
            </a:r>
            <a:endParaRPr lang="en-US" sz="2200" dirty="0"/>
          </a:p>
          <a:p>
            <a:pPr algn="l" indent="0" marL="0">
              <a:buNone/>
            </a:pPr>
            <a:r>
              <a:rPr lang="en-US" sz="1800" dirty="0">
                <a:solidFill>
                  <a:srgbClr val="5F6862"/>
                </a:solidFill>
                <a:latin typeface="Arial" pitchFamily="34" charset="0"/>
                <a:ea typeface="Arial" pitchFamily="34" charset="-122"/>
                <a:cs typeface="Arial" pitchFamily="34" charset="-120"/>
              </a:rPr>
              <a:t>Glock, BABE, BitVM3: ~$5–40 on chain; the cost moves off-chain.</a:t>
            </a:r>
            <a:endParaRPr lang="en-US" sz="2200" dirty="0"/>
          </a:p>
        </p:txBody>
      </p:sp>
      <p:sp>
        <p:nvSpPr>
          <p:cNvPr id="26" name="Text 23"/>
          <p:cNvSpPr/>
          <p:nvPr/>
        </p:nvSpPr>
        <p:spPr>
          <a:xfrm>
            <a:off x="7894015" y="146304"/>
            <a:ext cx="3840480" cy="292608"/>
          </a:xfrm>
          <a:prstGeom prst="rect">
            <a:avLst/>
          </a:prstGeom>
          <a:noFill/>
          <a:ln/>
        </p:spPr>
        <p:txBody>
          <a:bodyPr wrap="square" lIns="0" tIns="0" rIns="0" bIns="0" rtlCol="0" anchor="ctr"/>
          <a:lstStyle/>
          <a:p>
            <a:pPr algn="r" indent="0" marL="0">
              <a:buNone/>
            </a:pPr>
            <a:r>
              <a:rPr lang="en-US" sz="1100" b="1" spc="200" kern="0" dirty="0">
                <a:solidFill>
                  <a:srgbClr val="5F6862"/>
                </a:solidFill>
                <a:latin typeface="Arial" pitchFamily="34" charset="0"/>
                <a:ea typeface="Arial" pitchFamily="34" charset="-122"/>
                <a:cs typeface="Arial" pitchFamily="34" charset="-120"/>
              </a:rPr>
              <a:t>APPENDIX</a:t>
            </a:r>
            <a:endParaRPr lang="en-US" sz="1100" dirty="0"/>
          </a:p>
        </p:txBody>
      </p:sp>
      <p:sp>
        <p:nvSpPr>
          <p:cNvPr id="25" name="Slide Number Placeholder 0"/>
          <p:cNvSpPr>
            <a:spLocks noGrp="1"/>
          </p:cNvSpPr>
          <p:nvPr>
            <p:ph type="sldNum" sz="quarter" idx="4294967295"/>
          </p:nvPr>
        </p:nvSpPr>
        <p:spPr>
          <a:xfrm>
            <a:off x="11368735" y="644652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F6862"/>
                </a:solidFill>
                <a:latin typeface="Arial"/>
                <a:ea typeface="Arial"/>
                <a:cs typeface="Arial"/>
              </a:defRPr>
            </a:lvl1pPr>
          </a:lstStyle>
          <a:p>
            <a:pPr algn="r"/>
            <a:fld id="{F7021451-1387-4CA6-816F-3879F97B5CBC}" type="slidenum">
              <a:rPr b="0" lang="en-US"/>
              <a:t>5</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31</Slides>
  <Notes>31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Lichen: L2s In CHannels, ENforced by bitcoin</dc:title>
  <dc:subject>PptxGenJS Presentation</dc:subject>
  <dc:creator>waxwing</dc:creator>
  <cp:lastModifiedBy>waxwing</cp:lastModifiedBy>
  <cp:revision>1</cp:revision>
  <dcterms:created xsi:type="dcterms:W3CDTF">2026-11-06T00:18:40Z</dcterms:created>
  <dcterms:modified xsi:type="dcterms:W3CDTF">2026-11-06T00:18:40Z</dcterms:modified>
</cp:coreProperties>
</file>