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0" r:id="rId6"/>
    <p:sldId id="261" r:id="rId7"/>
    <p:sldId id="263" r:id="rId9"/>
    <p:sldId id="264" r:id="rId10"/>
    <p:sldId id="265" r:id="rId11"/>
    <p:sldId id="262" r:id="rId8"/>
    <p:sldId id="266" r:id="rId12"/>
    <p:sldId id="267" r:id="rId13"/>
    <p:sldId id="268" r:id="rId14"/>
    <p:sldId id="269" r:id="rId15"/>
    <p:sldId id="259" r:id="rId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notesMasterIdLst>
    <p:notesMasterId r:id="rId25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1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772400" y="1051560"/>
            <a:ext cx="4297680" cy="4297680"/>
          </a:xfrm>
          <a:prstGeom prst="ellipse">
            <a:avLst/>
          </a:prstGeom>
          <a:solidFill>
            <a:srgbClr val="1A130A"/>
          </a:solidFill>
          <a:ln/>
        </p:spPr>
      </p:sp>
      <p:pic>
        <p:nvPicPr>
          <p:cNvPr id="3" name="Image 0" descr="imgs/avatar_circl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83880" y="1554480"/>
            <a:ext cx="3200400" cy="3200400"/>
          </a:xfrm>
          <a:prstGeom prst="rect">
            <a:avLst/>
          </a:prstGeom>
          <a:effectLst>
            <a:outerShdw sx="100000" sy="100000" kx="0" ky="0" algn="bl" rotWithShape="0" blurRad="177800" dist="76200" dir="5400000">
              <a:srgbClr val="000000">
                <a:alpha val="55000"/>
              </a:srgbClr>
            </a:outerShdw>
          </a:effectLst>
        </p:spPr>
      </p:pic>
      <p:sp>
        <p:nvSpPr>
          <p:cNvPr id="4" name="Text 1"/>
          <p:cNvSpPr/>
          <p:nvPr/>
        </p:nvSpPr>
        <p:spPr>
          <a:xfrm>
            <a:off x="777240" y="2148840"/>
            <a:ext cx="73152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600"/>
              </a:lnSpc>
              <a:buNone/>
            </a:pPr>
            <a:r>
              <a:rPr lang="en-US" sz="6400" b="1" dirty="0">
                <a:solidFill>
                  <a:srgbClr val="F4F5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DIY Bitcoin</a:t>
            </a:r>
            <a:endParaRPr lang="en-US" sz="6400" dirty="0"/>
          </a:p>
          <a:p>
            <a:pPr algn="l" indent="0" marL="0">
              <a:lnSpc>
                <a:spcPts val="6600"/>
              </a:lnSpc>
              <a:buNone/>
            </a:pPr>
            <a:r>
              <a:rPr lang="en-US" sz="6400" b="1" dirty="0">
                <a:solidFill>
                  <a:srgbClr val="F4F5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Ecosystem</a:t>
            </a:r>
            <a:endParaRPr lang="en-US" sz="6400" dirty="0"/>
          </a:p>
        </p:txBody>
      </p:sp>
      <p:sp>
        <p:nvSpPr>
          <p:cNvPr id="5" name="Text 2"/>
          <p:cNvSpPr/>
          <p:nvPr/>
        </p:nvSpPr>
        <p:spPr>
          <a:xfrm>
            <a:off x="822960" y="4617720"/>
            <a:ext cx="7040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000" dirty="0">
                <a:solidFill>
                  <a:srgbClr val="FFB5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Wallets, nodes, off-grid comms, miners, blockclocks, LN powered devices, etc.</a:t>
            </a:r>
            <a:endParaRPr lang="en-US" sz="2000" dirty="0"/>
          </a:p>
        </p:txBody>
      </p:sp>
      <p:sp>
        <p:nvSpPr>
          <p:cNvPr id="90" name="Telegram Link"/>
          <p:cNvSpPr/>
          <p:nvPr/>
        </p:nvSpPr>
        <p:spPr>
          <a:xfrm>
            <a:off x="822960" y="6096000"/>
            <a:ext cx="7040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793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t.me/DIYbitcoin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F11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640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793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WHY BUILD IT YOURSELF?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22960" y="960120"/>
            <a:ext cx="9144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200"/>
              </a:lnSpc>
              <a:buNone/>
            </a:pPr>
            <a:r>
              <a:rPr lang="en-US" sz="4000" b="1" dirty="0">
                <a:solidFill>
                  <a:srgbClr val="F4F5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Practical benefits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10424160" y="1097280"/>
            <a:ext cx="919886" cy="384048"/>
          </a:xfrm>
          <a:prstGeom prst="roundRect">
            <a:avLst>
              <a:gd name="adj" fmla="val 50000"/>
            </a:avLst>
          </a:prstGeom>
          <a:solidFill>
            <a:srgbClr val="F7931A"/>
          </a:solidFill>
          <a:ln/>
        </p:spPr>
      </p:sp>
      <p:sp>
        <p:nvSpPr>
          <p:cNvPr id="5" name="Text 3"/>
          <p:cNvSpPr/>
          <p:nvPr/>
        </p:nvSpPr>
        <p:spPr>
          <a:xfrm>
            <a:off x="10424160" y="1097280"/>
            <a:ext cx="91988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12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03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868680" y="2148840"/>
            <a:ext cx="10515600" cy="411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279400" indent="-279400">
              <a:lnSpc>
                <a:spcPts val="2048"/>
              </a:lnSpc>
              <a:spcAft>
                <a:spcPts val="1300"/>
              </a:spcAft>
              <a:buSzPct val="100000"/>
              <a:buChar char="•"/>
            </a:pPr>
            <a:r>
              <a:rPr lang="en-US" sz="160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Accessible and resilient.</a:t>
            </a:r>
            <a:pPr algn="l" indent="0" marL="0">
              <a:lnSpc>
                <a:spcPts val="2048"/>
              </a:lnSpc>
              <a:spcAft>
                <a:spcPts val="1300"/>
              </a:spcAft>
              <a:buNone/>
            </a:pPr>
            <a:r>
              <a:rPr lang="en-US" sz="160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Built from off the shelf boards (STM32F469I-DISCO, Raspberry Pi Zero, ESP32-S3/P4, RISC-V kits) with chips from STMicroelectronics, Broadcom, Espressif and Canaan, giving global availability, vendor diversity and long term resilience.</a:t>
            </a:r>
            <a:endParaRPr lang="en-US" sz="1600" dirty="0"/>
          </a:p>
          <a:p>
            <a:pPr algn="l" marL="279400" indent="-279400">
              <a:lnSpc>
                <a:spcPts val="2048"/>
              </a:lnSpc>
              <a:spcAft>
                <a:spcPts val="1300"/>
              </a:spcAft>
              <a:buSzPct val="100000"/>
              <a:buChar char="•"/>
            </a:pPr>
            <a:r>
              <a:rPr lang="en-US" sz="160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Architectural diversity.</a:t>
            </a:r>
            <a:pPr algn="l" indent="0" marL="0">
              <a:lnSpc>
                <a:spcPts val="2048"/>
              </a:lnSpc>
              <a:spcAft>
                <a:spcPts val="1300"/>
              </a:spcAft>
              <a:buNone/>
            </a:pPr>
            <a:r>
              <a:rPr lang="en-US" sz="160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Runs on ARM and Xtensa as well as open source RISC-V cores, with no dependence on any single architecture or manufacturer.</a:t>
            </a:r>
            <a:endParaRPr lang="en-US" sz="1600" dirty="0"/>
          </a:p>
          <a:p>
            <a:pPr algn="l" marL="279400" indent="-279400">
              <a:lnSpc>
                <a:spcPts val="2048"/>
              </a:lnSpc>
              <a:spcAft>
                <a:spcPts val="1300"/>
              </a:spcAft>
              <a:buSzPct val="100000"/>
              <a:buChar char="•"/>
            </a:pPr>
            <a:r>
              <a:rPr lang="en-US" sz="160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cost and educational.</a:t>
            </a:r>
            <a:pPr algn="l" indent="0" marL="0">
              <a:lnSpc>
                <a:spcPts val="2048"/>
              </a:lnSpc>
              <a:spcAft>
                <a:spcPts val="1300"/>
              </a:spcAft>
              <a:buNone/>
            </a:pPr>
            <a:r>
              <a:rPr lang="en-US" sz="160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Ideal for learning PSBTs, descriptors, embedded systems and self custody fundamentals.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868680" y="5074920"/>
            <a:ext cx="2514600" cy="1234440"/>
          </a:xfrm>
          <a:prstGeom prst="roundRect">
            <a:avLst>
              <a:gd name="adj" fmla="val 6667"/>
            </a:avLst>
          </a:prstGeom>
          <a:solidFill>
            <a:srgbClr val="191C24"/>
          </a:solidFill>
          <a:ln w="12700">
            <a:solidFill>
              <a:srgbClr val="2A2F3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68680" y="5221224"/>
            <a:ext cx="2514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793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$8.99 to $200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868680" y="5861304"/>
            <a:ext cx="2514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spc="100" kern="0" dirty="0">
                <a:solidFill>
                  <a:srgbClr val="9B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PER UNIT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547872" y="5074920"/>
            <a:ext cx="2514600" cy="1234440"/>
          </a:xfrm>
          <a:prstGeom prst="roundRect">
            <a:avLst>
              <a:gd name="adj" fmla="val 6667"/>
            </a:avLst>
          </a:prstGeom>
          <a:solidFill>
            <a:srgbClr val="191C24"/>
          </a:solidFill>
          <a:ln w="12700">
            <a:solidFill>
              <a:srgbClr val="2A2F3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547872" y="5221224"/>
            <a:ext cx="2514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793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$40 to $70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3547872" y="5861304"/>
            <a:ext cx="2514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spc="100" kern="0" dirty="0">
                <a:solidFill>
                  <a:srgbClr val="9B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MOST DEVICES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6227064" y="5074920"/>
            <a:ext cx="2514600" cy="1234440"/>
          </a:xfrm>
          <a:prstGeom prst="roundRect">
            <a:avLst>
              <a:gd name="adj" fmla="val 6667"/>
            </a:avLst>
          </a:prstGeom>
          <a:solidFill>
            <a:srgbClr val="191C24"/>
          </a:solidFill>
          <a:ln w="12700">
            <a:solidFill>
              <a:srgbClr val="2A2F3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227064" y="5221224"/>
            <a:ext cx="2514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793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6227064" y="5861304"/>
            <a:ext cx="2514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spc="100" kern="0" dirty="0">
                <a:solidFill>
                  <a:srgbClr val="9B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CHIP VENDORS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8906256" y="5074920"/>
            <a:ext cx="2514600" cy="1234440"/>
          </a:xfrm>
          <a:prstGeom prst="roundRect">
            <a:avLst>
              <a:gd name="adj" fmla="val 6667"/>
            </a:avLst>
          </a:prstGeom>
          <a:solidFill>
            <a:srgbClr val="191C24"/>
          </a:solidFill>
          <a:ln w="12700">
            <a:solidFill>
              <a:srgbClr val="2A2F3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906256" y="5221224"/>
            <a:ext cx="2514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793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600" dirty="0"/>
          </a:p>
        </p:txBody>
      </p:sp>
      <p:sp>
        <p:nvSpPr>
          <p:cNvPr id="18" name="Text 16"/>
          <p:cNvSpPr/>
          <p:nvPr/>
        </p:nvSpPr>
        <p:spPr>
          <a:xfrm>
            <a:off x="8906256" y="5861304"/>
            <a:ext cx="2514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spc="100" kern="0" dirty="0">
                <a:solidFill>
                  <a:srgbClr val="9BA1A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CPU ARCHITECTURES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11277295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C72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08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F11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640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793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DIY HWW ECOSYSTEM IN 2025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22960" y="960120"/>
            <a:ext cx="5943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620"/>
              </a:lnSpc>
              <a:buNone/>
            </a:pPr>
            <a:r>
              <a:rPr lang="en-US" sz="4400" b="1" dirty="0">
                <a:solidFill>
                  <a:srgbClr val="F4F5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Specter-DIY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868680" y="1920240"/>
            <a:ext cx="1278331" cy="384048"/>
          </a:xfrm>
          <a:prstGeom prst="roundRect">
            <a:avLst>
              <a:gd name="adj" fmla="val 50000"/>
            </a:avLst>
          </a:prstGeom>
          <a:solidFill>
            <a:srgbClr val="F7931A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1920240"/>
            <a:ext cx="127833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12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pioneer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868680" y="2697480"/>
            <a:ext cx="5577840" cy="411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279400" indent="-279400">
              <a:lnSpc>
                <a:spcPts val="2048"/>
              </a:lnSpc>
              <a:spcAft>
                <a:spcPts val="1500"/>
              </a:spcAft>
              <a:buSzPct val="100000"/>
              <a:buChar char="•"/>
            </a:pPr>
            <a:r>
              <a:rPr lang="en-US" sz="160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STM32,</a:t>
            </a:r>
            <a:pPr algn="l" indent="0" marL="0">
              <a:lnSpc>
                <a:spcPts val="2048"/>
              </a:lnSpc>
              <a:spcAft>
                <a:spcPts val="1500"/>
              </a:spcAft>
              <a:buNone/>
            </a:pPr>
            <a:r>
              <a:rPr lang="en-US" sz="160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built in C++ and MicroPython.</a:t>
            </a:r>
            <a:endParaRPr lang="en-US" sz="1600" dirty="0"/>
          </a:p>
          <a:p>
            <a:pPr algn="l" marL="279400" indent="-279400">
              <a:lnSpc>
                <a:spcPts val="2048"/>
              </a:lnSpc>
              <a:spcAft>
                <a:spcPts val="1500"/>
              </a:spcAft>
              <a:buSzPct val="100000"/>
              <a:buChar char="•"/>
            </a:pPr>
            <a:r>
              <a:rPr lang="en-US" sz="160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Multisig, Miniscript and Taproot.</a:t>
            </a:r>
            <a:pPr algn="l" indent="0" marL="0">
              <a:lnSpc>
                <a:spcPts val="2048"/>
              </a:lnSpc>
              <a:spcAft>
                <a:spcPts val="1500"/>
              </a:spcAft>
              <a:buNone/>
            </a:pPr>
            <a:endParaRPr lang="en-US" sz="1600" dirty="0"/>
          </a:p>
          <a:p>
            <a:pPr algn="l" marL="279400" indent="-279400">
              <a:lnSpc>
                <a:spcPts val="2048"/>
              </a:lnSpc>
              <a:spcAft>
                <a:spcPts val="1500"/>
              </a:spcAft>
              <a:buSzPct val="100000"/>
              <a:buChar char="•"/>
            </a:pPr>
            <a:r>
              <a:rPr lang="en-US" sz="160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Amnesic mode.</a:t>
            </a:r>
            <a:pPr algn="l" indent="0" marL="0">
              <a:lnSpc>
                <a:spcPts val="2048"/>
              </a:lnSpc>
              <a:spcAft>
                <a:spcPts val="1500"/>
              </a:spcAft>
              <a:buNone/>
            </a:pPr>
            <a:endParaRPr lang="en-US" sz="1600" dirty="0"/>
          </a:p>
          <a:p>
            <a:pPr algn="l" marL="279400" indent="-279400">
              <a:lnSpc>
                <a:spcPts val="2048"/>
              </a:lnSpc>
              <a:spcAft>
                <a:spcPts val="1500"/>
              </a:spcAft>
              <a:buSzPct val="100000"/>
              <a:buChar char="•"/>
            </a:pPr>
            <a:r>
              <a:rPr lang="en-US" sz="160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storage:</a:t>
            </a:r>
            <a:pPr algn="l" indent="0" marL="0">
              <a:lnSpc>
                <a:spcPts val="2048"/>
              </a:lnSpc>
              <a:spcAft>
                <a:spcPts val="1500"/>
              </a:spcAft>
              <a:buNone/>
            </a:pPr>
            <a:r>
              <a:rPr lang="en-US" sz="160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plain text or encrypted, on microSD or SmartCard.</a:t>
            </a:r>
            <a:endParaRPr lang="en-US" sz="1600" dirty="0"/>
          </a:p>
          <a:p>
            <a:pPr algn="l" marL="279400" indent="-279400">
              <a:lnSpc>
                <a:spcPts val="2048"/>
              </a:lnSpc>
              <a:spcAft>
                <a:spcPts val="1500"/>
              </a:spcAft>
              <a:buSzPct val="100000"/>
              <a:buChar char="•"/>
            </a:pPr>
            <a:r>
              <a:rPr lang="en-US" sz="160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 bootloader</a:t>
            </a:r>
            <a:pPr algn="l" indent="0" marL="0">
              <a:lnSpc>
                <a:spcPts val="2048"/>
              </a:lnSpc>
              <a:spcAft>
                <a:spcPts val="1500"/>
              </a:spcAft>
              <a:buNone/>
            </a:pPr>
            <a:r>
              <a:rPr lang="en-US" sz="160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with signed, reproducible firmware upgrades.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7284787" y="1554480"/>
            <a:ext cx="3626986" cy="3657600"/>
          </a:xfrm>
          <a:prstGeom prst="roundRect">
            <a:avLst>
              <a:gd name="adj" fmla="val 2521"/>
            </a:avLst>
          </a:prstGeom>
          <a:solidFill>
            <a:srgbClr val="000000"/>
          </a:solidFill>
          <a:ln w="12700">
            <a:solidFill>
              <a:srgbClr val="2A2F3A"/>
            </a:solidFill>
            <a:prstDash val="solid"/>
          </a:ln>
          <a:effectLst>
            <a:outerShdw sx="100000" sy="100000" kx="0" ky="0" algn="bl" rotWithShape="0" blurRad="127000" dist="50800" dir="5400000">
              <a:srgbClr val="000000">
                <a:alpha val="45000"/>
              </a:srgbClr>
            </a:outerShdw>
          </a:effectLst>
        </p:spPr>
      </p:sp>
      <p:pic>
        <p:nvPicPr>
          <p:cNvPr id="8" name="Image 0" descr="imgs/trim/p08_1_x5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12803" y="1682496"/>
            <a:ext cx="3370954" cy="3401568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1277295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C72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10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F11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640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793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DIY HWW ECOSYSTEM IN 2025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22960" y="960120"/>
            <a:ext cx="5943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620"/>
              </a:lnSpc>
              <a:buNone/>
            </a:pPr>
            <a:r>
              <a:rPr lang="en-US" sz="4400" b="1" dirty="0">
                <a:solidFill>
                  <a:srgbClr val="F4F5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SeedSigner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868680" y="1920240"/>
            <a:ext cx="1636776" cy="384048"/>
          </a:xfrm>
          <a:prstGeom prst="roundRect">
            <a:avLst>
              <a:gd name="adj" fmla="val 50000"/>
            </a:avLst>
          </a:prstGeom>
          <a:solidFill>
            <a:srgbClr val="F7931A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1920240"/>
            <a:ext cx="16367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12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UX champion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868680" y="2697480"/>
            <a:ext cx="5577840" cy="411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279400" indent="-279400">
              <a:lnSpc>
                <a:spcPts val="2048"/>
              </a:lnSpc>
              <a:spcAft>
                <a:spcPts val="1500"/>
              </a:spcAft>
              <a:buSzPct val="100000"/>
              <a:buChar char="•"/>
            </a:pPr>
            <a:r>
              <a:rPr lang="en-US" sz="160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Stateless signer</a:t>
            </a:r>
            <a:pPr algn="l" indent="0" marL="0">
              <a:lnSpc>
                <a:spcPts val="2048"/>
              </a:lnSpc>
              <a:spcAft>
                <a:spcPts val="1500"/>
              </a:spcAft>
              <a:buNone/>
            </a:pPr>
            <a:r>
              <a:rPr lang="en-US" sz="160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on Raspberry Pi Zero with camera.</a:t>
            </a:r>
            <a:endParaRPr lang="en-US" sz="1600" dirty="0"/>
          </a:p>
          <a:p>
            <a:pPr algn="l" marL="279400" indent="-279400">
              <a:lnSpc>
                <a:spcPts val="2048"/>
              </a:lnSpc>
              <a:spcAft>
                <a:spcPts val="1500"/>
              </a:spcAft>
              <a:buSzPct val="100000"/>
              <a:buChar char="•"/>
            </a:pPr>
            <a:r>
              <a:rPr lang="en-US" sz="160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QR workflows.</a:t>
            </a:r>
            <a:pPr algn="l" indent="0" marL="0">
              <a:lnSpc>
                <a:spcPts val="2048"/>
              </a:lnSpc>
              <a:spcAft>
                <a:spcPts val="1500"/>
              </a:spcAft>
              <a:buNone/>
            </a:pPr>
            <a:endParaRPr lang="en-US" sz="1600" dirty="0"/>
          </a:p>
          <a:p>
            <a:pPr algn="l" marL="279400" indent="-279400">
              <a:lnSpc>
                <a:spcPts val="2048"/>
              </a:lnSpc>
              <a:spcAft>
                <a:spcPts val="1500"/>
              </a:spcAft>
              <a:buSzPct val="100000"/>
              <a:buChar char="•"/>
            </a:pPr>
            <a:r>
              <a:rPr lang="en-US" sz="160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Optional SmartCard support</a:t>
            </a:r>
            <a:pPr algn="l" indent="0" marL="0">
              <a:lnSpc>
                <a:spcPts val="2048"/>
              </a:lnSpc>
              <a:spcAft>
                <a:spcPts val="1500"/>
              </a:spcAft>
              <a:buNone/>
            </a:pPr>
            <a:r>
              <a:rPr lang="en-US" sz="160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via CryptoGuide’s fork.</a:t>
            </a:r>
            <a:endParaRPr lang="en-US" sz="1600" dirty="0"/>
          </a:p>
          <a:p>
            <a:pPr algn="l" marL="279400" indent="-279400">
              <a:lnSpc>
                <a:spcPts val="2048"/>
              </a:lnSpc>
              <a:spcAft>
                <a:spcPts val="1500"/>
              </a:spcAft>
              <a:buSzPct val="100000"/>
              <a:buChar char="•"/>
            </a:pPr>
            <a:r>
              <a:rPr lang="en-US" sz="160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Ideal for air gapped signing</a:t>
            </a:r>
            <a:pPr algn="l" indent="0" marL="0">
              <a:lnSpc>
                <a:spcPts val="2048"/>
              </a:lnSpc>
              <a:spcAft>
                <a:spcPts val="1500"/>
              </a:spcAft>
              <a:buNone/>
            </a:pPr>
            <a:r>
              <a:rPr lang="en-US" sz="160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and education.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6787591" y="1463040"/>
            <a:ext cx="4621378" cy="2240280"/>
          </a:xfrm>
          <a:prstGeom prst="roundRect">
            <a:avLst>
              <a:gd name="adj" fmla="val 4082"/>
            </a:avLst>
          </a:prstGeom>
          <a:solidFill>
            <a:srgbClr val="000000"/>
          </a:solidFill>
          <a:ln w="12700">
            <a:solidFill>
              <a:srgbClr val="2A2F3A"/>
            </a:solidFill>
            <a:prstDash val="solid"/>
          </a:ln>
          <a:effectLst>
            <a:outerShdw sx="100000" sy="100000" kx="0" ky="0" algn="bl" rotWithShape="0" blurRad="127000" dist="50800" dir="5400000">
              <a:srgbClr val="000000">
                <a:alpha val="45000"/>
              </a:srgbClr>
            </a:outerShdw>
          </a:effectLst>
        </p:spPr>
      </p:sp>
      <p:pic>
        <p:nvPicPr>
          <p:cNvPr id="8" name="Image 0" descr="imgs/trim/p09_1_tigh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15607" y="1591056"/>
            <a:ext cx="4365346" cy="1984248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7661355" y="3931920"/>
            <a:ext cx="2873849" cy="2377440"/>
          </a:xfrm>
          <a:prstGeom prst="roundRect">
            <a:avLst>
              <a:gd name="adj" fmla="val 3846"/>
            </a:avLst>
          </a:prstGeom>
          <a:solidFill>
            <a:srgbClr val="000000"/>
          </a:solidFill>
          <a:ln w="12700">
            <a:solidFill>
              <a:srgbClr val="2A2F3A"/>
            </a:solidFill>
            <a:prstDash val="solid"/>
          </a:ln>
          <a:effectLst>
            <a:outerShdw sx="100000" sy="100000" kx="0" ky="0" algn="bl" rotWithShape="0" blurRad="127000" dist="50800" dir="5400000">
              <a:srgbClr val="000000">
                <a:alpha val="45000"/>
              </a:srgbClr>
            </a:outerShdw>
          </a:effectLst>
        </p:spPr>
      </p:sp>
      <p:pic>
        <p:nvPicPr>
          <p:cNvPr id="10" name="Image 1" descr="imgs/trim/p09_2_x63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9371" y="4059936"/>
            <a:ext cx="2617817" cy="212140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1277295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C72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11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F11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640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793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DIY HWW ECOSYSTEM IN 2025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22960" y="960120"/>
            <a:ext cx="5943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620"/>
              </a:lnSpc>
              <a:buNone/>
            </a:pPr>
            <a:r>
              <a:rPr lang="en-US" sz="4400" b="1" dirty="0">
                <a:solidFill>
                  <a:srgbClr val="F4F5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Krux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868680" y="1920240"/>
            <a:ext cx="1009498" cy="384048"/>
          </a:xfrm>
          <a:prstGeom prst="roundRect">
            <a:avLst>
              <a:gd name="adj" fmla="val 50000"/>
            </a:avLst>
          </a:prstGeom>
          <a:solidFill>
            <a:srgbClr val="F7931A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1920240"/>
            <a:ext cx="100949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12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nerd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868680" y="2697480"/>
            <a:ext cx="5577840" cy="411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279400" indent="-279400">
              <a:lnSpc>
                <a:spcPts val="2048"/>
              </a:lnSpc>
              <a:spcAft>
                <a:spcPts val="1500"/>
              </a:spcAft>
              <a:buSzPct val="100000"/>
              <a:buChar char="•"/>
            </a:pPr>
            <a:r>
              <a:rPr lang="en-US" sz="160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Kendryte K210 firmware.</a:t>
            </a:r>
            <a:pPr algn="l" indent="0" marL="0">
              <a:lnSpc>
                <a:spcPts val="2048"/>
              </a:lnSpc>
              <a:spcAft>
                <a:spcPts val="1500"/>
              </a:spcAft>
              <a:buNone/>
            </a:pPr>
            <a:r>
              <a:rPr lang="en-US" sz="160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Open, fast and inexpensive.</a:t>
            </a:r>
            <a:endParaRPr lang="en-US" sz="1600" dirty="0"/>
          </a:p>
          <a:p>
            <a:pPr algn="l" marL="279400" indent="-279400">
              <a:lnSpc>
                <a:spcPts val="2048"/>
              </a:lnSpc>
              <a:spcAft>
                <a:spcPts val="1500"/>
              </a:spcAft>
              <a:buSzPct val="100000"/>
              <a:buChar char="•"/>
            </a:pPr>
            <a:r>
              <a:rPr lang="en-US" sz="160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Advanced QR handling</a:t>
            </a:r>
            <a:pPr algn="l" indent="0" marL="0">
              <a:lnSpc>
                <a:spcPts val="2048"/>
              </a:lnSpc>
              <a:spcAft>
                <a:spcPts val="1500"/>
              </a:spcAft>
              <a:buNone/>
            </a:pPr>
            <a:r>
              <a:rPr lang="en-US" sz="160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with animated encode and decode.</a:t>
            </a:r>
            <a:endParaRPr lang="en-US" sz="1600" dirty="0"/>
          </a:p>
          <a:p>
            <a:pPr algn="l" marL="279400" indent="-279400">
              <a:lnSpc>
                <a:spcPts val="2048"/>
              </a:lnSpc>
              <a:spcAft>
                <a:spcPts val="1500"/>
              </a:spcAft>
              <a:buSzPct val="100000"/>
              <a:buChar char="•"/>
            </a:pPr>
            <a:r>
              <a:rPr lang="en-US" sz="160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Amnesic operation modes</a:t>
            </a:r>
            <a:pPr algn="l" indent="0" marL="0">
              <a:lnSpc>
                <a:spcPts val="2048"/>
              </a:lnSpc>
              <a:spcAft>
                <a:spcPts val="1500"/>
              </a:spcAft>
              <a:buNone/>
            </a:pPr>
            <a:r>
              <a:rPr lang="en-US" sz="160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for secure signing.</a:t>
            </a:r>
            <a:endParaRPr lang="en-US" sz="1600" dirty="0"/>
          </a:p>
          <a:p>
            <a:pPr algn="l" marL="279400" indent="-279400">
              <a:lnSpc>
                <a:spcPts val="2048"/>
              </a:lnSpc>
              <a:spcAft>
                <a:spcPts val="1500"/>
              </a:spcAft>
              <a:buSzPct val="100000"/>
              <a:buChar char="•"/>
            </a:pPr>
            <a:r>
              <a:rPr lang="en-US" sz="160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 user features</a:t>
            </a:r>
            <a:pPr algn="l" indent="0" marL="0">
              <a:lnSpc>
                <a:spcPts val="2048"/>
              </a:lnSpc>
              <a:spcAft>
                <a:spcPts val="1500"/>
              </a:spcAft>
              <a:buNone/>
            </a:pPr>
            <a:r>
              <a:rPr lang="en-US" sz="160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for flexible backups and recovery.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7487066" y="1417320"/>
            <a:ext cx="1384146" cy="2148840"/>
          </a:xfrm>
          <a:prstGeom prst="roundRect">
            <a:avLst>
              <a:gd name="adj" fmla="val 6606"/>
            </a:avLst>
          </a:prstGeom>
          <a:solidFill>
            <a:srgbClr val="000000"/>
          </a:solidFill>
          <a:ln w="12700">
            <a:solidFill>
              <a:srgbClr val="2A2F3A"/>
            </a:solidFill>
            <a:prstDash val="solid"/>
          </a:ln>
          <a:effectLst>
            <a:outerShdw sx="100000" sy="100000" kx="0" ky="0" algn="bl" rotWithShape="0" blurRad="127000" dist="50800" dir="5400000">
              <a:srgbClr val="000000">
                <a:alpha val="45000"/>
              </a:srgbClr>
            </a:outerShdw>
          </a:effectLst>
        </p:spPr>
      </p:sp>
      <p:pic>
        <p:nvPicPr>
          <p:cNvPr id="8" name="Image 0" descr="imgs/trim/p10_1_x68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5082" y="1545336"/>
            <a:ext cx="1128114" cy="1892808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9145532" y="1417320"/>
            <a:ext cx="1563962" cy="2148840"/>
          </a:xfrm>
          <a:prstGeom prst="roundRect">
            <a:avLst>
              <a:gd name="adj" fmla="val 5847"/>
            </a:avLst>
          </a:prstGeom>
          <a:solidFill>
            <a:srgbClr val="000000"/>
          </a:solidFill>
          <a:ln w="12700">
            <a:solidFill>
              <a:srgbClr val="2A2F3A"/>
            </a:solidFill>
            <a:prstDash val="solid"/>
          </a:ln>
          <a:effectLst>
            <a:outerShdw sx="100000" sy="100000" kx="0" ky="0" algn="bl" rotWithShape="0" blurRad="127000" dist="50800" dir="5400000">
              <a:srgbClr val="000000">
                <a:alpha val="45000"/>
              </a:srgbClr>
            </a:outerShdw>
          </a:effectLst>
        </p:spPr>
      </p:sp>
      <p:pic>
        <p:nvPicPr>
          <p:cNvPr id="10" name="Image 1" descr="imgs/trim/p10_2_x70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3548" y="1545336"/>
            <a:ext cx="1307930" cy="1892808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7328070" y="3749040"/>
            <a:ext cx="2052307" cy="2148840"/>
          </a:xfrm>
          <a:prstGeom prst="roundRect">
            <a:avLst>
              <a:gd name="adj" fmla="val 4455"/>
            </a:avLst>
          </a:prstGeom>
          <a:solidFill>
            <a:srgbClr val="000000"/>
          </a:solidFill>
          <a:ln w="12700">
            <a:solidFill>
              <a:srgbClr val="2A2F3A"/>
            </a:solidFill>
            <a:prstDash val="solid"/>
          </a:ln>
          <a:effectLst>
            <a:outerShdw sx="100000" sy="100000" kx="0" ky="0" algn="bl" rotWithShape="0" blurRad="127000" dist="50800" dir="5400000">
              <a:srgbClr val="000000">
                <a:alpha val="45000"/>
              </a:srgbClr>
            </a:outerShdw>
          </a:effectLst>
        </p:spPr>
      </p:sp>
      <p:pic>
        <p:nvPicPr>
          <p:cNvPr id="12" name="Image 2" descr="imgs/trim/p10_3_x7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6086" y="3877056"/>
            <a:ext cx="1796275" cy="1892808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9654697" y="3749040"/>
            <a:ext cx="1213793" cy="2148840"/>
          </a:xfrm>
          <a:prstGeom prst="roundRect">
            <a:avLst>
              <a:gd name="adj" fmla="val 7533"/>
            </a:avLst>
          </a:prstGeom>
          <a:solidFill>
            <a:srgbClr val="000000"/>
          </a:solidFill>
          <a:ln w="12700">
            <a:solidFill>
              <a:srgbClr val="2A2F3A"/>
            </a:solidFill>
            <a:prstDash val="solid"/>
          </a:ln>
          <a:effectLst>
            <a:outerShdw sx="100000" sy="100000" kx="0" ky="0" algn="bl" rotWithShape="0" blurRad="127000" dist="50800" dir="5400000">
              <a:srgbClr val="000000">
                <a:alpha val="45000"/>
              </a:srgbClr>
            </a:outerShdw>
          </a:effectLst>
        </p:spPr>
      </p:sp>
      <p:pic>
        <p:nvPicPr>
          <p:cNvPr id="14" name="Image 3" descr="imgs/trim/p10_4_x74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2713" y="3877056"/>
            <a:ext cx="957761" cy="1892808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1277295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C72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12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F11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640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793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DIY HWW ECOSYSTEM IN 2025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22960" y="960120"/>
            <a:ext cx="5943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620"/>
              </a:lnSpc>
              <a:buNone/>
            </a:pPr>
            <a:r>
              <a:rPr lang="en-US" sz="4400" b="1" dirty="0">
                <a:solidFill>
                  <a:srgbClr val="F4F5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Jade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868680" y="1920240"/>
            <a:ext cx="1547165" cy="384048"/>
          </a:xfrm>
          <a:prstGeom prst="roundRect">
            <a:avLst>
              <a:gd name="adj" fmla="val 50000"/>
            </a:avLst>
          </a:prstGeom>
          <a:solidFill>
            <a:srgbClr val="F7931A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1920240"/>
            <a:ext cx="1547165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12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challenger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868680" y="2697480"/>
            <a:ext cx="5577840" cy="411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279400" indent="-279400">
              <a:lnSpc>
                <a:spcPts val="2048"/>
              </a:lnSpc>
              <a:spcAft>
                <a:spcPts val="1500"/>
              </a:spcAft>
              <a:buSzPct val="100000"/>
              <a:buChar char="•"/>
            </a:pPr>
            <a:r>
              <a:rPr lang="en-US" sz="160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ESP32-S3 firmware.</a:t>
            </a:r>
            <a:pPr algn="l" indent="0" marL="0">
              <a:lnSpc>
                <a:spcPts val="2048"/>
              </a:lnSpc>
              <a:spcAft>
                <a:spcPts val="1500"/>
              </a:spcAft>
              <a:buNone/>
            </a:pPr>
            <a:endParaRPr lang="en-US" sz="1600" dirty="0"/>
          </a:p>
          <a:p>
            <a:pPr algn="l" marL="279400" indent="-279400">
              <a:lnSpc>
                <a:spcPts val="2048"/>
              </a:lnSpc>
              <a:spcAft>
                <a:spcPts val="1500"/>
              </a:spcAft>
              <a:buSzPct val="100000"/>
              <a:buChar char="•"/>
            </a:pPr>
            <a:r>
              <a:rPr lang="en-US" sz="160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Based on libwally.</a:t>
            </a:r>
            <a:pPr algn="l" indent="0" marL="0">
              <a:lnSpc>
                <a:spcPts val="2048"/>
              </a:lnSpc>
              <a:spcAft>
                <a:spcPts val="1500"/>
              </a:spcAft>
              <a:buNone/>
            </a:pPr>
            <a:endParaRPr lang="en-US" sz="1600" dirty="0"/>
          </a:p>
          <a:p>
            <a:pPr algn="l" marL="279400" indent="-279400">
              <a:lnSpc>
                <a:spcPts val="2048"/>
              </a:lnSpc>
              <a:spcAft>
                <a:spcPts val="1500"/>
              </a:spcAft>
              <a:buSzPct val="100000"/>
              <a:buChar char="•"/>
            </a:pPr>
            <a:r>
              <a:rPr lang="en-US" sz="160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Potentially the most affordable</a:t>
            </a:r>
            <a:pPr algn="l" indent="0" marL="0">
              <a:lnSpc>
                <a:spcPts val="2048"/>
              </a:lnSpc>
              <a:spcAft>
                <a:spcPts val="1500"/>
              </a:spcAft>
              <a:buNone/>
            </a:pPr>
            <a:r>
              <a:rPr lang="en-US" sz="160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DIY HWW.</a:t>
            </a:r>
            <a:endParaRPr lang="en-US" sz="1600" dirty="0"/>
          </a:p>
          <a:p>
            <a:pPr algn="l" marL="279400" indent="-279400">
              <a:lnSpc>
                <a:spcPts val="2048"/>
              </a:lnSpc>
              <a:spcAft>
                <a:spcPts val="1500"/>
              </a:spcAft>
              <a:buSzPct val="100000"/>
              <a:buChar char="•"/>
            </a:pPr>
            <a:r>
              <a:rPr lang="en-US" sz="160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Amnesic operating mode.</a:t>
            </a:r>
            <a:pPr algn="l" indent="0" marL="0">
              <a:lnSpc>
                <a:spcPts val="2048"/>
              </a:lnSpc>
              <a:spcAft>
                <a:spcPts val="1500"/>
              </a:spcAft>
              <a:buNone/>
            </a:pP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6960596" y="1737360"/>
            <a:ext cx="4275369" cy="2286000"/>
          </a:xfrm>
          <a:prstGeom prst="roundRect">
            <a:avLst>
              <a:gd name="adj" fmla="val 4000"/>
            </a:avLst>
          </a:prstGeom>
          <a:solidFill>
            <a:srgbClr val="000000"/>
          </a:solidFill>
          <a:ln w="12700">
            <a:solidFill>
              <a:srgbClr val="2A2F3A"/>
            </a:solidFill>
            <a:prstDash val="solid"/>
          </a:ln>
          <a:effectLst>
            <a:outerShdw sx="100000" sy="100000" kx="0" ky="0" algn="bl" rotWithShape="0" blurRad="127000" dist="50800" dir="5400000">
              <a:srgbClr val="000000">
                <a:alpha val="45000"/>
              </a:srgbClr>
            </a:outerShdw>
          </a:effectLst>
        </p:spPr>
      </p:sp>
      <p:pic>
        <p:nvPicPr>
          <p:cNvPr id="8" name="Image 0" descr="imgs/trim/p11_2_x8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88612" y="1865376"/>
            <a:ext cx="4019337" cy="2029968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7472230" y="4160520"/>
            <a:ext cx="3252100" cy="1783080"/>
          </a:xfrm>
          <a:prstGeom prst="roundRect">
            <a:avLst>
              <a:gd name="adj" fmla="val 5128"/>
            </a:avLst>
          </a:prstGeom>
          <a:solidFill>
            <a:srgbClr val="000000"/>
          </a:solidFill>
          <a:ln w="12700">
            <a:solidFill>
              <a:srgbClr val="2A2F3A"/>
            </a:solidFill>
            <a:prstDash val="solid"/>
          </a:ln>
          <a:effectLst>
            <a:outerShdw sx="100000" sy="100000" kx="0" ky="0" algn="bl" rotWithShape="0" blurRad="127000" dist="50800" dir="5400000">
              <a:srgbClr val="000000">
                <a:alpha val="45000"/>
              </a:srgbClr>
            </a:outerShdw>
          </a:effectLst>
        </p:spPr>
      </p:sp>
      <p:pic>
        <p:nvPicPr>
          <p:cNvPr id="10" name="Image 1" descr="imgs/trim/p11_1_x80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0246" y="4288536"/>
            <a:ext cx="2996068" cy="152704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1277295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C72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13</a:t>
            </a:r>
            <a:endParaRPr lang="en-US" sz="1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F11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640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793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CASA21 RETREAT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22960" y="96012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200"/>
              </a:lnSpc>
              <a:buNone/>
            </a:pPr>
            <a:r>
              <a:rPr lang="en-US" sz="4000" b="1" dirty="0">
                <a:solidFill>
                  <a:srgbClr val="F4F5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São Paulo · Nov 2025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868680" y="2194560"/>
            <a:ext cx="4297680" cy="411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279400" indent="-279400">
              <a:lnSpc>
                <a:spcPts val="2048"/>
              </a:lnSpc>
              <a:spcAft>
                <a:spcPts val="1800"/>
              </a:spcAft>
              <a:buSzPct val="100000"/>
              <a:buChar char="•"/>
            </a:pPr>
            <a:r>
              <a:rPr lang="en-US" sz="160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in person retreat</a:t>
            </a:r>
            <a:pPr algn="l" indent="0" marL="0">
              <a:lnSpc>
                <a:spcPts val="2048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for the DIY HWW ecosystem, organized by Vinteum with support from HRF (special thanks to Lucas and Alex).</a:t>
            </a:r>
            <a:endParaRPr lang="en-US" sz="1600" dirty="0"/>
          </a:p>
          <a:p>
            <a:pPr algn="l" marL="279400" indent="-279400">
              <a:lnSpc>
                <a:spcPts val="2048"/>
              </a:lnSpc>
              <a:spcAft>
                <a:spcPts val="1800"/>
              </a:spcAft>
              <a:buSzPct val="100000"/>
              <a:buChar char="•"/>
            </a:pPr>
            <a:r>
              <a:rPr lang="en-US" sz="160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~20 contributors</a:t>
            </a:r>
            <a:pPr algn="l" indent="0" marL="0">
              <a:lnSpc>
                <a:spcPts val="2048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across every DIY HWW project; many met their teammates for the first time.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868680" y="5257800"/>
            <a:ext cx="42976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i="1" dirty="0">
                <a:solidFill>
                  <a:srgbClr val="6C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all participants wished to appear in the group photo.</a:t>
            </a:r>
            <a:endParaRPr lang="en-US" sz="1300" dirty="0"/>
          </a:p>
        </p:txBody>
      </p:sp>
      <p:pic>
        <p:nvPicPr>
          <p:cNvPr id="6" name="Image 0" descr="imgs/round_p12_1_x88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77840" y="1417320"/>
            <a:ext cx="5852160" cy="3630168"/>
          </a:xfrm>
          <a:prstGeom prst="rect">
            <a:avLst/>
          </a:prstGeom>
          <a:effectLst>
            <a:outerShdw sx="100000" sy="100000" kx="0" ky="0" algn="bl" rotWithShape="0" blurRad="177800" dist="76200" dir="5400000">
              <a:srgbClr val="000000">
                <a:alpha val="55000"/>
              </a:srgbClr>
            </a:outerShdw>
          </a:effectLst>
        </p:spPr>
      </p:pic>
      <p:sp>
        <p:nvSpPr>
          <p:cNvPr id="7" name="Text 4"/>
          <p:cNvSpPr/>
          <p:nvPr/>
        </p:nvSpPr>
        <p:spPr>
          <a:xfrm>
            <a:off x="11277295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C72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15</a:t>
            </a:r>
            <a:endParaRPr lang="en-US" sz="11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F11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640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793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CASA21 RETREAT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22960" y="96012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200"/>
              </a:lnSpc>
              <a:buNone/>
            </a:pPr>
            <a:r>
              <a:rPr lang="en-US" sz="4000" b="1" dirty="0">
                <a:solidFill>
                  <a:srgbClr val="F4F5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Goals &amp; outcomes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868680" y="2148840"/>
            <a:ext cx="5257800" cy="4160520"/>
          </a:xfrm>
          <a:prstGeom prst="roundRect">
            <a:avLst>
              <a:gd name="adj" fmla="val 2198"/>
            </a:avLst>
          </a:prstGeom>
          <a:solidFill>
            <a:srgbClr val="191C24"/>
          </a:solidFill>
          <a:ln w="12700">
            <a:solidFill>
              <a:srgbClr val="2A2F3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309360" y="2148840"/>
            <a:ext cx="5257800" cy="4160520"/>
          </a:xfrm>
          <a:prstGeom prst="roundRect">
            <a:avLst>
              <a:gd name="adj" fmla="val 2198"/>
            </a:avLst>
          </a:prstGeom>
          <a:solidFill>
            <a:srgbClr val="191C24"/>
          </a:solidFill>
          <a:ln w="12700">
            <a:solidFill>
              <a:srgbClr val="2A2F3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188720" y="242316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F793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GOALS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188720" y="2926080"/>
            <a:ext cx="4572000" cy="411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279400" indent="-279400">
              <a:lnSpc>
                <a:spcPts val="1920"/>
              </a:lnSpc>
              <a:spcAft>
                <a:spcPts val="1100"/>
              </a:spcAft>
              <a:buSzPct val="100000"/>
              <a:buChar char="•"/>
            </a:pPr>
            <a:r>
              <a:rPr lang="en-US" sz="150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Knowledge transfer</a:t>
            </a:r>
            <a:pPr algn="l" indent="0" marL="0">
              <a:lnSpc>
                <a:spcPts val="1920"/>
              </a:lnSpc>
              <a:spcAft>
                <a:spcPts val="1100"/>
              </a:spcAft>
              <a:buNone/>
            </a:pPr>
            <a:r>
              <a:rPr lang="en-US" sz="150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from Stepan Snigirev.</a:t>
            </a:r>
            <a:endParaRPr lang="en-US" sz="1500" dirty="0"/>
          </a:p>
          <a:p>
            <a:pPr algn="l" marL="279400" indent="-279400">
              <a:lnSpc>
                <a:spcPts val="1920"/>
              </a:lnSpc>
              <a:spcAft>
                <a:spcPts val="1100"/>
              </a:spcAft>
              <a:buSzPct val="100000"/>
              <a:buChar char="•"/>
            </a:pPr>
            <a:r>
              <a:rPr lang="en-US" sz="150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Embit’s roadmap</a:t>
            </a:r>
            <a:pPr algn="l" indent="0" marL="0">
              <a:lnSpc>
                <a:spcPts val="1920"/>
              </a:lnSpc>
              <a:spcAft>
                <a:spcPts val="1100"/>
              </a:spcAft>
              <a:buNone/>
            </a:pPr>
            <a:r>
              <a:rPr lang="en-US" sz="150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and maintainer model.</a:t>
            </a:r>
            <a:endParaRPr lang="en-US" sz="1500" dirty="0"/>
          </a:p>
          <a:p>
            <a:pPr algn="l" marL="279400" indent="-279400">
              <a:lnSpc>
                <a:spcPts val="1920"/>
              </a:lnSpc>
              <a:spcAft>
                <a:spcPts val="1100"/>
              </a:spcAft>
              <a:buSzPct val="100000"/>
              <a:buChar char="•"/>
            </a:pPr>
            <a:r>
              <a:rPr lang="en-US" sz="150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Strengthen collaboration</a:t>
            </a:r>
            <a:pPr algn="l" indent="0" marL="0">
              <a:lnSpc>
                <a:spcPts val="1920"/>
              </a:lnSpc>
              <a:spcAft>
                <a:spcPts val="1100"/>
              </a:spcAft>
              <a:buNone/>
            </a:pPr>
            <a:r>
              <a:rPr lang="en-US" sz="150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across projects.</a:t>
            </a:r>
            <a:endParaRPr lang="en-US" sz="1500" dirty="0"/>
          </a:p>
          <a:p>
            <a:pPr algn="l" marL="279400" indent="-279400">
              <a:lnSpc>
                <a:spcPts val="1920"/>
              </a:lnSpc>
              <a:spcAft>
                <a:spcPts val="1100"/>
              </a:spcAft>
              <a:buSzPct val="100000"/>
              <a:buChar char="•"/>
            </a:pPr>
            <a:r>
              <a:rPr lang="en-US" sz="150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Standardize workflows</a:t>
            </a:r>
            <a:pPr algn="l" indent="0" marL="0">
              <a:lnSpc>
                <a:spcPts val="1920"/>
              </a:lnSpc>
              <a:spcAft>
                <a:spcPts val="1100"/>
              </a:spcAft>
              <a:buNone/>
            </a:pPr>
            <a:r>
              <a:rPr lang="en-US" sz="150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and foster community growth.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6629400" y="242316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F793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OUTCOMES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629400" y="2926080"/>
            <a:ext cx="4572000" cy="411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279400" indent="-279400">
              <a:lnSpc>
                <a:spcPts val="1920"/>
              </a:lnSpc>
              <a:spcAft>
                <a:spcPts val="1100"/>
              </a:spcAft>
              <a:buSzPct val="100000"/>
              <a:buChar char="•"/>
            </a:pPr>
            <a:r>
              <a:rPr lang="en-US" sz="150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personal tools to ecosystem.</a:t>
            </a:r>
            <a:pPr algn="l" indent="0" marL="0">
              <a:lnSpc>
                <a:spcPts val="1920"/>
              </a:lnSpc>
              <a:spcAft>
                <a:spcPts val="1100"/>
              </a:spcAft>
              <a:buNone/>
            </a:pPr>
            <a:r>
              <a:rPr lang="en-US" sz="150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Built for specific threat models, open sourced for audit and reproducibility, now converging on shared libraries (Embit) and UX patterns.</a:t>
            </a:r>
            <a:endParaRPr lang="en-US" sz="1500" dirty="0"/>
          </a:p>
          <a:p>
            <a:pPr algn="l" marL="279400" indent="-279400">
              <a:lnSpc>
                <a:spcPts val="1920"/>
              </a:lnSpc>
              <a:spcAft>
                <a:spcPts val="1100"/>
              </a:spcAft>
              <a:buSzPct val="100000"/>
              <a:buChar char="•"/>
            </a:pPr>
            <a:r>
              <a:rPr lang="en-US" sz="150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Embit handed to shared maintainership,</a:t>
            </a:r>
            <a:pPr algn="l" indent="0" marL="0">
              <a:lnSpc>
                <a:spcPts val="1920"/>
              </a:lnSpc>
              <a:spcAft>
                <a:spcPts val="1100"/>
              </a:spcAft>
              <a:buNone/>
            </a:pPr>
            <a:r>
              <a:rPr lang="en-US" sz="150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a maturation of the DIY hardware wallet ecosystem.</a:t>
            </a:r>
            <a:endParaRPr lang="en-US" sz="1500" dirty="0"/>
          </a:p>
          <a:p>
            <a:pPr algn="l" marL="279400" indent="-279400">
              <a:lnSpc>
                <a:spcPts val="1920"/>
              </a:lnSpc>
              <a:spcAft>
                <a:spcPts val="1100"/>
              </a:spcAft>
              <a:buSzPct val="100000"/>
              <a:buChar char="•"/>
            </a:pPr>
            <a:r>
              <a:rPr lang="en-US" sz="150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Knowledge exchange and alignment</a:t>
            </a:r>
            <a:pPr algn="l" indent="0" marL="0">
              <a:lnSpc>
                <a:spcPts val="1920"/>
              </a:lnSpc>
              <a:spcAft>
                <a:spcPts val="1100"/>
              </a:spcAft>
              <a:buNone/>
            </a:pPr>
            <a:r>
              <a:rPr lang="en-US" sz="150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shaping future collaboration around shared standards and reproducible, open hardware.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1277295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C72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16</a:t>
            </a:r>
            <a:endParaRPr lang="en-US" sz="11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F11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640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793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CASA21 · TECHNICAL HIGHLIGHTS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22960" y="96012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200"/>
              </a:lnSpc>
              <a:buNone/>
            </a:pPr>
            <a:r>
              <a:rPr lang="en-US" sz="4000" b="1" dirty="0">
                <a:solidFill>
                  <a:srgbClr val="F4F5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we dug into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10424160" y="1097280"/>
            <a:ext cx="919886" cy="384048"/>
          </a:xfrm>
          <a:prstGeom prst="roundRect">
            <a:avLst>
              <a:gd name="adj" fmla="val 50000"/>
            </a:avLst>
          </a:prstGeom>
          <a:solidFill>
            <a:srgbClr val="F7931A"/>
          </a:solidFill>
          <a:ln/>
        </p:spPr>
      </p:sp>
      <p:sp>
        <p:nvSpPr>
          <p:cNvPr id="5" name="Text 3"/>
          <p:cNvSpPr/>
          <p:nvPr/>
        </p:nvSpPr>
        <p:spPr>
          <a:xfrm>
            <a:off x="10424160" y="1097280"/>
            <a:ext cx="91988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12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/ 02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868680" y="2240280"/>
            <a:ext cx="5257800" cy="1783080"/>
          </a:xfrm>
          <a:prstGeom prst="roundRect">
            <a:avLst>
              <a:gd name="adj" fmla="val 4615"/>
            </a:avLst>
          </a:prstGeom>
          <a:solidFill>
            <a:srgbClr val="191C24"/>
          </a:solidFill>
          <a:ln w="12700">
            <a:solidFill>
              <a:srgbClr val="2A2F3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161288" y="2459736"/>
            <a:ext cx="4709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Embit architecture</a:t>
            </a:r>
            <a:endParaRPr lang="en-US" sz="1650" dirty="0"/>
          </a:p>
        </p:txBody>
      </p:sp>
      <p:sp>
        <p:nvSpPr>
          <p:cNvPr id="8" name="Text 6"/>
          <p:cNvSpPr/>
          <p:nvPr/>
        </p:nvSpPr>
        <p:spPr>
          <a:xfrm>
            <a:off x="1161288" y="2898648"/>
            <a:ext cx="47091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35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Modularization strategy and MicroPython constraints: memory usage, frozen modules, and reproducible .mpy builds.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355080" y="2240280"/>
            <a:ext cx="5257800" cy="1783080"/>
          </a:xfrm>
          <a:prstGeom prst="roundRect">
            <a:avLst>
              <a:gd name="adj" fmla="val 4615"/>
            </a:avLst>
          </a:prstGeom>
          <a:solidFill>
            <a:srgbClr val="191C24"/>
          </a:solidFill>
          <a:ln w="12700">
            <a:solidFill>
              <a:srgbClr val="2A2F3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647688" y="2459736"/>
            <a:ext cx="4709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PSBT v2 &amp; Miniscript</a:t>
            </a:r>
            <a:endParaRPr lang="en-US" sz="1650" dirty="0"/>
          </a:p>
        </p:txBody>
      </p:sp>
      <p:sp>
        <p:nvSpPr>
          <p:cNvPr id="11" name="Text 9"/>
          <p:cNvSpPr/>
          <p:nvPr/>
        </p:nvSpPr>
        <p:spPr>
          <a:xfrm>
            <a:off x="6647688" y="2898648"/>
            <a:ext cx="47091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35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Extending Embit for complex spending policies, Taproot fields, and consistent descriptor syntax across projects.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868680" y="4279392"/>
            <a:ext cx="5257800" cy="1783080"/>
          </a:xfrm>
          <a:prstGeom prst="roundRect">
            <a:avLst>
              <a:gd name="adj" fmla="val 4615"/>
            </a:avLst>
          </a:prstGeom>
          <a:solidFill>
            <a:srgbClr val="191C24"/>
          </a:solidFill>
          <a:ln w="12700">
            <a:solidFill>
              <a:srgbClr val="2A2F3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161288" y="4498848"/>
            <a:ext cx="4709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 bootloader</a:t>
            </a:r>
            <a:endParaRPr lang="en-US" sz="1650" dirty="0"/>
          </a:p>
        </p:txBody>
      </p:sp>
      <p:sp>
        <p:nvSpPr>
          <p:cNvPr id="14" name="Text 12"/>
          <p:cNvSpPr/>
          <p:nvPr/>
        </p:nvSpPr>
        <p:spPr>
          <a:xfrm>
            <a:off x="1161288" y="4937760"/>
            <a:ext cx="47091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35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 dive into Specter-DIY’s secure bootloader, exploring portability to other wallets.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6355080" y="4279392"/>
            <a:ext cx="5257800" cy="1783080"/>
          </a:xfrm>
          <a:prstGeom prst="roundRect">
            <a:avLst>
              <a:gd name="adj" fmla="val 4615"/>
            </a:avLst>
          </a:prstGeom>
          <a:solidFill>
            <a:srgbClr val="191C24"/>
          </a:solidFill>
          <a:ln w="12700">
            <a:solidFill>
              <a:srgbClr val="2A2F3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647688" y="4498848"/>
            <a:ext cx="4709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Testing &amp; CI</a:t>
            </a:r>
            <a:endParaRPr lang="en-US" sz="1650" dirty="0"/>
          </a:p>
        </p:txBody>
      </p:sp>
      <p:sp>
        <p:nvSpPr>
          <p:cNvPr id="17" name="Text 15"/>
          <p:cNvSpPr/>
          <p:nvPr/>
        </p:nvSpPr>
        <p:spPr>
          <a:xfrm>
            <a:off x="6647688" y="4937760"/>
            <a:ext cx="47091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35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Compared pipelines; proposed a shared Python and MicroPython test suite and reproducible environments.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11277295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C72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17</a:t>
            </a:r>
            <a:endParaRPr lang="en-US" sz="11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F11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640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793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CASA21 · TECHNICAL HIGHLIGHTS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22960" y="96012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200"/>
              </a:lnSpc>
              <a:buNone/>
            </a:pPr>
            <a:r>
              <a:rPr lang="en-US" sz="4000" b="1" dirty="0">
                <a:solidFill>
                  <a:srgbClr val="F4F5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we dug into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10424160" y="1097280"/>
            <a:ext cx="919886" cy="384048"/>
          </a:xfrm>
          <a:prstGeom prst="roundRect">
            <a:avLst>
              <a:gd name="adj" fmla="val 50000"/>
            </a:avLst>
          </a:prstGeom>
          <a:solidFill>
            <a:srgbClr val="F7931A"/>
          </a:solidFill>
          <a:ln/>
        </p:spPr>
      </p:sp>
      <p:sp>
        <p:nvSpPr>
          <p:cNvPr id="5" name="Text 3"/>
          <p:cNvSpPr/>
          <p:nvPr/>
        </p:nvSpPr>
        <p:spPr>
          <a:xfrm>
            <a:off x="10424160" y="1097280"/>
            <a:ext cx="91988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12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02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868680" y="2240280"/>
            <a:ext cx="5257800" cy="1783080"/>
          </a:xfrm>
          <a:prstGeom prst="roundRect">
            <a:avLst>
              <a:gd name="adj" fmla="val 4615"/>
            </a:avLst>
          </a:prstGeom>
          <a:solidFill>
            <a:srgbClr val="191C24"/>
          </a:solidFill>
          <a:ln w="12700">
            <a:solidFill>
              <a:srgbClr val="2A2F3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161288" y="2459736"/>
            <a:ext cx="4709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UX &amp; QR standards</a:t>
            </a:r>
            <a:endParaRPr lang="en-US" sz="1650" dirty="0"/>
          </a:p>
        </p:txBody>
      </p:sp>
      <p:sp>
        <p:nvSpPr>
          <p:cNvPr id="8" name="Text 6"/>
          <p:cNvSpPr/>
          <p:nvPr/>
        </p:nvSpPr>
        <p:spPr>
          <a:xfrm>
            <a:off x="1161288" y="2898648"/>
            <a:ext cx="47091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35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Compared BC-UR implementations, Krux’s animated QR module and Jade’s C decoder; aligned on patterns from SeedSigner’s design system.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355080" y="2240280"/>
            <a:ext cx="5257800" cy="1783080"/>
          </a:xfrm>
          <a:prstGeom prst="roundRect">
            <a:avLst>
              <a:gd name="adj" fmla="val 4615"/>
            </a:avLst>
          </a:prstGeom>
          <a:solidFill>
            <a:srgbClr val="191C24"/>
          </a:solidFill>
          <a:ln w="12700">
            <a:solidFill>
              <a:srgbClr val="2A2F3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647688" y="2459736"/>
            <a:ext cx="4709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Storage models</a:t>
            </a:r>
            <a:endParaRPr lang="en-US" sz="1650" dirty="0"/>
          </a:p>
        </p:txBody>
      </p:sp>
      <p:sp>
        <p:nvSpPr>
          <p:cNvPr id="11" name="Text 9"/>
          <p:cNvSpPr/>
          <p:nvPr/>
        </p:nvSpPr>
        <p:spPr>
          <a:xfrm>
            <a:off x="6647688" y="2898648"/>
            <a:ext cx="47091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35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Examined stateless, amnesic and encrypted storage approaches; reviewed entropy mixing and mnemonic generation.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868680" y="4279392"/>
            <a:ext cx="5257800" cy="1783080"/>
          </a:xfrm>
          <a:prstGeom prst="roundRect">
            <a:avLst>
              <a:gd name="adj" fmla="val 4615"/>
            </a:avLst>
          </a:prstGeom>
          <a:solidFill>
            <a:srgbClr val="191C24"/>
          </a:solidFill>
          <a:ln w="12700">
            <a:solidFill>
              <a:srgbClr val="2A2F3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161288" y="4498848"/>
            <a:ext cx="4709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 elements</a:t>
            </a:r>
            <a:endParaRPr lang="en-US" sz="1650" dirty="0"/>
          </a:p>
        </p:txBody>
      </p:sp>
      <p:sp>
        <p:nvSpPr>
          <p:cNvPr id="14" name="Text 12"/>
          <p:cNvSpPr/>
          <p:nvPr/>
        </p:nvSpPr>
        <p:spPr>
          <a:xfrm>
            <a:off x="1161288" y="4937760"/>
            <a:ext cx="47091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35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Compared JavaCard, Tropic01 and Satochip; consensus to keep firmware SE agnostic but modular for optional use.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6355080" y="4279392"/>
            <a:ext cx="5257800" cy="1783080"/>
          </a:xfrm>
          <a:prstGeom prst="roundRect">
            <a:avLst>
              <a:gd name="adj" fmla="val 4615"/>
            </a:avLst>
          </a:prstGeom>
          <a:solidFill>
            <a:srgbClr val="191C24"/>
          </a:solidFill>
          <a:ln w="12700">
            <a:solidFill>
              <a:srgbClr val="2A2F3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647688" y="4498848"/>
            <a:ext cx="4709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Hardware &amp; interop</a:t>
            </a:r>
            <a:endParaRPr lang="en-US" sz="1650" dirty="0"/>
          </a:p>
        </p:txBody>
      </p:sp>
      <p:sp>
        <p:nvSpPr>
          <p:cNvPr id="17" name="Text 15"/>
          <p:cNvSpPr/>
          <p:nvPr/>
        </p:nvSpPr>
        <p:spPr>
          <a:xfrm>
            <a:off x="6647688" y="4937760"/>
            <a:ext cx="47091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135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ESP32 and K210 optimization trade offs, Embit versioning, and a potential shared diy-hww-testing repository.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11277295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C72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18</a:t>
            </a:r>
            <a:endParaRPr lang="en-US" sz="11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F11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640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793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CASA21 · WHAT THE TEAMS AGREED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22960" y="96012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200"/>
              </a:lnSpc>
              <a:buNone/>
            </a:pPr>
            <a:r>
              <a:rPr lang="en-US" sz="4000" b="1" dirty="0">
                <a:solidFill>
                  <a:srgbClr val="F4F5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Consensus &amp; collaboration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868680" y="1783080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i="1" dirty="0">
                <a:solidFill>
                  <a:srgbClr val="FFB5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Rival projects came to the table and left aligned, turning parallel efforts into a shared roadmap.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68680" y="2423160"/>
            <a:ext cx="3429000" cy="1847088"/>
          </a:xfrm>
          <a:prstGeom prst="roundRect">
            <a:avLst>
              <a:gd name="adj" fmla="val 4455"/>
            </a:avLst>
          </a:prstGeom>
          <a:solidFill>
            <a:srgbClr val="191C24"/>
          </a:solidFill>
          <a:ln w="12700">
            <a:solidFill>
              <a:srgbClr val="2A2F3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143000" y="2679192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F7931A"/>
          </a:solidFill>
          <a:ln/>
        </p:spPr>
      </p:sp>
      <p:sp>
        <p:nvSpPr>
          <p:cNvPr id="7" name="Text 5"/>
          <p:cNvSpPr/>
          <p:nvPr/>
        </p:nvSpPr>
        <p:spPr>
          <a:xfrm>
            <a:off x="1417320" y="2606040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50" b="1" dirty="0">
                <a:solidFill>
                  <a:srgbClr val="F4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 maintainership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1143000" y="3026664"/>
            <a:ext cx="2880360" cy="11155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125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Embit handed to a community maintainer model, so no single project owns the core library anymore.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572000" y="2423160"/>
            <a:ext cx="3429000" cy="1847088"/>
          </a:xfrm>
          <a:prstGeom prst="roundRect">
            <a:avLst>
              <a:gd name="adj" fmla="val 4455"/>
            </a:avLst>
          </a:prstGeom>
          <a:solidFill>
            <a:srgbClr val="191C24"/>
          </a:solidFill>
          <a:ln w="12700">
            <a:solidFill>
              <a:srgbClr val="2A2F3A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846320" y="2679192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F7931A"/>
          </a:solidFill>
          <a:ln/>
        </p:spPr>
      </p:sp>
      <p:sp>
        <p:nvSpPr>
          <p:cNvPr id="11" name="Text 9"/>
          <p:cNvSpPr/>
          <p:nvPr/>
        </p:nvSpPr>
        <p:spPr>
          <a:xfrm>
            <a:off x="5120640" y="2606040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50" b="1" dirty="0">
                <a:solidFill>
                  <a:srgbClr val="F4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Standardized workflows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4846320" y="3026664"/>
            <a:ext cx="2880360" cy="11155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125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Aligned on descriptor syntax, QR and BC-UR patterns and SeedSigner style UX conventions across devices.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8275320" y="2423160"/>
            <a:ext cx="3429000" cy="1847088"/>
          </a:xfrm>
          <a:prstGeom prst="roundRect">
            <a:avLst>
              <a:gd name="adj" fmla="val 4455"/>
            </a:avLst>
          </a:prstGeom>
          <a:solidFill>
            <a:srgbClr val="191C24"/>
          </a:solidFill>
          <a:ln w="12700">
            <a:solidFill>
              <a:srgbClr val="2A2F3A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549640" y="2679192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F7931A"/>
          </a:solidFill>
          <a:ln/>
        </p:spPr>
      </p:sp>
      <p:sp>
        <p:nvSpPr>
          <p:cNvPr id="15" name="Text 13"/>
          <p:cNvSpPr/>
          <p:nvPr/>
        </p:nvSpPr>
        <p:spPr>
          <a:xfrm>
            <a:off x="8823960" y="2606040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50" b="1" dirty="0">
                <a:solidFill>
                  <a:srgbClr val="F4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Chip direction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8549640" y="3026664"/>
            <a:ext cx="2880360" cy="11155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125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Converged on Espressif’s ESP32-P4 as the platform for the next generation of signers.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868680" y="4526280"/>
            <a:ext cx="3429000" cy="1847088"/>
          </a:xfrm>
          <a:prstGeom prst="roundRect">
            <a:avLst>
              <a:gd name="adj" fmla="val 4455"/>
            </a:avLst>
          </a:prstGeom>
          <a:solidFill>
            <a:srgbClr val="191C24"/>
          </a:solidFill>
          <a:ln w="12700">
            <a:solidFill>
              <a:srgbClr val="2A2F3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143000" y="4782312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F7931A"/>
          </a:solidFill>
          <a:ln/>
        </p:spPr>
      </p:sp>
      <p:sp>
        <p:nvSpPr>
          <p:cNvPr id="19" name="Text 17"/>
          <p:cNvSpPr/>
          <p:nvPr/>
        </p:nvSpPr>
        <p:spPr>
          <a:xfrm>
            <a:off x="1417320" y="4709160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50" b="1" dirty="0">
                <a:solidFill>
                  <a:srgbClr val="F4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agnostic firmware</a:t>
            </a:r>
            <a:endParaRPr lang="en-US" sz="1550" dirty="0"/>
          </a:p>
        </p:txBody>
      </p:sp>
      <p:sp>
        <p:nvSpPr>
          <p:cNvPr id="20" name="Text 18"/>
          <p:cNvSpPr/>
          <p:nvPr/>
        </p:nvSpPr>
        <p:spPr>
          <a:xfrm>
            <a:off x="1143000" y="5129784"/>
            <a:ext cx="2880360" cy="11155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125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Consensus to keep firmware secure element agnostic but modular, with optional JavaCard, Tropic01 or Satochip support.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4572000" y="4526280"/>
            <a:ext cx="3429000" cy="1847088"/>
          </a:xfrm>
          <a:prstGeom prst="roundRect">
            <a:avLst>
              <a:gd name="adj" fmla="val 4455"/>
            </a:avLst>
          </a:prstGeom>
          <a:solidFill>
            <a:srgbClr val="191C24"/>
          </a:solidFill>
          <a:ln w="12700">
            <a:solidFill>
              <a:srgbClr val="2A2F3A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846320" y="4782312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F7931A"/>
          </a:solidFill>
          <a:ln/>
        </p:spPr>
      </p:sp>
      <p:sp>
        <p:nvSpPr>
          <p:cNvPr id="23" name="Text 21"/>
          <p:cNvSpPr/>
          <p:nvPr/>
        </p:nvSpPr>
        <p:spPr>
          <a:xfrm>
            <a:off x="5120640" y="4709160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50" b="1" dirty="0">
                <a:solidFill>
                  <a:srgbClr val="F4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 testing</a:t>
            </a:r>
            <a:endParaRPr lang="en-US" sz="1550" dirty="0"/>
          </a:p>
        </p:txBody>
      </p:sp>
      <p:sp>
        <p:nvSpPr>
          <p:cNvPr id="24" name="Text 22"/>
          <p:cNvSpPr/>
          <p:nvPr/>
        </p:nvSpPr>
        <p:spPr>
          <a:xfrm>
            <a:off x="4846320" y="5129784"/>
            <a:ext cx="2880360" cy="11155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125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Proposed a common Python and MicroPython test suite and a diy-hww-testing repo for cross project validation.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8275320" y="4526280"/>
            <a:ext cx="3429000" cy="1847088"/>
          </a:xfrm>
          <a:prstGeom prst="roundRect">
            <a:avLst>
              <a:gd name="adj" fmla="val 4455"/>
            </a:avLst>
          </a:prstGeom>
          <a:solidFill>
            <a:srgbClr val="191C24"/>
          </a:solidFill>
          <a:ln w="12700">
            <a:solidFill>
              <a:srgbClr val="2A2F3A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8549640" y="4782312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F7931A"/>
          </a:solidFill>
          <a:ln/>
        </p:spPr>
      </p:sp>
      <p:sp>
        <p:nvSpPr>
          <p:cNvPr id="27" name="Text 25"/>
          <p:cNvSpPr/>
          <p:nvPr/>
        </p:nvSpPr>
        <p:spPr>
          <a:xfrm>
            <a:off x="8823960" y="4709160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50" b="1" dirty="0">
                <a:solidFill>
                  <a:srgbClr val="F4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 project trust</a:t>
            </a:r>
            <a:endParaRPr lang="en-US" sz="1550" dirty="0"/>
          </a:p>
        </p:txBody>
      </p:sp>
      <p:sp>
        <p:nvSpPr>
          <p:cNvPr id="28" name="Text 26"/>
          <p:cNvSpPr/>
          <p:nvPr/>
        </p:nvSpPr>
        <p:spPr>
          <a:xfrm>
            <a:off x="8549640" y="5129784"/>
            <a:ext cx="2880360" cy="11155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125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first in person meeting built the working relationships to keep collaborating after the retreat.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11277295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C72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19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F11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6858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793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CYPHERPUNK ETHOS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1005840"/>
            <a:ext cx="18288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0" b="1" dirty="0">
                <a:solidFill>
                  <a:srgbClr val="2A2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</a:t>
            </a:r>
            <a:endParaRPr lang="en-US" sz="20000" dirty="0"/>
          </a:p>
        </p:txBody>
      </p:sp>
      <p:sp>
        <p:nvSpPr>
          <p:cNvPr id="4" name="Text 2"/>
          <p:cNvSpPr/>
          <p:nvPr/>
        </p:nvSpPr>
        <p:spPr>
          <a:xfrm>
            <a:off x="1371600" y="1874520"/>
            <a:ext cx="95097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200"/>
              </a:lnSpc>
              <a:buNone/>
            </a:pPr>
            <a:r>
              <a:rPr lang="en-US" sz="3200" b="1" i="1" dirty="0">
                <a:solidFill>
                  <a:srgbClr val="F4F5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Cypherpunks write code. We know that someone has to write software to defend privacy, and since we can’t get privacy unless we all do, we’re going to write it.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371600" y="438912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F793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Eric Hughes,  A Cypherpunk’s Manifesto,  9 March 1993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1371600" y="5120640"/>
            <a:ext cx="2926080" cy="0"/>
          </a:xfrm>
          <a:prstGeom prst="line">
            <a:avLst/>
          </a:prstGeom>
          <a:noFill/>
          <a:ln w="12700">
            <a:solidFill>
              <a:srgbClr val="2A2F3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371600" y="5303520"/>
            <a:ext cx="9509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i="1" dirty="0">
                <a:solidFill>
                  <a:srgbClr val="FFB5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. . and Cypherpunks build their own projects using off-the-shelf hardware.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1277295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C72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</a:t>
            </a:r>
            <a:endParaRPr lang="en-US" sz="11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F11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640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793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CASA21 · HARDWARE CONSENSUS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22960" y="96012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F4F5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next platform: </a:t>
            </a:r>
            <a:pPr algn="l" indent="0" marL="0">
              <a:buNone/>
            </a:pPr>
            <a:r>
              <a:rPr lang="en-US" sz="4000" b="1" dirty="0">
                <a:solidFill>
                  <a:srgbClr val="F793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ESP32-P4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868680" y="1783080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i="1" dirty="0">
                <a:solidFill>
                  <a:srgbClr val="FFB5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chip the teams agreed to build the next generation of signers on.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68680" y="2423160"/>
            <a:ext cx="3429000" cy="1847088"/>
          </a:xfrm>
          <a:prstGeom prst="roundRect">
            <a:avLst>
              <a:gd name="adj" fmla="val 4455"/>
            </a:avLst>
          </a:prstGeom>
          <a:solidFill>
            <a:srgbClr val="191C24"/>
          </a:solidFill>
          <a:ln w="12700">
            <a:solidFill>
              <a:srgbClr val="2A2F3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143000" y="2679192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F7931A"/>
          </a:solidFill>
          <a:ln/>
        </p:spPr>
      </p:sp>
      <p:sp>
        <p:nvSpPr>
          <p:cNvPr id="7" name="Text 5"/>
          <p:cNvSpPr/>
          <p:nvPr/>
        </p:nvSpPr>
        <p:spPr>
          <a:xfrm>
            <a:off x="1417320" y="2606040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50" b="1" dirty="0">
                <a:solidFill>
                  <a:srgbClr val="F4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power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1143000" y="3026664"/>
            <a:ext cx="2880360" cy="11155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125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older S3 chip could not run the camera and MicroPython together. The P4 can.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572000" y="2423160"/>
            <a:ext cx="3429000" cy="1847088"/>
          </a:xfrm>
          <a:prstGeom prst="roundRect">
            <a:avLst>
              <a:gd name="adj" fmla="val 4455"/>
            </a:avLst>
          </a:prstGeom>
          <a:solidFill>
            <a:srgbClr val="191C24"/>
          </a:solidFill>
          <a:ln w="12700">
            <a:solidFill>
              <a:srgbClr val="2A2F3A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846320" y="2679192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F7931A"/>
          </a:solidFill>
          <a:ln/>
        </p:spPr>
      </p:sp>
      <p:sp>
        <p:nvSpPr>
          <p:cNvPr id="11" name="Text 9"/>
          <p:cNvSpPr/>
          <p:nvPr/>
        </p:nvSpPr>
        <p:spPr>
          <a:xfrm>
            <a:off x="5120640" y="2606040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50" b="1" dirty="0">
                <a:solidFill>
                  <a:srgbClr val="F4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Video off the CPU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4846320" y="3026664"/>
            <a:ext cx="2880360" cy="11155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125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Dedicated camera and screen circuits handle the video, so the main processor stays free.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8275320" y="2423160"/>
            <a:ext cx="3429000" cy="1847088"/>
          </a:xfrm>
          <a:prstGeom prst="roundRect">
            <a:avLst>
              <a:gd name="adj" fmla="val 4455"/>
            </a:avLst>
          </a:prstGeom>
          <a:solidFill>
            <a:srgbClr val="191C24"/>
          </a:solidFill>
          <a:ln w="12700">
            <a:solidFill>
              <a:srgbClr val="2A2F3A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549640" y="2679192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F7931A"/>
          </a:solidFill>
          <a:ln/>
        </p:spPr>
      </p:sp>
      <p:sp>
        <p:nvSpPr>
          <p:cNvPr id="15" name="Text 13"/>
          <p:cNvSpPr/>
          <p:nvPr/>
        </p:nvSpPr>
        <p:spPr>
          <a:xfrm>
            <a:off x="8823960" y="2606040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50" b="1" dirty="0">
                <a:solidFill>
                  <a:srgbClr val="F4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Faster QR scans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8549640" y="3026664"/>
            <a:ext cx="2880360" cy="11155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125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Special hardware shrinks the camera image and reads the QR code. Slower clock than the K210, but quicker in real use.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868680" y="4526280"/>
            <a:ext cx="3429000" cy="1847088"/>
          </a:xfrm>
          <a:prstGeom prst="roundRect">
            <a:avLst>
              <a:gd name="adj" fmla="val 4455"/>
            </a:avLst>
          </a:prstGeom>
          <a:solidFill>
            <a:srgbClr val="191C24"/>
          </a:solidFill>
          <a:ln w="12700">
            <a:solidFill>
              <a:srgbClr val="2A2F3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143000" y="4782312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F7931A"/>
          </a:solidFill>
          <a:ln/>
        </p:spPr>
      </p:sp>
      <p:sp>
        <p:nvSpPr>
          <p:cNvPr id="19" name="Text 17"/>
          <p:cNvSpPr/>
          <p:nvPr/>
        </p:nvSpPr>
        <p:spPr>
          <a:xfrm>
            <a:off x="1417320" y="4709160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50" b="1" dirty="0">
                <a:solidFill>
                  <a:srgbClr val="F4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chip for the job</a:t>
            </a:r>
            <a:endParaRPr lang="en-US" sz="1550" dirty="0"/>
          </a:p>
        </p:txBody>
      </p:sp>
      <p:sp>
        <p:nvSpPr>
          <p:cNvPr id="20" name="Text 18"/>
          <p:cNvSpPr/>
          <p:nvPr/>
        </p:nvSpPr>
        <p:spPr>
          <a:xfrm>
            <a:off x="1143000" y="5129784"/>
            <a:ext cx="2880360" cy="11155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125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 a year of comparing options. The P4 came out the most powerful, the cheapest and the easiest to buy.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4572000" y="4526280"/>
            <a:ext cx="3429000" cy="1847088"/>
          </a:xfrm>
          <a:prstGeom prst="roundRect">
            <a:avLst>
              <a:gd name="adj" fmla="val 4455"/>
            </a:avLst>
          </a:prstGeom>
          <a:solidFill>
            <a:srgbClr val="191C24"/>
          </a:solidFill>
          <a:ln w="12700">
            <a:solidFill>
              <a:srgbClr val="2A2F3A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846320" y="4782312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F7931A"/>
          </a:solidFill>
          <a:ln/>
        </p:spPr>
      </p:sp>
      <p:sp>
        <p:nvSpPr>
          <p:cNvPr id="23" name="Text 21"/>
          <p:cNvSpPr/>
          <p:nvPr/>
        </p:nvSpPr>
        <p:spPr>
          <a:xfrm>
            <a:off x="5120640" y="4709160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50" b="1" dirty="0">
                <a:solidFill>
                  <a:srgbClr val="F4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 code</a:t>
            </a:r>
            <a:endParaRPr lang="en-US" sz="1550" dirty="0"/>
          </a:p>
        </p:txBody>
      </p:sp>
      <p:sp>
        <p:nvSpPr>
          <p:cNvPr id="24" name="Text 22"/>
          <p:cNvSpPr/>
          <p:nvPr/>
        </p:nvSpPr>
        <p:spPr>
          <a:xfrm>
            <a:off x="4846320" y="5129784"/>
            <a:ext cx="2880360" cy="11155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125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libraries written in C already run on SeedSigner. More signers will follow.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8275320" y="4526280"/>
            <a:ext cx="3429000" cy="1847088"/>
          </a:xfrm>
          <a:prstGeom prst="roundRect">
            <a:avLst>
              <a:gd name="adj" fmla="val 4455"/>
            </a:avLst>
          </a:prstGeom>
          <a:solidFill>
            <a:srgbClr val="191C24"/>
          </a:solidFill>
          <a:ln w="12700">
            <a:solidFill>
              <a:srgbClr val="2A2F3A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8549640" y="4782312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F7931A"/>
          </a:solidFill>
          <a:ln/>
        </p:spPr>
      </p:sp>
      <p:sp>
        <p:nvSpPr>
          <p:cNvPr id="27" name="Text 25"/>
          <p:cNvSpPr/>
          <p:nvPr/>
        </p:nvSpPr>
        <p:spPr>
          <a:xfrm>
            <a:off x="8823960" y="4709160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50" b="1" dirty="0">
                <a:solidFill>
                  <a:srgbClr val="F4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Boards ready now</a:t>
            </a:r>
            <a:endParaRPr lang="en-US" sz="1550" dirty="0"/>
          </a:p>
        </p:txBody>
      </p:sp>
      <p:sp>
        <p:nvSpPr>
          <p:cNvPr id="28" name="Text 26"/>
          <p:cNvSpPr/>
          <p:nvPr/>
        </p:nvSpPr>
        <p:spPr>
          <a:xfrm>
            <a:off x="8549640" y="5129784"/>
            <a:ext cx="2880360" cy="11155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50"/>
              </a:lnSpc>
              <a:buNone/>
            </a:pPr>
            <a:r>
              <a:rPr lang="en-US" sz="125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Several P4 dev boards already exist, with more on the way. Easy to start building today.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11277295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C72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20</a:t>
            </a:r>
            <a:endParaRPr lang="en-US" sz="11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F11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640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793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ROAD AHEAD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22960" y="960120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200"/>
              </a:lnSpc>
              <a:buNone/>
            </a:pPr>
            <a:r>
              <a:rPr lang="en-US" sz="4000" b="1" dirty="0">
                <a:solidFill>
                  <a:srgbClr val="F4F5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signers are heading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868680" y="18288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793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SECURE BOOT, YOUR CHOICE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868680" y="2212848"/>
            <a:ext cx="5097780" cy="1170432"/>
          </a:xfrm>
          <a:prstGeom prst="roundRect">
            <a:avLst>
              <a:gd name="adj" fmla="val 7031"/>
            </a:avLst>
          </a:prstGeom>
          <a:solidFill>
            <a:srgbClr val="191C24"/>
          </a:solidFill>
          <a:ln w="12700">
            <a:solidFill>
              <a:srgbClr val="2A2F3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143000" y="24688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F7931A"/>
          </a:solidFill>
          <a:ln/>
        </p:spPr>
      </p:sp>
      <p:sp>
        <p:nvSpPr>
          <p:cNvPr id="7" name="Text 5"/>
          <p:cNvSpPr/>
          <p:nvPr/>
        </p:nvSpPr>
        <p:spPr>
          <a:xfrm>
            <a:off x="1417320" y="2395728"/>
            <a:ext cx="43205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4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Software secure boot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143000" y="2798064"/>
            <a:ext cx="45491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Reversible. You keep control and can reflash the device later.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240780" y="2212848"/>
            <a:ext cx="5097780" cy="1170432"/>
          </a:xfrm>
          <a:prstGeom prst="roundRect">
            <a:avLst>
              <a:gd name="adj" fmla="val 7031"/>
            </a:avLst>
          </a:prstGeom>
          <a:solidFill>
            <a:srgbClr val="191C24"/>
          </a:solidFill>
          <a:ln w="12700">
            <a:solidFill>
              <a:srgbClr val="2A2F3A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515100" y="24688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F7931A"/>
          </a:solidFill>
          <a:ln/>
        </p:spPr>
      </p:sp>
      <p:sp>
        <p:nvSpPr>
          <p:cNvPr id="11" name="Text 9"/>
          <p:cNvSpPr/>
          <p:nvPr/>
        </p:nvSpPr>
        <p:spPr>
          <a:xfrm>
            <a:off x="6789420" y="2395728"/>
            <a:ext cx="43205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4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Hardware OTP secure boot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515100" y="2798064"/>
            <a:ext cx="45491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Permanent. Burned into the chip, the Espressif standard.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868680" y="3520440"/>
            <a:ext cx="10424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50" i="1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Either way: secure boot, encrypted flash and RAM, and a PIN.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868680" y="4114800"/>
            <a:ext cx="5097780" cy="1691640"/>
          </a:xfrm>
          <a:prstGeom prst="roundRect">
            <a:avLst>
              <a:gd name="adj" fmla="val 4865"/>
            </a:avLst>
          </a:prstGeom>
          <a:solidFill>
            <a:srgbClr val="191C24"/>
          </a:solidFill>
          <a:ln w="12700">
            <a:solidFill>
              <a:srgbClr val="2A2F3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188720" y="4370832"/>
            <a:ext cx="44577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4F5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MIPI is the future</a:t>
            </a:r>
            <a:endParaRPr lang="en-US" sz="2100" dirty="0"/>
          </a:p>
        </p:txBody>
      </p:sp>
      <p:sp>
        <p:nvSpPr>
          <p:cNvPr id="16" name="Text 14"/>
          <p:cNvSpPr/>
          <p:nvPr/>
        </p:nvSpPr>
        <p:spPr>
          <a:xfrm>
            <a:off x="1188720" y="4892040"/>
            <a:ext cx="44577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40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Dedicated camera and display interfaces are where signers are going. The P4 is first, more will follow.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6240780" y="4114800"/>
            <a:ext cx="5097780" cy="1691640"/>
          </a:xfrm>
          <a:prstGeom prst="roundRect">
            <a:avLst>
              <a:gd name="adj" fmla="val 4865"/>
            </a:avLst>
          </a:prstGeom>
          <a:solidFill>
            <a:srgbClr val="F7931A"/>
          </a:solidFill>
          <a:ln w="12700">
            <a:solidFill>
              <a:srgbClr val="F7931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560820" y="4370832"/>
            <a:ext cx="44577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711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DIY is taking over</a:t>
            </a:r>
            <a:endParaRPr lang="en-US" sz="2100" dirty="0"/>
          </a:p>
        </p:txBody>
      </p:sp>
      <p:sp>
        <p:nvSpPr>
          <p:cNvPr id="19" name="Text 17"/>
          <p:cNvSpPr/>
          <p:nvPr/>
        </p:nvSpPr>
        <p:spPr>
          <a:xfrm>
            <a:off x="6560820" y="4892040"/>
            <a:ext cx="44577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400" b="1" dirty="0">
                <a:solidFill>
                  <a:srgbClr val="5A3D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Open, cheap and auditable. Proprietary signers, watch out.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11277295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C72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21</a:t>
            </a:r>
            <a:endParaRPr lang="en-US" sz="11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F11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286000" y="3200400"/>
            <a:ext cx="7315200" cy="7315200"/>
          </a:xfrm>
          <a:prstGeom prst="ellipse">
            <a:avLst/>
          </a:prstGeom>
          <a:solidFill>
            <a:srgbClr val="1A130A"/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822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793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GET INVOLVED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822960" y="118872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620"/>
              </a:lnSpc>
              <a:buNone/>
            </a:pPr>
            <a:r>
              <a:rPr lang="en-US" sz="4400" b="1" dirty="0">
                <a:solidFill>
                  <a:srgbClr val="F4F5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What’s next, and</a:t>
            </a:r>
            <a:endParaRPr lang="en-US" sz="4400" dirty="0"/>
          </a:p>
          <a:p>
            <a:pPr algn="l" indent="0" marL="0">
              <a:lnSpc>
                <a:spcPts val="4620"/>
              </a:lnSpc>
              <a:buNone/>
            </a:pPr>
            <a:r>
              <a:rPr lang="en-US" sz="4400" b="1" dirty="0">
                <a:solidFill>
                  <a:srgbClr val="F4F5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to join in</a:t>
            </a:r>
            <a:endParaRPr lang="en-US" sz="4400" dirty="0"/>
          </a:p>
        </p:txBody>
      </p:sp>
      <p:sp>
        <p:nvSpPr>
          <p:cNvPr id="5" name="Shape 3"/>
          <p:cNvSpPr/>
          <p:nvPr/>
        </p:nvSpPr>
        <p:spPr>
          <a:xfrm>
            <a:off x="868680" y="3383280"/>
            <a:ext cx="3429000" cy="2468880"/>
          </a:xfrm>
          <a:prstGeom prst="roundRect">
            <a:avLst>
              <a:gd name="adj" fmla="val 3704"/>
            </a:avLst>
          </a:prstGeom>
          <a:solidFill>
            <a:srgbClr val="191C24"/>
          </a:solidFill>
          <a:ln w="12700">
            <a:solidFill>
              <a:srgbClr val="2A2F3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161288" y="3675888"/>
            <a:ext cx="566928" cy="566928"/>
          </a:xfrm>
          <a:prstGeom prst="roundRect">
            <a:avLst>
              <a:gd name="adj" fmla="val 22581"/>
            </a:avLst>
          </a:prstGeom>
          <a:solidFill>
            <a:srgbClr val="F7931A"/>
          </a:solidFill>
          <a:ln/>
        </p:spPr>
      </p:sp>
      <p:sp>
        <p:nvSpPr>
          <p:cNvPr id="7" name="Text 5"/>
          <p:cNvSpPr/>
          <p:nvPr/>
        </p:nvSpPr>
        <p:spPr>
          <a:xfrm>
            <a:off x="1161288" y="3675888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A120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61288" y="4407408"/>
            <a:ext cx="2880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F4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or buy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1161288" y="4846320"/>
            <a:ext cx="2880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40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a DIY Bitcoin hardware wallet: Specter-DIY, SeedSigner, Krux or Jade.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53712" y="3383280"/>
            <a:ext cx="3429000" cy="2468880"/>
          </a:xfrm>
          <a:prstGeom prst="roundRect">
            <a:avLst>
              <a:gd name="adj" fmla="val 3704"/>
            </a:avLst>
          </a:prstGeom>
          <a:solidFill>
            <a:srgbClr val="191C24"/>
          </a:solidFill>
          <a:ln w="12700">
            <a:solidFill>
              <a:srgbClr val="2A2F3A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846320" y="3675888"/>
            <a:ext cx="566928" cy="566928"/>
          </a:xfrm>
          <a:prstGeom prst="roundRect">
            <a:avLst>
              <a:gd name="adj" fmla="val 22581"/>
            </a:avLst>
          </a:prstGeom>
          <a:solidFill>
            <a:srgbClr val="F7931A"/>
          </a:solidFill>
          <a:ln/>
        </p:spPr>
      </p:sp>
      <p:sp>
        <p:nvSpPr>
          <p:cNvPr id="12" name="Text 10"/>
          <p:cNvSpPr/>
          <p:nvPr/>
        </p:nvSpPr>
        <p:spPr>
          <a:xfrm>
            <a:off x="4846320" y="3675888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A120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4846320" y="4407408"/>
            <a:ext cx="2880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F4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Explore the code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4846320" y="4846320"/>
            <a:ext cx="2880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40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Read, fork and contribute via the project GitHubs, reviewing issues, docs and pull requests.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8238744" y="3383280"/>
            <a:ext cx="3429000" cy="2468880"/>
          </a:xfrm>
          <a:prstGeom prst="roundRect">
            <a:avLst>
              <a:gd name="adj" fmla="val 3704"/>
            </a:avLst>
          </a:prstGeom>
          <a:solidFill>
            <a:srgbClr val="191C24"/>
          </a:solidFill>
          <a:ln w="12700">
            <a:solidFill>
              <a:srgbClr val="2A2F3A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531352" y="3675888"/>
            <a:ext cx="566928" cy="566928"/>
          </a:xfrm>
          <a:prstGeom prst="roundRect">
            <a:avLst>
              <a:gd name="adj" fmla="val 22581"/>
            </a:avLst>
          </a:prstGeom>
          <a:solidFill>
            <a:srgbClr val="F7931A"/>
          </a:solidFill>
          <a:ln/>
        </p:spPr>
      </p:sp>
      <p:sp>
        <p:nvSpPr>
          <p:cNvPr id="17" name="Text 15"/>
          <p:cNvSpPr/>
          <p:nvPr/>
        </p:nvSpPr>
        <p:spPr>
          <a:xfrm>
            <a:off x="8531352" y="3675888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A120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8531352" y="4407408"/>
            <a:ext cx="2880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F4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Join the movement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8531352" y="4846320"/>
            <a:ext cx="2880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40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Help improve reproducible builds, UX and interoperability, or organize local DIY workshops.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868680" y="612648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i="1" dirty="0">
                <a:solidFill>
                  <a:srgbClr val="9BA1A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Don’t trust. </a:t>
            </a:r>
            <a:pPr algn="l" indent="0" marL="0">
              <a:buNone/>
            </a:pPr>
            <a:r>
              <a:rPr lang="en-US" sz="2000" b="1" i="1" dirty="0">
                <a:solidFill>
                  <a:srgbClr val="F793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Verify.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11277295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C72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22</a:t>
            </a:r>
            <a:endParaRPr lang="en-US" sz="11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F11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772400" y="3474720"/>
            <a:ext cx="7315200" cy="7315200"/>
          </a:xfrm>
          <a:prstGeom prst="ellipse">
            <a:avLst/>
          </a:prstGeom>
          <a:solidFill>
            <a:srgbClr val="1A130A"/>
          </a:solidFill>
          <a:ln/>
        </p:spPr>
      </p:sp>
      <p:sp>
        <p:nvSpPr>
          <p:cNvPr id="3" name="Shape 1"/>
          <p:cNvSpPr/>
          <p:nvPr/>
        </p:nvSpPr>
        <p:spPr>
          <a:xfrm>
            <a:off x="9189720" y="320040"/>
            <a:ext cx="2560320" cy="2560320"/>
          </a:xfrm>
          <a:prstGeom prst="ellipse">
            <a:avLst/>
          </a:prstGeom>
          <a:solidFill>
            <a:srgbClr val="1A130A"/>
          </a:solidFill>
          <a:ln/>
        </p:spPr>
      </p:sp>
      <p:pic>
        <p:nvPicPr>
          <p:cNvPr id="4" name="Image 0" descr="imgs/avatar_circl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09760" y="640080"/>
            <a:ext cx="1920240" cy="1920240"/>
          </a:xfrm>
          <a:prstGeom prst="rect">
            <a:avLst/>
          </a:prstGeom>
          <a:effectLst>
            <a:outerShdw sx="100000" sy="100000" kx="0" ky="0" algn="bl" rotWithShape="0" blurRad="177800" dist="76200" dir="5400000">
              <a:srgbClr val="000000">
                <a:alpha val="55000"/>
              </a:srgbClr>
            </a:outerShdw>
          </a:effectLst>
        </p:spPr>
      </p:pic>
      <p:sp>
        <p:nvSpPr>
          <p:cNvPr id="5" name="Text 2"/>
          <p:cNvSpPr/>
          <p:nvPr/>
        </p:nvSpPr>
        <p:spPr>
          <a:xfrm>
            <a:off x="822960" y="822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793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BEFORE YOU GO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822960" y="118872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620"/>
              </a:lnSpc>
              <a:buNone/>
            </a:pPr>
            <a:r>
              <a:rPr lang="en-US" sz="4400" b="1" dirty="0">
                <a:solidFill>
                  <a:srgbClr val="F4F5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invitations</a:t>
            </a:r>
            <a:endParaRPr lang="en-US" sz="4400" dirty="0"/>
          </a:p>
        </p:txBody>
      </p:sp>
      <p:sp>
        <p:nvSpPr>
          <p:cNvPr id="7" name="Shape 4"/>
          <p:cNvSpPr/>
          <p:nvPr/>
        </p:nvSpPr>
        <p:spPr>
          <a:xfrm>
            <a:off x="868680" y="3063240"/>
            <a:ext cx="5074920" cy="2606040"/>
          </a:xfrm>
          <a:prstGeom prst="roundRect">
            <a:avLst>
              <a:gd name="adj" fmla="val 3509"/>
            </a:avLst>
          </a:prstGeom>
          <a:solidFill>
            <a:srgbClr val="191C24"/>
          </a:solidFill>
          <a:ln w="12700">
            <a:solidFill>
              <a:srgbClr val="2A2F3A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234440" y="3429000"/>
            <a:ext cx="566928" cy="566928"/>
          </a:xfrm>
          <a:prstGeom prst="roundRect">
            <a:avLst>
              <a:gd name="adj" fmla="val 22581"/>
            </a:avLst>
          </a:prstGeom>
          <a:solidFill>
            <a:srgbClr val="F7931A"/>
          </a:solidFill>
          <a:ln/>
        </p:spPr>
      </p:sp>
      <p:sp>
        <p:nvSpPr>
          <p:cNvPr id="9" name="Text 6"/>
          <p:cNvSpPr/>
          <p:nvPr/>
        </p:nvSpPr>
        <p:spPr>
          <a:xfrm>
            <a:off x="1234440" y="34290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A120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1234440" y="4206240"/>
            <a:ext cx="4343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4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Grants are within reach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1234440" y="4754880"/>
            <a:ext cx="4343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45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helped myself get a grant at the retreat, once I saw how much DIY Bitcoin education is needed. Not a dev? New to it? You can get one too.</a:t>
            </a:r>
            <a:endParaRPr lang="en-US" sz="1450" dirty="0"/>
          </a:p>
        </p:txBody>
      </p:sp>
      <p:sp>
        <p:nvSpPr>
          <p:cNvPr id="12" name="Shape 9"/>
          <p:cNvSpPr/>
          <p:nvPr/>
        </p:nvSpPr>
        <p:spPr>
          <a:xfrm>
            <a:off x="6263640" y="3063240"/>
            <a:ext cx="5074920" cy="2606040"/>
          </a:xfrm>
          <a:prstGeom prst="roundRect">
            <a:avLst>
              <a:gd name="adj" fmla="val 3509"/>
            </a:avLst>
          </a:prstGeom>
          <a:solidFill>
            <a:srgbClr val="191C24"/>
          </a:solidFill>
          <a:ln w="12700">
            <a:solidFill>
              <a:srgbClr val="2A2F3A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629400" y="3429000"/>
            <a:ext cx="566928" cy="566928"/>
          </a:xfrm>
          <a:prstGeom prst="roundRect">
            <a:avLst>
              <a:gd name="adj" fmla="val 22581"/>
            </a:avLst>
          </a:prstGeom>
          <a:solidFill>
            <a:srgbClr val="F7931A"/>
          </a:solidFill>
          <a:ln/>
        </p:spPr>
      </p:sp>
      <p:sp>
        <p:nvSpPr>
          <p:cNvPr id="14" name="Text 11"/>
          <p:cNvSpPr/>
          <p:nvPr/>
        </p:nvSpPr>
        <p:spPr>
          <a:xfrm>
            <a:off x="6629400" y="34290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A120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6629400" y="4206240"/>
            <a:ext cx="4343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4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a KISS signer with me</a:t>
            </a:r>
            <a:endParaRPr lang="en-US" sz="2000" dirty="0"/>
          </a:p>
        </p:txBody>
      </p:sp>
      <p:sp>
        <p:nvSpPr>
          <p:cNvPr id="16" name="Text 13"/>
          <p:cNvSpPr/>
          <p:nvPr/>
        </p:nvSpPr>
        <p:spPr>
          <a:xfrm>
            <a:off x="6629400" y="4754880"/>
            <a:ext cx="4343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900"/>
              </a:lnSpc>
              <a:buNone/>
            </a:pPr>
            <a:r>
              <a:rPr lang="en-US" sz="145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Calling any devs who want to collaborate. It is part of my hackathon presentation, right after this talk.</a:t>
            </a:r>
            <a:endParaRPr lang="en-US" sz="1450" dirty="0"/>
          </a:p>
        </p:txBody>
      </p:sp>
      <p:sp>
        <p:nvSpPr>
          <p:cNvPr id="17" name="Text 14"/>
          <p:cNvSpPr/>
          <p:nvPr/>
        </p:nvSpPr>
        <p:spPr>
          <a:xfrm>
            <a:off x="868680" y="598932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4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 me   </a:t>
            </a:r>
            <a:pPr algn="l" indent="0" marL="0">
              <a:buNone/>
            </a:pPr>
            <a:r>
              <a:rPr lang="en-US" sz="1400" dirty="0">
                <a:solidFill>
                  <a:srgbClr val="F793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github.com/kkdao</a:t>
            </a:r>
            <a:pPr algn="l" indent="0" marL="0">
              <a:buNone/>
            </a:pPr>
            <a:r>
              <a:rPr lang="en-US" sz="1400" dirty="0">
                <a:solidFill>
                  <a:srgbClr val="6C72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·   </a:t>
            </a:r>
            <a:pPr algn="l" indent="0" marL="0">
              <a:buNone/>
            </a:pPr>
            <a:r>
              <a:rPr lang="en-US" sz="1400" dirty="0">
                <a:solidFill>
                  <a:srgbClr val="F793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@diybitcoin</a:t>
            </a:r>
            <a:pPr algn="l" indent="0" marL="0">
              <a:buNone/>
            </a:pPr>
            <a:r>
              <a:rPr lang="en-US" sz="1400" dirty="0">
                <a:solidFill>
                  <a:srgbClr val="6C72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·   </a:t>
            </a:r>
            <a:pPr algn="l" indent="0" marL="0">
              <a:buNone/>
            </a:pPr>
            <a:r>
              <a:rPr lang="en-US" sz="1400" dirty="0">
                <a:solidFill>
                  <a:srgbClr val="F793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t.me/DIYbitcoin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11277295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C72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23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F11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138160" y="914400"/>
            <a:ext cx="3566160" cy="3566160"/>
          </a:xfrm>
          <a:prstGeom prst="ellipse">
            <a:avLst/>
          </a:prstGeom>
          <a:solidFill>
            <a:srgbClr val="1A130A"/>
          </a:solidFill>
          <a:ln/>
        </p:spPr>
      </p:sp>
      <p:pic>
        <p:nvPicPr>
          <p:cNvPr id="3" name="Image 0" descr="imgs/avatar_circl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1234440"/>
            <a:ext cx="2926080" cy="2926080"/>
          </a:xfrm>
          <a:prstGeom prst="rect">
            <a:avLst/>
          </a:prstGeom>
          <a:effectLst>
            <a:outerShdw sx="100000" sy="100000" kx="0" ky="0" algn="bl" rotWithShape="0" blurRad="177800" dist="76200" dir="5400000">
              <a:srgbClr val="000000">
                <a:alpha val="55000"/>
              </a:srgbClr>
            </a:outerShdw>
          </a:effectLst>
        </p:spPr>
      </p:pic>
      <p:sp>
        <p:nvSpPr>
          <p:cNvPr id="4" name="Text 1"/>
          <p:cNvSpPr/>
          <p:nvPr/>
        </p:nvSpPr>
        <p:spPr>
          <a:xfrm>
            <a:off x="822960" y="822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793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MY STORY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822960" y="1143000"/>
            <a:ext cx="7498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620"/>
              </a:lnSpc>
              <a:buNone/>
            </a:pPr>
            <a:r>
              <a:rPr lang="en-US" sz="4400" b="1" dirty="0">
                <a:solidFill>
                  <a:srgbClr val="F4F5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help devs and users</a:t>
            </a:r>
            <a:endParaRPr lang="en-US" sz="4400" dirty="0"/>
          </a:p>
        </p:txBody>
      </p:sp>
      <p:sp>
        <p:nvSpPr>
          <p:cNvPr id="6" name="Text 3"/>
          <p:cNvSpPr/>
          <p:nvPr/>
        </p:nvSpPr>
        <p:spPr>
          <a:xfrm>
            <a:off x="868680" y="2103120"/>
            <a:ext cx="7223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900" i="1" dirty="0">
                <a:solidFill>
                  <a:srgbClr val="FFB5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wannabe dev that helps devs, users and projects.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868680" y="2880360"/>
            <a:ext cx="7223760" cy="411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279400" indent="-279400">
              <a:lnSpc>
                <a:spcPts val="2048"/>
              </a:lnSpc>
              <a:spcAft>
                <a:spcPts val="1500"/>
              </a:spcAft>
              <a:buSzPct val="100000"/>
              <a:buChar char="•"/>
            </a:pPr>
            <a:r>
              <a:rPr lang="en-US" sz="160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promote projects.</a:t>
            </a:r>
            <a:pPr algn="l" indent="0" marL="0">
              <a:lnSpc>
                <a:spcPts val="2048"/>
              </a:lnSpc>
              <a:spcAft>
                <a:spcPts val="1500"/>
              </a:spcAft>
              <a:buNone/>
            </a:pPr>
            <a:r>
              <a:rPr lang="en-US" sz="160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Marketing and reach for DIY Bitcoin projects, the part builders rarely have time for.</a:t>
            </a:r>
            <a:endParaRPr lang="en-US" sz="1600" dirty="0"/>
          </a:p>
          <a:p>
            <a:pPr algn="l" marL="279400" indent="-279400">
              <a:lnSpc>
                <a:spcPts val="2048"/>
              </a:lnSpc>
              <a:spcAft>
                <a:spcPts val="1500"/>
              </a:spcAft>
              <a:buSzPct val="100000"/>
              <a:buChar char="•"/>
            </a:pPr>
            <a:r>
              <a:rPr lang="en-US" sz="160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help devs get grants.</a:t>
            </a:r>
            <a:pPr algn="l" indent="0" marL="0">
              <a:lnSpc>
                <a:spcPts val="2048"/>
              </a:lnSpc>
              <a:spcAft>
                <a:spcPts val="1500"/>
              </a:spcAft>
              <a:buNone/>
            </a:pPr>
            <a:r>
              <a:rPr lang="en-US" sz="160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Connecting builders like Odudex, qlrd and Tadeu with funding.</a:t>
            </a:r>
            <a:endParaRPr lang="en-US" sz="1600" dirty="0"/>
          </a:p>
          <a:p>
            <a:pPr algn="l" marL="279400" indent="-279400">
              <a:lnSpc>
                <a:spcPts val="2048"/>
              </a:lnSpc>
              <a:spcAft>
                <a:spcPts val="1500"/>
              </a:spcAft>
              <a:buSzPct val="100000"/>
              <a:buChar char="•"/>
            </a:pPr>
            <a:r>
              <a:rPr lang="en-US" sz="160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help users learn.</a:t>
            </a:r>
            <a:pPr algn="l" indent="0" marL="0">
              <a:lnSpc>
                <a:spcPts val="2048"/>
              </a:lnSpc>
              <a:spcAft>
                <a:spcPts val="1500"/>
              </a:spcAft>
              <a:buNone/>
            </a:pPr>
            <a:r>
              <a:rPr lang="en-US" sz="160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My DIYbitcoin Telegram is full of visuals, guides and useful info on DIY projects.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868680" y="5257800"/>
            <a:ext cx="7223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4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Join the chat   </a:t>
            </a:r>
            <a:pPr algn="l" indent="0" marL="0">
              <a:buNone/>
            </a:pPr>
            <a:r>
              <a:rPr lang="en-US" sz="1600" b="1" dirty="0">
                <a:solidFill>
                  <a:srgbClr val="F793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t.me/DIYbitcoin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1277295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C72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F11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640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793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KRUX STORY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22960" y="96012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200"/>
              </a:lnSpc>
              <a:buNone/>
            </a:pPr>
            <a:r>
              <a:rPr lang="en-US" sz="4000" b="1" dirty="0">
                <a:solidFill>
                  <a:srgbClr val="F4F5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anonymous founder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868680" y="2514600"/>
            <a:ext cx="6766560" cy="411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279400" indent="-279400">
              <a:lnSpc>
                <a:spcPts val="2048"/>
              </a:lnSpc>
              <a:spcAft>
                <a:spcPts val="1900"/>
              </a:spcAft>
              <a:buSzPct val="100000"/>
              <a:buChar char="•"/>
            </a:pPr>
            <a:r>
              <a:rPr lang="en-US" sz="160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 on bitcointalk.</a:t>
            </a:r>
            <a:pPr algn="l" indent="0" marL="0">
              <a:lnSpc>
                <a:spcPts val="2048"/>
              </a:lnSpc>
              <a:spcAft>
                <a:spcPts val="1900"/>
              </a:spcAft>
              <a:buNone/>
            </a:pPr>
            <a:r>
              <a:rPr lang="en-US" sz="160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I tracked down jreesun, the creator of Krux, on the forums. The founder is anonymous.</a:t>
            </a:r>
            <a:endParaRPr lang="en-US" sz="1600" dirty="0"/>
          </a:p>
          <a:p>
            <a:pPr algn="l" marL="279400" indent="-279400">
              <a:lnSpc>
                <a:spcPts val="2048"/>
              </a:lnSpc>
              <a:spcAft>
                <a:spcPts val="1900"/>
              </a:spcAft>
              <a:buSzPct val="100000"/>
              <a:buChar char="•"/>
            </a:pPr>
            <a:r>
              <a:rPr lang="en-US" sz="160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door opened.</a:t>
            </a:r>
            <a:pPr algn="l" indent="0" marL="0">
              <a:lnSpc>
                <a:spcPts val="2048"/>
              </a:lnSpc>
              <a:spcAft>
                <a:spcPts val="1900"/>
              </a:spcAft>
              <a:buNone/>
            </a:pPr>
            <a:r>
              <a:rPr lang="en-US" sz="160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jreesun let me promote Krux, then transferred GitHub ownership to Odudex and me.</a:t>
            </a:r>
            <a:endParaRPr lang="en-US" sz="1600" dirty="0"/>
          </a:p>
          <a:p>
            <a:pPr algn="l" marL="279400" indent="-279400">
              <a:lnSpc>
                <a:spcPts val="2048"/>
              </a:lnSpc>
              <a:spcAft>
                <a:spcPts val="1900"/>
              </a:spcAft>
              <a:buSzPct val="100000"/>
              <a:buChar char="•"/>
            </a:pPr>
            <a:r>
              <a:rPr lang="en-US" sz="160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small, focused team.</a:t>
            </a:r>
            <a:pPr algn="l" indent="0" marL="0">
              <a:lnSpc>
                <a:spcPts val="2048"/>
              </a:lnSpc>
              <a:spcAft>
                <a:spcPts val="1900"/>
              </a:spcAft>
              <a:buNone/>
            </a:pPr>
            <a:r>
              <a:rPr lang="en-US" sz="160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Roughly three devs near full time this past year: two on firmware, one on the installer. I handle marketing.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588904" y="1691640"/>
            <a:ext cx="2116031" cy="3931920"/>
          </a:xfrm>
          <a:prstGeom prst="roundRect">
            <a:avLst>
              <a:gd name="adj" fmla="val 4321"/>
            </a:avLst>
          </a:prstGeom>
          <a:solidFill>
            <a:srgbClr val="000000"/>
          </a:solidFill>
          <a:ln w="12700">
            <a:solidFill>
              <a:srgbClr val="2A2F3A"/>
            </a:solidFill>
            <a:prstDash val="solid"/>
          </a:ln>
          <a:effectLst>
            <a:outerShdw sx="100000" sy="100000" kx="0" ky="0" algn="bl" rotWithShape="0" blurRad="127000" dist="50800" dir="5400000">
              <a:srgbClr val="000000">
                <a:alpha val="45000"/>
              </a:srgbClr>
            </a:outerShdw>
          </a:effectLst>
        </p:spPr>
      </p:sp>
      <p:pic>
        <p:nvPicPr>
          <p:cNvPr id="6" name="Image 0" descr="imgs/trim/p10_4_x7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16920" y="1819656"/>
            <a:ext cx="1859999" cy="367588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1277295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C72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14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F11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8229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793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WHERE THE EFFORT GOES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22960" y="1417320"/>
            <a:ext cx="106070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00"/>
              </a:lnSpc>
              <a:buNone/>
            </a:pPr>
            <a:r>
              <a:rPr lang="en-US" sz="2300" dirty="0">
                <a:solidFill>
                  <a:srgbClr val="F4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DIY Bitcoin ecosystem is broad, from wallets and nodes to miners and beyond. But most builder effort, and most users, land on one thing: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749808" y="2651760"/>
            <a:ext cx="106070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400" b="1" dirty="0">
                <a:solidFill>
                  <a:srgbClr val="F793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signers.</a:t>
            </a:r>
            <a:endParaRPr lang="en-US" sz="10400" dirty="0"/>
          </a:p>
        </p:txBody>
      </p:sp>
      <p:sp>
        <p:nvSpPr>
          <p:cNvPr id="5" name="Shape 3"/>
          <p:cNvSpPr/>
          <p:nvPr/>
        </p:nvSpPr>
        <p:spPr>
          <a:xfrm>
            <a:off x="868680" y="4937760"/>
            <a:ext cx="10469880" cy="1325880"/>
          </a:xfrm>
          <a:prstGeom prst="roundRect">
            <a:avLst>
              <a:gd name="adj" fmla="val 6897"/>
            </a:avLst>
          </a:prstGeom>
          <a:solidFill>
            <a:srgbClr val="191C24"/>
          </a:solidFill>
          <a:ln w="12700">
            <a:solidFill>
              <a:srgbClr val="2A2F3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188720" y="5230368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F7931A"/>
          </a:solidFill>
          <a:ln/>
        </p:spPr>
      </p:sp>
      <p:sp>
        <p:nvSpPr>
          <p:cNvPr id="7" name="Text 5"/>
          <p:cNvSpPr/>
          <p:nvPr/>
        </p:nvSpPr>
        <p:spPr>
          <a:xfrm>
            <a:off x="1463040" y="5102352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F4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Why? Cheap and educational.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1188720" y="5532120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45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Signers are the cheapest hardware to get and play around with. Building one teaches you how wallets work, how they differ, and why they offer the options they do.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11277295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C72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F11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640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793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HOW WE GOT HERE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22960" y="960120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200"/>
              </a:lnSpc>
              <a:buNone/>
            </a:pPr>
            <a:r>
              <a:rPr lang="en-US" sz="4000" b="1" dirty="0">
                <a:solidFill>
                  <a:srgbClr val="F4F5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short history of DIY signers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868680" y="1783080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i="1" dirty="0">
                <a:solidFill>
                  <a:srgbClr val="FFB5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early hacks and teaching tools to a whole family of reproducible signers.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1371600" y="3840480"/>
            <a:ext cx="9509760" cy="0"/>
          </a:xfrm>
          <a:prstGeom prst="line">
            <a:avLst/>
          </a:prstGeom>
          <a:noFill/>
          <a:ln w="25400">
            <a:solidFill>
              <a:srgbClr val="2A2F3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917936" y="3639312"/>
            <a:ext cx="3657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1280160" y="3749040"/>
            <a:ext cx="182880" cy="182880"/>
          </a:xfrm>
          <a:prstGeom prst="ellipse">
            <a:avLst/>
          </a:prstGeom>
          <a:solidFill>
            <a:srgbClr val="F7931A"/>
          </a:solidFill>
          <a:ln w="19050">
            <a:solidFill>
              <a:srgbClr val="0F111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3145536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4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Trezor hacks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2468880" y="3749040"/>
            <a:ext cx="182880" cy="182880"/>
          </a:xfrm>
          <a:prstGeom prst="ellipse">
            <a:avLst/>
          </a:prstGeom>
          <a:solidFill>
            <a:srgbClr val="F7931A"/>
          </a:solidFill>
          <a:ln w="19050">
            <a:solidFill>
              <a:srgbClr val="0F1116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691640" y="4059936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4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BitBoy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3657600" y="3749040"/>
            <a:ext cx="182880" cy="182880"/>
          </a:xfrm>
          <a:prstGeom prst="ellipse">
            <a:avLst/>
          </a:prstGeom>
          <a:solidFill>
            <a:srgbClr val="F7931A"/>
          </a:solidFill>
          <a:ln w="19050">
            <a:solidFill>
              <a:srgbClr val="0F111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880360" y="3145536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4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Bowser Wallet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4846320" y="3749040"/>
            <a:ext cx="182880" cy="182880"/>
          </a:xfrm>
          <a:prstGeom prst="ellipse">
            <a:avLst/>
          </a:prstGeom>
          <a:solidFill>
            <a:srgbClr val="F7931A"/>
          </a:solidFill>
          <a:ln w="19050">
            <a:solidFill>
              <a:srgbClr val="0F111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069080" y="4059936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4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DIY Jade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6035040" y="3749040"/>
            <a:ext cx="182880" cy="182880"/>
          </a:xfrm>
          <a:prstGeom prst="ellipse">
            <a:avLst/>
          </a:prstGeom>
          <a:solidFill>
            <a:srgbClr val="F7931A"/>
          </a:solidFill>
          <a:ln w="19050">
            <a:solidFill>
              <a:srgbClr val="0F111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257800" y="3145536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4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Specter-DIY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7223760" y="3749040"/>
            <a:ext cx="182880" cy="182880"/>
          </a:xfrm>
          <a:prstGeom prst="ellipse">
            <a:avLst/>
          </a:prstGeom>
          <a:solidFill>
            <a:srgbClr val="F7931A"/>
          </a:solidFill>
          <a:ln w="19050">
            <a:solidFill>
              <a:srgbClr val="0F1116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46520" y="4059936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4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SeedSigner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8412480" y="3749040"/>
            <a:ext cx="182880" cy="182880"/>
          </a:xfrm>
          <a:prstGeom prst="ellipse">
            <a:avLst/>
          </a:prstGeom>
          <a:solidFill>
            <a:srgbClr val="F7931A"/>
          </a:solidFill>
          <a:ln w="19050">
            <a:solidFill>
              <a:srgbClr val="0F1116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635240" y="3145536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4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Krux</a:t>
            </a:r>
            <a:endParaRPr lang="en-US" sz="1350" dirty="0"/>
          </a:p>
        </p:txBody>
      </p:sp>
      <p:sp>
        <p:nvSpPr>
          <p:cNvPr id="21" name="Shape 19"/>
          <p:cNvSpPr/>
          <p:nvPr/>
        </p:nvSpPr>
        <p:spPr>
          <a:xfrm>
            <a:off x="9601200" y="3749040"/>
            <a:ext cx="182880" cy="182880"/>
          </a:xfrm>
          <a:prstGeom prst="ellipse">
            <a:avLst/>
          </a:prstGeom>
          <a:solidFill>
            <a:srgbClr val="F7931A"/>
          </a:solidFill>
          <a:ln w="19050">
            <a:solidFill>
              <a:srgbClr val="0F1116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823960" y="4059936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4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ShieldSigner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10789920" y="3749040"/>
            <a:ext cx="182880" cy="182880"/>
          </a:xfrm>
          <a:prstGeom prst="ellipse">
            <a:avLst/>
          </a:prstGeom>
          <a:solidFill>
            <a:srgbClr val="F7931A"/>
          </a:solidFill>
          <a:ln w="19050">
            <a:solidFill>
              <a:srgbClr val="0F1116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0012680" y="3145536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4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Kern</a:t>
            </a:r>
            <a:endParaRPr lang="en-US" sz="1350" dirty="0"/>
          </a:p>
        </p:txBody>
      </p:sp>
      <p:sp>
        <p:nvSpPr>
          <p:cNvPr id="25" name="Text 23"/>
          <p:cNvSpPr/>
          <p:nvPr/>
        </p:nvSpPr>
        <p:spPr>
          <a:xfrm>
            <a:off x="11277295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C72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05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F11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640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793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DIY HWW ECOSYSTEM IN 2025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22960" y="960120"/>
            <a:ext cx="5486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200"/>
              </a:lnSpc>
              <a:buNone/>
            </a:pPr>
            <a:r>
              <a:rPr lang="en-US" sz="4000" b="1" dirty="0">
                <a:solidFill>
                  <a:srgbClr val="F4F5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Built on Embit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868680" y="2057400"/>
            <a:ext cx="51206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400"/>
              </a:lnSpc>
              <a:buNone/>
            </a:pPr>
            <a:r>
              <a:rPr lang="en-US" sz="180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Embit</a:t>
            </a:r>
            <a:pPr indent="0" marL="0">
              <a:lnSpc>
                <a:spcPts val="2400"/>
              </a:lnSpc>
              <a:buNone/>
            </a:pPr>
            <a:r>
              <a:rPr lang="en-US" sz="180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a modular Bitcoin library for Python and MicroPython.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868680" y="288036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6C72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HANDLES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868680" y="3246120"/>
            <a:ext cx="786384" cy="438912"/>
          </a:xfrm>
          <a:prstGeom prst="roundRect">
            <a:avLst>
              <a:gd name="adj" fmla="val 20833"/>
            </a:avLst>
          </a:prstGeom>
          <a:solidFill>
            <a:srgbClr val="20242E"/>
          </a:solidFill>
          <a:ln w="12700">
            <a:solidFill>
              <a:srgbClr val="2A2F3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68680" y="3246120"/>
            <a:ext cx="78638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4F5F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keys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1837944" y="3246120"/>
            <a:ext cx="886968" cy="438912"/>
          </a:xfrm>
          <a:prstGeom prst="roundRect">
            <a:avLst>
              <a:gd name="adj" fmla="val 20833"/>
            </a:avLst>
          </a:prstGeom>
          <a:solidFill>
            <a:srgbClr val="20242E"/>
          </a:solidFill>
          <a:ln w="12700">
            <a:solidFill>
              <a:srgbClr val="2A2F3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837944" y="3246120"/>
            <a:ext cx="8869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4F5F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PSBTs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2907792" y="3246120"/>
            <a:ext cx="1490472" cy="438912"/>
          </a:xfrm>
          <a:prstGeom prst="roundRect">
            <a:avLst>
              <a:gd name="adj" fmla="val 20833"/>
            </a:avLst>
          </a:prstGeom>
          <a:solidFill>
            <a:srgbClr val="20242E"/>
          </a:solidFill>
          <a:ln w="12700">
            <a:solidFill>
              <a:srgbClr val="2A2F3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907792" y="3246120"/>
            <a:ext cx="149047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4F5F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descriptors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581144" y="3246120"/>
            <a:ext cx="1088136" cy="438912"/>
          </a:xfrm>
          <a:prstGeom prst="roundRect">
            <a:avLst>
              <a:gd name="adj" fmla="val 20833"/>
            </a:avLst>
          </a:prstGeom>
          <a:solidFill>
            <a:srgbClr val="20242E"/>
          </a:solidFill>
          <a:ln w="12700">
            <a:solidFill>
              <a:srgbClr val="2A2F3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81144" y="3246120"/>
            <a:ext cx="108813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4F5F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scripts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868680" y="3813048"/>
            <a:ext cx="1691640" cy="438912"/>
          </a:xfrm>
          <a:prstGeom prst="roundRect">
            <a:avLst>
              <a:gd name="adj" fmla="val 20833"/>
            </a:avLst>
          </a:prstGeom>
          <a:solidFill>
            <a:srgbClr val="20242E"/>
          </a:solidFill>
          <a:ln w="12700">
            <a:solidFill>
              <a:srgbClr val="2A2F3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68680" y="3813048"/>
            <a:ext cx="16916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F4F5F7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serialization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868680" y="5074920"/>
            <a:ext cx="5120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200"/>
              </a:lnSpc>
              <a:buNone/>
            </a:pPr>
            <a:r>
              <a:rPr lang="en-US" sz="160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 across </a:t>
            </a:r>
            <a:pPr indent="0" marL="0">
              <a:lnSpc>
                <a:spcPts val="2200"/>
              </a:lnSpc>
              <a:buNone/>
            </a:pPr>
            <a:r>
              <a:rPr lang="en-US" sz="1600" b="1" dirty="0">
                <a:solidFill>
                  <a:srgbClr val="FFB5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Specter-DIY, SeedSigner and Krux.</a:t>
            </a:r>
            <a:endParaRPr lang="en-US" sz="1600" dirty="0"/>
          </a:p>
        </p:txBody>
      </p:sp>
      <p:pic>
        <p:nvPicPr>
          <p:cNvPr id="17" name="Image 0" descr="imgs/round_p07_1_x48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46520" y="1234440"/>
            <a:ext cx="4983480" cy="3730752"/>
          </a:xfrm>
          <a:prstGeom prst="rect">
            <a:avLst/>
          </a:prstGeom>
          <a:effectLst>
            <a:outerShdw sx="100000" sy="100000" kx="0" ky="0" algn="bl" rotWithShape="0" blurRad="177800" dist="76200" dir="5400000">
              <a:srgbClr val="000000">
                <a:alpha val="55000"/>
              </a:srgbClr>
            </a:outerShdw>
          </a:effectLst>
        </p:spPr>
      </p:pic>
      <p:sp>
        <p:nvSpPr>
          <p:cNvPr id="18" name="Text 15"/>
          <p:cNvSpPr/>
          <p:nvPr/>
        </p:nvSpPr>
        <p:spPr>
          <a:xfrm>
            <a:off x="6446520" y="5029200"/>
            <a:ext cx="4983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C72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DIY HWW squad: Jade, SeedSigner, Specter-DIY and Krux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11277295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C72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09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F11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640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793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WHY BUILD IT YOURSELF?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22960" y="96012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200"/>
              </a:lnSpc>
              <a:buNone/>
            </a:pPr>
            <a:r>
              <a:rPr lang="en-US" sz="4000" b="1" dirty="0">
                <a:solidFill>
                  <a:srgbClr val="F4F5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Security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10424160" y="1097280"/>
            <a:ext cx="919886" cy="384048"/>
          </a:xfrm>
          <a:prstGeom prst="roundRect">
            <a:avLst>
              <a:gd name="adj" fmla="val 50000"/>
            </a:avLst>
          </a:prstGeom>
          <a:solidFill>
            <a:srgbClr val="F7931A"/>
          </a:solidFill>
          <a:ln/>
        </p:spPr>
      </p:sp>
      <p:sp>
        <p:nvSpPr>
          <p:cNvPr id="5" name="Text 3"/>
          <p:cNvSpPr/>
          <p:nvPr/>
        </p:nvSpPr>
        <p:spPr>
          <a:xfrm>
            <a:off x="10424160" y="1097280"/>
            <a:ext cx="91988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12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/ 03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868680" y="2286000"/>
            <a:ext cx="10424160" cy="411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279400" indent="-279400">
              <a:lnSpc>
                <a:spcPts val="2176"/>
              </a:lnSpc>
              <a:spcAft>
                <a:spcPts val="1600"/>
              </a:spcAft>
              <a:buSzPct val="100000"/>
              <a:buChar char="•"/>
            </a:pPr>
            <a:r>
              <a:rPr lang="en-US" sz="170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transparency.</a:t>
            </a:r>
            <a:pPr algn="l" indent="0" marL="0">
              <a:lnSpc>
                <a:spcPts val="2176"/>
              </a:lnSpc>
              <a:spcAft>
                <a:spcPts val="1600"/>
              </a:spcAft>
              <a:buNone/>
            </a:pPr>
            <a:r>
              <a:rPr lang="en-US" sz="170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Specter-DIY, SeedSigner, Krux and Jade are fully open source, so anyone can audit and verify what the device does, eliminating the black box risk of proprietary hardware.</a:t>
            </a:r>
            <a:endParaRPr lang="en-US" sz="1700" dirty="0"/>
          </a:p>
          <a:p>
            <a:pPr algn="l" marL="279400" indent="-279400">
              <a:lnSpc>
                <a:spcPts val="2176"/>
              </a:lnSpc>
              <a:spcAft>
                <a:spcPts val="1600"/>
              </a:spcAft>
              <a:buSzPct val="100000"/>
              <a:buChar char="•"/>
            </a:pPr>
            <a:r>
              <a:rPr lang="en-US" sz="170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 gapped operation.</a:t>
            </a:r>
            <a:pPr algn="l" indent="0" marL="0">
              <a:lnSpc>
                <a:spcPts val="2176"/>
              </a:lnSpc>
              <a:spcAft>
                <a:spcPts val="1600"/>
              </a:spcAft>
              <a:buNone/>
            </a:pPr>
            <a:r>
              <a:rPr lang="en-US" sz="170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Stateless signing via QR codes removes USB and wireless attack surfaces entirely.</a:t>
            </a:r>
            <a:endParaRPr lang="en-US" sz="1700" dirty="0"/>
          </a:p>
          <a:p>
            <a:pPr algn="l" marL="279400" indent="-279400">
              <a:lnSpc>
                <a:spcPts val="2176"/>
              </a:lnSpc>
              <a:spcAft>
                <a:spcPts val="1600"/>
              </a:spcAft>
              <a:buSzPct val="100000"/>
              <a:buChar char="•"/>
            </a:pPr>
            <a:r>
              <a:rPr lang="en-US" sz="170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Deterministic builds.</a:t>
            </a:r>
            <a:pPr algn="l" indent="0" marL="0">
              <a:lnSpc>
                <a:spcPts val="2176"/>
              </a:lnSpc>
              <a:spcAft>
                <a:spcPts val="1600"/>
              </a:spcAft>
              <a:buNone/>
            </a:pPr>
            <a:r>
              <a:rPr lang="en-US" sz="170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Reproducible firmware ensures the running binary matches the public source code.</a:t>
            </a:r>
            <a:endParaRPr lang="en-US" sz="1700" dirty="0"/>
          </a:p>
          <a:p>
            <a:pPr algn="l" marL="279400" indent="-279400">
              <a:lnSpc>
                <a:spcPts val="2176"/>
              </a:lnSpc>
              <a:spcAft>
                <a:spcPts val="1600"/>
              </a:spcAft>
              <a:buSzPct val="100000"/>
              <a:buChar char="•"/>
            </a:pPr>
            <a:r>
              <a:rPr lang="en-US" sz="170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Hardware simplicity.</a:t>
            </a:r>
            <a:pPr algn="l" indent="0" marL="0">
              <a:lnSpc>
                <a:spcPts val="2176"/>
              </a:lnSpc>
              <a:spcAft>
                <a:spcPts val="1600"/>
              </a:spcAft>
              <a:buNone/>
            </a:pPr>
            <a:r>
              <a:rPr lang="en-US" sz="170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Off the shelf components, no NDAs.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1277295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C72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06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F11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6400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F793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WHY BUILD IT YOURSELF?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22960" y="960120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200"/>
              </a:lnSpc>
              <a:buNone/>
            </a:pPr>
            <a:r>
              <a:rPr lang="en-US" sz="4000" b="1" dirty="0">
                <a:solidFill>
                  <a:srgbClr val="F4F5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Philosophical alignment</a:t>
            </a:r>
            <a:endParaRPr lang="en-US" sz="4000" dirty="0"/>
          </a:p>
        </p:txBody>
      </p:sp>
      <p:sp>
        <p:nvSpPr>
          <p:cNvPr id="4" name="Shape 2"/>
          <p:cNvSpPr/>
          <p:nvPr/>
        </p:nvSpPr>
        <p:spPr>
          <a:xfrm>
            <a:off x="10424160" y="1097280"/>
            <a:ext cx="919886" cy="384048"/>
          </a:xfrm>
          <a:prstGeom prst="roundRect">
            <a:avLst>
              <a:gd name="adj" fmla="val 50000"/>
            </a:avLst>
          </a:prstGeom>
          <a:solidFill>
            <a:srgbClr val="F7931A"/>
          </a:solidFill>
          <a:ln/>
        </p:spPr>
      </p:sp>
      <p:sp>
        <p:nvSpPr>
          <p:cNvPr id="5" name="Text 3"/>
          <p:cNvSpPr/>
          <p:nvPr/>
        </p:nvSpPr>
        <p:spPr>
          <a:xfrm>
            <a:off x="10424160" y="1097280"/>
            <a:ext cx="91988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120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03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868680" y="2286000"/>
            <a:ext cx="10424160" cy="4114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279400" indent="-279400">
              <a:lnSpc>
                <a:spcPts val="2176"/>
              </a:lnSpc>
              <a:spcAft>
                <a:spcPts val="1600"/>
              </a:spcAft>
              <a:buSzPct val="100000"/>
              <a:buChar char="•"/>
            </a:pPr>
            <a:r>
              <a:rPr lang="en-US" sz="170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“Don’t trust, verify.”</a:t>
            </a:r>
            <a:pPr algn="l" indent="0" marL="0">
              <a:lnSpc>
                <a:spcPts val="2176"/>
              </a:lnSpc>
              <a:spcAft>
                <a:spcPts val="1600"/>
              </a:spcAft>
              <a:buNone/>
            </a:pPr>
            <a:r>
              <a:rPr lang="en-US" sz="170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Extends Bitcoin’s core principle to your private keys, removing entire classes of manufacturer trust.</a:t>
            </a:r>
            <a:endParaRPr lang="en-US" sz="1700" dirty="0"/>
          </a:p>
          <a:p>
            <a:pPr algn="l" marL="279400" indent="-279400">
              <a:lnSpc>
                <a:spcPts val="2176"/>
              </a:lnSpc>
              <a:spcAft>
                <a:spcPts val="1600"/>
              </a:spcAft>
              <a:buSzPct val="100000"/>
              <a:buChar char="•"/>
            </a:pPr>
            <a:r>
              <a:rPr lang="en-US" sz="170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 sovereignty.</a:t>
            </a:r>
            <a:pPr algn="l" indent="0" marL="0">
              <a:lnSpc>
                <a:spcPts val="2176"/>
              </a:lnSpc>
              <a:spcAft>
                <a:spcPts val="1600"/>
              </a:spcAft>
              <a:buNone/>
            </a:pPr>
            <a:r>
              <a:rPr lang="en-US" sz="170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Building and flashing your own device makes you self reliant and independent of vendors.</a:t>
            </a:r>
            <a:endParaRPr lang="en-US" sz="1700" dirty="0"/>
          </a:p>
          <a:p>
            <a:pPr algn="l" marL="279400" indent="-279400">
              <a:lnSpc>
                <a:spcPts val="2176"/>
              </a:lnSpc>
              <a:spcAft>
                <a:spcPts val="1600"/>
              </a:spcAft>
              <a:buSzPct val="100000"/>
              <a:buChar char="•"/>
            </a:pPr>
            <a:r>
              <a:rPr lang="en-US" sz="1700" b="1" dirty="0">
                <a:solidFill>
                  <a:srgbClr val="F793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Censorship resistance.</a:t>
            </a:r>
            <a:pPr algn="l" indent="0" marL="0">
              <a:lnSpc>
                <a:spcPts val="2176"/>
              </a:lnSpc>
              <a:spcAft>
                <a:spcPts val="1600"/>
              </a:spcAft>
              <a:buNone/>
            </a:pPr>
            <a:r>
              <a:rPr lang="en-US" sz="1700" dirty="0">
                <a:solidFill>
                  <a:srgbClr val="9BA1A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No firmware push, telemetry, or transaction blocking. Completely offline and untrackable.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1277295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6C72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07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2026-07-23T04:25:03Z</dcterms:created>
  <dcterms:modified xsi:type="dcterms:W3CDTF">2026-07-23T04:25:03Z</dcterms:modified>
</cp:coreProperties>
</file>