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1675"/>
  <p:notesSz cx="6858000" cy="12191675"/>
  <p:embeddedFontLst>
    <p:embeddedFont>
      <p:font typeface="Play"/>
      <p:regular r:id="rId19"/>
      <p:bold r:id="rId20"/>
    </p:embeddedFont>
    <p:embeddedFont>
      <p:font typeface="Roboto Mon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iRwqgoXvj9VW11GTB+iaHIj2I0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-bold.fntdata"/><Relationship Id="rId22" Type="http://schemas.openxmlformats.org/officeDocument/2006/relationships/font" Target="fonts/RobotoMono-bold.fntdata"/><Relationship Id="rId21" Type="http://schemas.openxmlformats.org/officeDocument/2006/relationships/font" Target="fonts/RobotoMono-regular.fntdata"/><Relationship Id="rId24" Type="http://schemas.openxmlformats.org/officeDocument/2006/relationships/font" Target="fonts/RobotoMono-boldItalic.fntdata"/><Relationship Id="rId23" Type="http://schemas.openxmlformats.org/officeDocument/2006/relationships/font" Target="fonts/RobotoMono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font" Target="fonts/Play-regular.fntdata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" name="Google Shape;1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2" name="Google Shape;24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" name="Google Shape;28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0" name="Google Shape;32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06111F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/>
          <p:nvPr>
            <p:ph idx="12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idx="12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/>
          <p:nvPr/>
        </p:nvSpPr>
        <p:spPr>
          <a:xfrm>
            <a:off x="658368" y="1572768"/>
            <a:ext cx="98755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3800"/>
              <a:buFont typeface="Play"/>
              <a:buNone/>
            </a:pPr>
            <a:r>
              <a:rPr b="1" i="0" lang="en-US" sz="3800" u="none" cap="none" strike="noStrike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Covenants and</a:t>
            </a:r>
            <a:endParaRPr b="0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3800"/>
              <a:buFont typeface="Play"/>
              <a:buNone/>
            </a:pPr>
            <a:r>
              <a:rPr b="1" i="0" lang="en-US" sz="3800" u="none" cap="none" strike="noStrike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Introspection</a:t>
            </a:r>
            <a:endParaRPr b="0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658368" y="2898648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600"/>
              <a:buFont typeface="Arial"/>
              <a:buNone/>
            </a:pPr>
            <a:r>
              <a:rPr b="0" i="0" lang="en-US" sz="2000" u="none" cap="none" strike="noStrike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How Bitcoin scripts commit to, reconstruct, or directly inspect future transactions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658368" y="4553712"/>
            <a:ext cx="3749040" cy="640080"/>
          </a:xfrm>
          <a:prstGeom prst="roundRect">
            <a:avLst>
              <a:gd fmla="val 11429" name="adj"/>
            </a:avLst>
          </a:prstGeom>
          <a:solidFill>
            <a:srgbClr val="0B2033"/>
          </a:solidFill>
          <a:ln cap="flat" cmpd="sng" w="12700">
            <a:solidFill>
              <a:srgbClr val="1D4F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841248" y="4700016"/>
            <a:ext cx="32461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00"/>
              <a:buFont typeface="Arial"/>
              <a:buNone/>
            </a:pPr>
            <a:r>
              <a:rPr lang="en-US" sz="2000">
                <a:solidFill>
                  <a:srgbClr val="98AAB7"/>
                </a:solidFill>
              </a:rPr>
              <a:t>Jerry Qian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00"/>
              <a:buFont typeface="Arial"/>
              <a:buNone/>
            </a:pPr>
            <a:r>
              <a:rPr b="0" i="0" lang="en-US" sz="2000" u="none" cap="none" strike="noStrike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OPTN Labs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23" name="Google Shape;2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Google Shape;24;p1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1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6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CTV + CSFS: match the template, authorize the same hash</a:t>
            </a:r>
            <a:endParaRPr sz="2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0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450">
                <a:solidFill>
                  <a:srgbClr val="98AAB7"/>
                </a:solidFill>
              </a:rPr>
              <a:t>CTV binds the supplied hash to the current transaction; CSFS verifies authorization over that same hash.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0"/>
          <p:cNvSpPr/>
          <p:nvPr/>
        </p:nvSpPr>
        <p:spPr>
          <a:xfrm>
            <a:off x="822950" y="2502400"/>
            <a:ext cx="2286000" cy="1326000"/>
          </a:xfrm>
          <a:prstGeom prst="roundRect">
            <a:avLst>
              <a:gd fmla="val 80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0"/>
          <p:cNvSpPr/>
          <p:nvPr/>
        </p:nvSpPr>
        <p:spPr>
          <a:xfrm>
            <a:off x="1005840" y="2959608"/>
            <a:ext cx="19203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>
                <a:solidFill>
                  <a:srgbClr val="E8F3F2"/>
                </a:solidFill>
              </a:rPr>
              <a:t>SPENDING STACK </a:t>
            </a:r>
            <a:endParaRPr b="1">
              <a:solidFill>
                <a:srgbClr val="E8F3F2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t/>
            </a:r>
            <a:endParaRPr b="1">
              <a:solidFill>
                <a:srgbClr val="E8F3F2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>
                <a:solidFill>
                  <a:srgbClr val="E8F3F2"/>
                </a:solidFill>
              </a:rPr>
              <a:t>CTV hash + signature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3246120" y="3051048"/>
            <a:ext cx="3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3703320" y="2502408"/>
            <a:ext cx="2469000" cy="1326000"/>
          </a:xfrm>
          <a:prstGeom prst="roundRect">
            <a:avLst>
              <a:gd fmla="val 5517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0"/>
          <p:cNvSpPr/>
          <p:nvPr/>
        </p:nvSpPr>
        <p:spPr>
          <a:xfrm>
            <a:off x="3950200" y="2581750"/>
            <a:ext cx="1975200" cy="120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rgbClr val="B5FFD8"/>
                </a:solidFill>
              </a:rPr>
              <a:t>OP_CHECKTEMPLATEVERIFY</a:t>
            </a:r>
            <a:endParaRPr b="1">
              <a:solidFill>
                <a:srgbClr val="B5FFD8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B5FFD8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rgbClr val="B5FFD8"/>
                </a:solidFill>
              </a:rPr>
              <a:t>current transaction</a:t>
            </a:r>
            <a:endParaRPr b="1">
              <a:solidFill>
                <a:srgbClr val="B5FFD8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500"/>
              <a:buFont typeface="Arial"/>
              <a:buNone/>
            </a:pPr>
            <a:r>
              <a:rPr b="1" lang="en-US">
                <a:solidFill>
                  <a:srgbClr val="B5FFD8"/>
                </a:solidFill>
              </a:rPr>
              <a:t>matches the CTV hash</a:t>
            </a:r>
            <a:endParaRPr b="1">
              <a:solidFill>
                <a:srgbClr val="B5FFD8"/>
              </a:solidFill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6327648" y="3051048"/>
            <a:ext cx="3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0"/>
          <p:cNvSpPr/>
          <p:nvPr/>
        </p:nvSpPr>
        <p:spPr>
          <a:xfrm>
            <a:off x="6812275" y="2502400"/>
            <a:ext cx="2286000" cy="1326000"/>
          </a:xfrm>
          <a:prstGeom prst="roundRect">
            <a:avLst>
              <a:gd fmla="val 80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0"/>
          <p:cNvSpPr/>
          <p:nvPr/>
        </p:nvSpPr>
        <p:spPr>
          <a:xfrm>
            <a:off x="6870388" y="2581750"/>
            <a:ext cx="217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rgbClr val="E8F3F2"/>
                </a:solidFill>
              </a:rPr>
              <a:t>&lt;public key&gt;</a:t>
            </a:r>
            <a:endParaRPr b="1" sz="1200">
              <a:solidFill>
                <a:srgbClr val="E8F3F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rgbClr val="E8F3F2"/>
                </a:solidFill>
              </a:rPr>
              <a:t>OP_CHECKSIGFROMSTACK</a:t>
            </a:r>
            <a:endParaRPr b="1" sz="1200">
              <a:solidFill>
                <a:srgbClr val="E8F3F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rgbClr val="E8F3F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rgbClr val="E8F3F2"/>
                </a:solidFill>
              </a:rPr>
              <a:t>signature authorizes</a:t>
            </a:r>
            <a:endParaRPr b="1">
              <a:solidFill>
                <a:srgbClr val="E8F3F2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500"/>
              <a:buFont typeface="Arial"/>
              <a:buNone/>
            </a:pPr>
            <a:r>
              <a:rPr b="1" lang="en-US">
                <a:solidFill>
                  <a:srgbClr val="E8F3F2"/>
                </a:solidFill>
              </a:rPr>
              <a:t>the same CTV hash</a:t>
            </a:r>
            <a:endParaRPr b="1">
              <a:solidFill>
                <a:srgbClr val="E8F3F2"/>
              </a:solidFill>
            </a:endParaRPr>
          </a:p>
        </p:txBody>
      </p:sp>
      <p:sp>
        <p:nvSpPr>
          <p:cNvPr id="233" name="Google Shape;233;p10"/>
          <p:cNvSpPr/>
          <p:nvPr/>
        </p:nvSpPr>
        <p:spPr>
          <a:xfrm>
            <a:off x="9555480" y="2484120"/>
            <a:ext cx="1691700" cy="1417200"/>
          </a:xfrm>
          <a:prstGeom prst="roundRect">
            <a:avLst>
              <a:gd fmla="val 5161" name="adj"/>
            </a:avLst>
          </a:prstGeom>
          <a:solidFill>
            <a:srgbClr val="1F1932"/>
          </a:solidFill>
          <a:ln cap="flat" cmpd="sng" w="12700">
            <a:solidFill>
              <a:srgbClr val="B899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0"/>
          <p:cNvSpPr/>
          <p:nvPr/>
        </p:nvSpPr>
        <p:spPr>
          <a:xfrm>
            <a:off x="9738350" y="2649575"/>
            <a:ext cx="1326000" cy="10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rgbClr val="B899FF"/>
                </a:solidFill>
              </a:rPr>
              <a:t>BOTH PASS</a:t>
            </a:r>
            <a:endParaRPr b="1">
              <a:solidFill>
                <a:srgbClr val="B899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B899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rgbClr val="B899FF"/>
                </a:solidFill>
              </a:rPr>
              <a:t>template match</a:t>
            </a:r>
            <a:endParaRPr b="1">
              <a:solidFill>
                <a:srgbClr val="B899FF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99FF"/>
              </a:buClr>
              <a:buSzPts val="1300"/>
              <a:buFont typeface="Arial"/>
              <a:buNone/>
            </a:pPr>
            <a:r>
              <a:rPr b="1" lang="en-US">
                <a:solidFill>
                  <a:srgbClr val="B899FF"/>
                </a:solidFill>
              </a:rPr>
              <a:t>+ authorization</a:t>
            </a:r>
            <a:endParaRPr b="1">
              <a:solidFill>
                <a:srgbClr val="B899FF"/>
              </a:solidFill>
            </a:endParaRPr>
          </a:p>
        </p:txBody>
      </p:sp>
      <p:sp>
        <p:nvSpPr>
          <p:cNvPr id="235" name="Google Shape;235;p10"/>
          <p:cNvSpPr/>
          <p:nvPr/>
        </p:nvSpPr>
        <p:spPr>
          <a:xfrm>
            <a:off x="914400" y="4541520"/>
            <a:ext cx="10241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F59E42"/>
                </a:solidFill>
              </a:rPr>
              <a:t>CTV verifies the transaction template</a:t>
            </a:r>
            <a:endParaRPr b="1" sz="1800">
              <a:solidFill>
                <a:srgbClr val="F59E42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F59E42"/>
                </a:solidFill>
              </a:rPr>
              <a:t>CSFS separately verifies who authorized that same template commitment</a:t>
            </a:r>
            <a:endParaRPr sz="1800">
              <a:solidFill>
                <a:srgbClr val="F59E42"/>
              </a:solidFill>
            </a:endParaRPr>
          </a:p>
        </p:txBody>
      </p:sp>
      <p:pic>
        <p:nvPicPr>
          <p:cNvPr descr="/mnt/data/ppt_extract/ppt/media/image3.png" id="236" name="Google Shape;23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0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BTC PROPOSALS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8" name="Google Shape;238;p10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9" name="Google Shape;239;p10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1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TXHASH: configurable hash of selected transaction fields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1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Closer to introspection, but it returns commitments — not raw values.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1"/>
          <p:cNvSpPr/>
          <p:nvPr/>
        </p:nvSpPr>
        <p:spPr>
          <a:xfrm>
            <a:off x="868680" y="1645920"/>
            <a:ext cx="2468880" cy="1143000"/>
          </a:xfrm>
          <a:prstGeom prst="roundRect">
            <a:avLst>
              <a:gd fmla="val 64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1"/>
          <p:cNvSpPr/>
          <p:nvPr/>
        </p:nvSpPr>
        <p:spPr>
          <a:xfrm>
            <a:off x="1097280" y="2029968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TxFieldSelector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1"/>
          <p:cNvSpPr/>
          <p:nvPr/>
        </p:nvSpPr>
        <p:spPr>
          <a:xfrm>
            <a:off x="3493008" y="2066544"/>
            <a:ext cx="320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1"/>
          <p:cNvSpPr/>
          <p:nvPr/>
        </p:nvSpPr>
        <p:spPr>
          <a:xfrm>
            <a:off x="3977640" y="1600200"/>
            <a:ext cx="2331720" cy="1234440"/>
          </a:xfrm>
          <a:prstGeom prst="roundRect">
            <a:avLst>
              <a:gd fmla="val 5926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1"/>
          <p:cNvSpPr/>
          <p:nvPr/>
        </p:nvSpPr>
        <p:spPr>
          <a:xfrm>
            <a:off x="4251960" y="2029968"/>
            <a:ext cx="1783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900"/>
              <a:buFont typeface="Arial"/>
              <a:buNone/>
            </a:pPr>
            <a:r>
              <a:rPr b="1" lang="en-US" sz="190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OP_TXHASH</a:t>
            </a:r>
            <a:endParaRPr sz="1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11"/>
          <p:cNvSpPr/>
          <p:nvPr/>
        </p:nvSpPr>
        <p:spPr>
          <a:xfrm>
            <a:off x="6473952" y="2066544"/>
            <a:ext cx="320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1"/>
          <p:cNvSpPr/>
          <p:nvPr/>
        </p:nvSpPr>
        <p:spPr>
          <a:xfrm>
            <a:off x="6949440" y="1645920"/>
            <a:ext cx="2468880" cy="1143000"/>
          </a:xfrm>
          <a:prstGeom prst="roundRect">
            <a:avLst>
              <a:gd fmla="val 64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1"/>
          <p:cNvSpPr/>
          <p:nvPr/>
        </p:nvSpPr>
        <p:spPr>
          <a:xfrm>
            <a:off x="7178040" y="1956816"/>
            <a:ext cx="201168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32-byte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commitment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1"/>
          <p:cNvSpPr/>
          <p:nvPr/>
        </p:nvSpPr>
        <p:spPr>
          <a:xfrm>
            <a:off x="9802368" y="1353312"/>
            <a:ext cx="1463040" cy="1737360"/>
          </a:xfrm>
          <a:prstGeom prst="roundRect">
            <a:avLst>
              <a:gd fmla="val 5000" name="adj"/>
            </a:avLst>
          </a:prstGeom>
          <a:solidFill>
            <a:srgbClr val="241E0D"/>
          </a:solidFill>
          <a:ln cap="flat" cmpd="sng" w="12700">
            <a:solidFill>
              <a:srgbClr val="F0C4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1"/>
          <p:cNvSpPr/>
          <p:nvPr/>
        </p:nvSpPr>
        <p:spPr>
          <a:xfrm>
            <a:off x="10012680" y="1828800"/>
            <a:ext cx="105156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field values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11"/>
          <p:cNvSpPr/>
          <p:nvPr/>
        </p:nvSpPr>
        <p:spPr>
          <a:xfrm>
            <a:off x="914400" y="3269113"/>
            <a:ext cx="98754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0" lIns="250" spcFirstLastPara="1" rIns="250" wrap="square" tIns="25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</a:rPr>
              <a:t>TXHASH generalizes CTV</a:t>
            </a:r>
            <a:endParaRPr b="1"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</a:rPr>
              <a:t>An empty selector produces a hash semantically equivalent—but not identical—to CTV’s template hash</a:t>
            </a:r>
            <a:endParaRPr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</a:rPr>
              <a:t>Input/output value equality can be checked using two selected hashes</a:t>
            </a:r>
            <a:endParaRPr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</a:rPr>
              <a:t>Enforcing a small arithmetic difference still requires suitable arithmetic support.</a:t>
            </a:r>
            <a:br>
              <a:rPr lang="en-US" sz="1600">
                <a:solidFill>
                  <a:schemeClr val="lt1"/>
                </a:solidFill>
              </a:rPr>
            </a:br>
            <a:br>
              <a:rPr lang="en-US" sz="1600">
                <a:solidFill>
                  <a:schemeClr val="lt1"/>
                </a:solidFill>
              </a:rPr>
            </a:br>
            <a:endParaRPr sz="1600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</a:rPr>
              <a:t>Current draft: each OP_TXHASH execution consumes 25 units of the Tapscript validation budget.</a:t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258" name="Google Shape;258;p11"/>
          <p:cNvSpPr/>
          <p:nvPr/>
        </p:nvSpPr>
        <p:spPr>
          <a:xfrm>
            <a:off x="594360" y="6144768"/>
            <a:ext cx="10378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570"/>
              <a:buFont typeface="Arial"/>
              <a:buNone/>
            </a:pPr>
            <a:r>
              <a:rPr lang="en-US" sz="57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Source: BIP 346: TXHASH abstract, selector format, CTV generalization, arithmetic limitation</a:t>
            </a:r>
            <a:endParaRPr sz="57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259" name="Google Shape;25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1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BTC PROPOSALS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11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2" name="Google Shape;262;p11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2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OP_CAT: composition, not transaction access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2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CAT concatenates stack values; covenant behaviour comes from the construction around it.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2"/>
          <p:cNvSpPr/>
          <p:nvPr/>
        </p:nvSpPr>
        <p:spPr>
          <a:xfrm>
            <a:off x="868680" y="1828800"/>
            <a:ext cx="2011680" cy="822960"/>
          </a:xfrm>
          <a:prstGeom prst="roundRect">
            <a:avLst>
              <a:gd fmla="val 8889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2"/>
          <p:cNvSpPr/>
          <p:nvPr/>
        </p:nvSpPr>
        <p:spPr>
          <a:xfrm>
            <a:off x="1508760" y="2057400"/>
            <a:ext cx="731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00"/>
              <a:buFont typeface="Arial"/>
              <a:buNone/>
            </a:pPr>
            <a:r>
              <a:rPr b="1" lang="en-US" sz="17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x1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2"/>
          <p:cNvSpPr/>
          <p:nvPr/>
        </p:nvSpPr>
        <p:spPr>
          <a:xfrm>
            <a:off x="3337560" y="1828800"/>
            <a:ext cx="2011680" cy="822960"/>
          </a:xfrm>
          <a:prstGeom prst="roundRect">
            <a:avLst>
              <a:gd fmla="val 8889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2"/>
          <p:cNvSpPr/>
          <p:nvPr/>
        </p:nvSpPr>
        <p:spPr>
          <a:xfrm>
            <a:off x="3977640" y="2057400"/>
            <a:ext cx="731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00"/>
              <a:buFont typeface="Arial"/>
              <a:buNone/>
            </a:pPr>
            <a:r>
              <a:rPr b="1" lang="en-US" sz="17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x2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12"/>
          <p:cNvSpPr/>
          <p:nvPr/>
        </p:nvSpPr>
        <p:spPr>
          <a:xfrm>
            <a:off x="5532120" y="2039112"/>
            <a:ext cx="320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99FF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B899FF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2"/>
          <p:cNvSpPr/>
          <p:nvPr/>
        </p:nvSpPr>
        <p:spPr>
          <a:xfrm>
            <a:off x="6053328" y="1664208"/>
            <a:ext cx="2148840" cy="1143000"/>
          </a:xfrm>
          <a:prstGeom prst="roundRect">
            <a:avLst>
              <a:gd fmla="val 6400" name="adj"/>
            </a:avLst>
          </a:prstGeom>
          <a:solidFill>
            <a:srgbClr val="1F1932"/>
          </a:solidFill>
          <a:ln cap="flat" cmpd="sng" w="12700">
            <a:solidFill>
              <a:srgbClr val="B899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2"/>
          <p:cNvSpPr/>
          <p:nvPr/>
        </p:nvSpPr>
        <p:spPr>
          <a:xfrm>
            <a:off x="6309360" y="1938528"/>
            <a:ext cx="1627632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99FF"/>
              </a:buClr>
              <a:buSzPts val="1700"/>
              <a:buFont typeface="Arial"/>
              <a:buNone/>
            </a:pPr>
            <a:r>
              <a:rPr b="1" lang="en-US" sz="1700">
                <a:solidFill>
                  <a:srgbClr val="B899FF"/>
                </a:solidFill>
                <a:latin typeface="Arial"/>
                <a:ea typeface="Arial"/>
                <a:cs typeface="Arial"/>
                <a:sym typeface="Arial"/>
              </a:rPr>
              <a:t>OP_CAT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99FF"/>
              </a:buClr>
              <a:buSzPts val="1700"/>
              <a:buFont typeface="Arial"/>
              <a:buNone/>
            </a:pPr>
            <a:r>
              <a:rPr b="1" lang="en-US" sz="1700">
                <a:solidFill>
                  <a:srgbClr val="B899FF"/>
                </a:solidFill>
                <a:latin typeface="Arial"/>
                <a:ea typeface="Arial"/>
                <a:cs typeface="Arial"/>
                <a:sym typeface="Arial"/>
              </a:rPr>
              <a:t>x1 || x2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2"/>
          <p:cNvSpPr/>
          <p:nvPr/>
        </p:nvSpPr>
        <p:spPr>
          <a:xfrm>
            <a:off x="8375904" y="2039112"/>
            <a:ext cx="320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99FF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B899FF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2"/>
          <p:cNvSpPr/>
          <p:nvPr/>
        </p:nvSpPr>
        <p:spPr>
          <a:xfrm>
            <a:off x="8915400" y="1664208"/>
            <a:ext cx="2057400" cy="1143000"/>
          </a:xfrm>
          <a:prstGeom prst="roundRect">
            <a:avLst>
              <a:gd fmla="val 64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2"/>
          <p:cNvSpPr/>
          <p:nvPr/>
        </p:nvSpPr>
        <p:spPr>
          <a:xfrm>
            <a:off x="9144000" y="1764725"/>
            <a:ext cx="16002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b="1" lang="en-US" sz="1500">
                <a:solidFill>
                  <a:schemeClr val="lt1"/>
                </a:solidFill>
              </a:rPr>
              <a:t>construction specific hash/signature verification</a:t>
            </a:r>
            <a:endParaRPr sz="1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2"/>
          <p:cNvSpPr/>
          <p:nvPr/>
        </p:nvSpPr>
        <p:spPr>
          <a:xfrm>
            <a:off x="914400" y="3703320"/>
            <a:ext cx="9966960" cy="960120"/>
          </a:xfrm>
          <a:prstGeom prst="roundRect">
            <a:avLst>
              <a:gd fmla="val 7619" name="adj"/>
            </a:avLst>
          </a:prstGeom>
          <a:solidFill>
            <a:srgbClr val="0A1724"/>
          </a:solidFill>
          <a:ln cap="flat" cmpd="sng" w="12700">
            <a:solidFill>
              <a:srgbClr val="333C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2"/>
          <p:cNvSpPr/>
          <p:nvPr/>
        </p:nvSpPr>
        <p:spPr>
          <a:xfrm>
            <a:off x="1143000" y="3959352"/>
            <a:ext cx="950976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E8F3F2"/>
                </a:solidFill>
              </a:rPr>
              <a:t>CAT supplies composition, not transaction context. Any covenant comparison must name the construction that binds the assembled message to the current spend.</a:t>
            </a:r>
            <a:endParaRPr sz="1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282" name="Google Shape;28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2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BTC PROPOSALS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4" name="Google Shape;284;p12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5" name="Google Shape;285;p12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2"/>
          <p:cNvSpPr txBox="1"/>
          <p:nvPr/>
        </p:nvSpPr>
        <p:spPr>
          <a:xfrm>
            <a:off x="1536025" y="2936288"/>
            <a:ext cx="8495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The concatenated stack element must remain within Tapscript’s 520-byte element limit.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Comparable policy, different proof model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3"/>
          <p:cNvSpPr/>
          <p:nvPr/>
        </p:nvSpPr>
        <p:spPr>
          <a:xfrm>
            <a:off x="594350" y="1264929"/>
            <a:ext cx="909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b="1" lang="en-US" sz="1300">
                <a:solidFill>
                  <a:schemeClr val="lt1"/>
                </a:solidFill>
              </a:rPr>
              <a:t>Example policy:</a:t>
            </a:r>
            <a:r>
              <a:rPr lang="en-US" sz="1300">
                <a:solidFill>
                  <a:schemeClr val="lt1"/>
                </a:solidFill>
              </a:rPr>
              <a:t> one input may be spent only if output 0 pays a fixed amount to a fixed recipient and output 1 creates a predefined next-stage output.</a:t>
            </a:r>
            <a:endParaRPr sz="14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868680" y="2084832"/>
            <a:ext cx="1417200" cy="246900"/>
          </a:xfrm>
          <a:prstGeom prst="rect">
            <a:avLst/>
          </a:prstGeom>
          <a:solidFill>
            <a:srgbClr val="071E2D"/>
          </a:solidFill>
          <a:ln cap="flat" cmpd="sng" w="10150">
            <a:solidFill>
              <a:srgbClr val="20E6C0">
                <a:alpha val="8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00" lIns="500" spcFirstLastPara="1" rIns="500" wrap="square" tIns="5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850"/>
              <a:buFont typeface="Arial"/>
              <a:buNone/>
            </a:pPr>
            <a:r>
              <a:rPr b="1" lang="en-US" sz="11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CTV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13"/>
          <p:cNvSpPr/>
          <p:nvPr/>
        </p:nvSpPr>
        <p:spPr>
          <a:xfrm>
            <a:off x="2514600" y="2112264"/>
            <a:ext cx="69951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lang="en-US" sz="1450">
                <a:solidFill>
                  <a:srgbClr val="E8F3F2"/>
                </a:solidFill>
              </a:rPr>
              <a:t>commit to the BIP 119 template fields for each permitted path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6" name="Google Shape;296;p13"/>
          <p:cNvCxnSpPr/>
          <p:nvPr/>
        </p:nvCxnSpPr>
        <p:spPr>
          <a:xfrm>
            <a:off x="2331720" y="2478024"/>
            <a:ext cx="7498200" cy="0"/>
          </a:xfrm>
          <a:prstGeom prst="straightConnector1">
            <a:avLst/>
          </a:prstGeom>
          <a:noFill/>
          <a:ln cap="flat" cmpd="sng" w="9525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7" name="Google Shape;297;p13"/>
          <p:cNvSpPr/>
          <p:nvPr/>
        </p:nvSpPr>
        <p:spPr>
          <a:xfrm>
            <a:off x="868680" y="2688336"/>
            <a:ext cx="1417200" cy="246900"/>
          </a:xfrm>
          <a:prstGeom prst="rect">
            <a:avLst/>
          </a:prstGeom>
          <a:solidFill>
            <a:srgbClr val="071E2D"/>
          </a:solidFill>
          <a:ln cap="flat" cmpd="sng" w="10150">
            <a:solidFill>
              <a:srgbClr val="20E6C0">
                <a:alpha val="8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00" lIns="500" spcFirstLastPara="1" rIns="500" wrap="square" tIns="5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850"/>
              <a:buFont typeface="Arial"/>
              <a:buNone/>
            </a:pPr>
            <a:r>
              <a:rPr b="1" lang="en-US" sz="11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CTV+CSFS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3"/>
          <p:cNvSpPr/>
          <p:nvPr/>
        </p:nvSpPr>
        <p:spPr>
          <a:xfrm>
            <a:off x="2514600" y="2715768"/>
            <a:ext cx="69951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lang="en-US" sz="1450">
                <a:solidFill>
                  <a:srgbClr val="E8F3F2"/>
                </a:solidFill>
              </a:rPr>
              <a:t>CTV verifies the current template; CSFS verifies authorization over the same commitment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9" name="Google Shape;299;p13"/>
          <p:cNvCxnSpPr/>
          <p:nvPr/>
        </p:nvCxnSpPr>
        <p:spPr>
          <a:xfrm>
            <a:off x="2331720" y="3081528"/>
            <a:ext cx="7498200" cy="0"/>
          </a:xfrm>
          <a:prstGeom prst="straightConnector1">
            <a:avLst/>
          </a:prstGeom>
          <a:noFill/>
          <a:ln cap="flat" cmpd="sng" w="9525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0" name="Google Shape;300;p13"/>
          <p:cNvSpPr/>
          <p:nvPr/>
        </p:nvSpPr>
        <p:spPr>
          <a:xfrm>
            <a:off x="868680" y="3291840"/>
            <a:ext cx="1417200" cy="246900"/>
          </a:xfrm>
          <a:prstGeom prst="rect">
            <a:avLst/>
          </a:prstGeom>
          <a:solidFill>
            <a:srgbClr val="071E2D"/>
          </a:solidFill>
          <a:ln cap="flat" cmpd="sng" w="10150">
            <a:solidFill>
              <a:srgbClr val="20E6C0">
                <a:alpha val="8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00" lIns="500" spcFirstLastPara="1" rIns="500" wrap="square" tIns="5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850"/>
              <a:buFont typeface="Arial"/>
              <a:buNone/>
            </a:pPr>
            <a:r>
              <a:rPr b="1" lang="en-US" sz="11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TXHASH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3"/>
          <p:cNvSpPr/>
          <p:nvPr/>
        </p:nvSpPr>
        <p:spPr>
          <a:xfrm>
            <a:off x="2514600" y="3319272"/>
            <a:ext cx="69951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lang="en-US" sz="1450">
                <a:solidFill>
                  <a:srgbClr val="E8F3F2"/>
                </a:solidFill>
              </a:rPr>
              <a:t>select the relevant outputs, hash them and compare the commitment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" name="Google Shape;302;p13"/>
          <p:cNvCxnSpPr/>
          <p:nvPr/>
        </p:nvCxnSpPr>
        <p:spPr>
          <a:xfrm>
            <a:off x="2331720" y="3685032"/>
            <a:ext cx="7498200" cy="0"/>
          </a:xfrm>
          <a:prstGeom prst="straightConnector1">
            <a:avLst/>
          </a:prstGeom>
          <a:noFill/>
          <a:ln cap="flat" cmpd="sng" w="9525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3" name="Google Shape;303;p13"/>
          <p:cNvSpPr/>
          <p:nvPr/>
        </p:nvSpPr>
        <p:spPr>
          <a:xfrm>
            <a:off x="868680" y="3895344"/>
            <a:ext cx="1417200" cy="246900"/>
          </a:xfrm>
          <a:prstGeom prst="rect">
            <a:avLst/>
          </a:prstGeom>
          <a:solidFill>
            <a:srgbClr val="071E2D"/>
          </a:solidFill>
          <a:ln cap="flat" cmpd="sng" w="10150">
            <a:solidFill>
              <a:srgbClr val="20E6C0">
                <a:alpha val="8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00" lIns="500" spcFirstLastPara="1" rIns="500" wrap="square" tIns="5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850"/>
              <a:buFont typeface="Arial"/>
              <a:buNone/>
            </a:pPr>
            <a:r>
              <a:rPr b="1" lang="en-US" sz="11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OP_CAT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3"/>
          <p:cNvSpPr/>
          <p:nvPr/>
        </p:nvSpPr>
        <p:spPr>
          <a:xfrm>
            <a:off x="2514600" y="3922776"/>
            <a:ext cx="69951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lang="en-US" sz="1450">
                <a:solidFill>
                  <a:srgbClr val="E8F3F2"/>
                </a:solidFill>
              </a:rPr>
              <a:t>construction-dependent; name the signature/commitment construction before comparing it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" name="Google Shape;305;p13"/>
          <p:cNvCxnSpPr/>
          <p:nvPr/>
        </p:nvCxnSpPr>
        <p:spPr>
          <a:xfrm>
            <a:off x="2331720" y="4288536"/>
            <a:ext cx="7498200" cy="0"/>
          </a:xfrm>
          <a:prstGeom prst="straightConnector1">
            <a:avLst/>
          </a:prstGeom>
          <a:noFill/>
          <a:ln cap="flat" cmpd="sng" w="9525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6" name="Google Shape;306;p13"/>
          <p:cNvSpPr/>
          <p:nvPr/>
        </p:nvSpPr>
        <p:spPr>
          <a:xfrm>
            <a:off x="868680" y="4498848"/>
            <a:ext cx="1417200" cy="246900"/>
          </a:xfrm>
          <a:prstGeom prst="rect">
            <a:avLst/>
          </a:prstGeom>
          <a:solidFill>
            <a:srgbClr val="071E2D"/>
          </a:solidFill>
          <a:ln cap="flat" cmpd="sng" w="10150">
            <a:solidFill>
              <a:srgbClr val="F59E42">
                <a:alpha val="8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00" lIns="500" spcFirstLastPara="1" rIns="500" wrap="square" tIns="5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9E42"/>
              </a:buClr>
              <a:buSzPts val="850"/>
              <a:buFont typeface="Arial"/>
              <a:buNone/>
            </a:pPr>
            <a:r>
              <a:rPr b="1" lang="en-US" sz="1150">
                <a:solidFill>
                  <a:srgbClr val="F59E42"/>
                </a:solidFill>
                <a:latin typeface="Arial"/>
                <a:ea typeface="Arial"/>
                <a:cs typeface="Arial"/>
                <a:sym typeface="Arial"/>
              </a:rPr>
              <a:t>BCH preimage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13"/>
          <p:cNvSpPr/>
          <p:nvPr/>
        </p:nvSpPr>
        <p:spPr>
          <a:xfrm>
            <a:off x="2514600" y="4526280"/>
            <a:ext cx="69951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lang="en-US" sz="1450">
                <a:solidFill>
                  <a:srgbClr val="E8F3F2"/>
                </a:solidFill>
              </a:rPr>
              <a:t>supply and authenticate signing serialization, then extract or reconstruct the required commitments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8" name="Google Shape;308;p13"/>
          <p:cNvCxnSpPr/>
          <p:nvPr/>
        </p:nvCxnSpPr>
        <p:spPr>
          <a:xfrm>
            <a:off x="2331720" y="4892040"/>
            <a:ext cx="7498200" cy="0"/>
          </a:xfrm>
          <a:prstGeom prst="straightConnector1">
            <a:avLst/>
          </a:prstGeom>
          <a:noFill/>
          <a:ln cap="flat" cmpd="sng" w="9525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9" name="Google Shape;309;p13"/>
          <p:cNvSpPr/>
          <p:nvPr/>
        </p:nvSpPr>
        <p:spPr>
          <a:xfrm>
            <a:off x="868680" y="5102352"/>
            <a:ext cx="1417200" cy="246900"/>
          </a:xfrm>
          <a:prstGeom prst="rect">
            <a:avLst/>
          </a:prstGeom>
          <a:solidFill>
            <a:srgbClr val="08281F"/>
          </a:solidFill>
          <a:ln cap="flat" cmpd="sng" w="10150">
            <a:solidFill>
              <a:srgbClr val="B5FFD8">
                <a:alpha val="8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00" lIns="500" spcFirstLastPara="1" rIns="500" wrap="square" tIns="5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850"/>
              <a:buFont typeface="Arial"/>
              <a:buNone/>
            </a:pPr>
            <a:r>
              <a:rPr b="1" lang="en-US" sz="1150">
                <a:solidFill>
                  <a:srgbClr val="B5FFD8"/>
                </a:solidFill>
              </a:rPr>
              <a:t>Native Introspection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13"/>
          <p:cNvSpPr/>
          <p:nvPr/>
        </p:nvSpPr>
        <p:spPr>
          <a:xfrm>
            <a:off x="2514600" y="5129784"/>
            <a:ext cx="69951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50"/>
              <a:buFont typeface="Arial"/>
              <a:buNone/>
            </a:pPr>
            <a:r>
              <a:rPr lang="en-US" sz="1450">
                <a:solidFill>
                  <a:srgbClr val="E8F3F2"/>
                </a:solidFill>
              </a:rPr>
              <a:t>read the selected output values and locking bytecode directly</a:t>
            </a:r>
            <a:endParaRPr sz="14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1" name="Google Shape;311;p13"/>
          <p:cNvCxnSpPr/>
          <p:nvPr/>
        </p:nvCxnSpPr>
        <p:spPr>
          <a:xfrm>
            <a:off x="2331720" y="5495544"/>
            <a:ext cx="7498200" cy="0"/>
          </a:xfrm>
          <a:prstGeom prst="straightConnector1">
            <a:avLst/>
          </a:prstGeom>
          <a:noFill/>
          <a:ln cap="flat" cmpd="sng" w="9525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13"/>
          <p:cNvSpPr/>
          <p:nvPr/>
        </p:nvSpPr>
        <p:spPr>
          <a:xfrm>
            <a:off x="9738360" y="2468880"/>
            <a:ext cx="1508700" cy="2423100"/>
          </a:xfrm>
          <a:prstGeom prst="roundRect">
            <a:avLst>
              <a:gd fmla="val 4848" name="adj"/>
            </a:avLst>
          </a:prstGeom>
          <a:solidFill>
            <a:srgbClr val="241E0D"/>
          </a:solidFill>
          <a:ln cap="flat" cmpd="sng" w="12700">
            <a:solidFill>
              <a:srgbClr val="F0C4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3"/>
          <p:cNvSpPr/>
          <p:nvPr/>
        </p:nvSpPr>
        <p:spPr>
          <a:xfrm>
            <a:off x="9921240" y="2788920"/>
            <a:ext cx="11430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The policy is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the constant.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The proof model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is the variable.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314" name="Google Shape;31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13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COMPARISON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6" name="Google Shape;316;p13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7" name="Google Shape;317;p13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8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Conclusion: choose where complexity should live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18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</a:rPr>
              <a:t>The relevant question is not which primitive is most expressive, but where its technical and operational burden lands.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8"/>
          <p:cNvSpPr/>
          <p:nvPr/>
        </p:nvSpPr>
        <p:spPr>
          <a:xfrm>
            <a:off x="822960" y="1943100"/>
            <a:ext cx="384000" cy="384000"/>
          </a:xfrm>
          <a:prstGeom prst="roundRect">
            <a:avLst>
              <a:gd fmla="val 19048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8"/>
          <p:cNvSpPr/>
          <p:nvPr/>
        </p:nvSpPr>
        <p:spPr>
          <a:xfrm>
            <a:off x="822960" y="2016252"/>
            <a:ext cx="3840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18"/>
          <p:cNvSpPr/>
          <p:nvPr/>
        </p:nvSpPr>
        <p:spPr>
          <a:xfrm>
            <a:off x="1353312" y="1943100"/>
            <a:ext cx="95097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50"/>
              <a:buFont typeface="Arial"/>
              <a:buNone/>
            </a:pPr>
            <a:r>
              <a:rPr b="1" lang="en-US" sz="1700">
                <a:solidFill>
                  <a:schemeClr val="lt1"/>
                </a:solidFill>
              </a:rPr>
              <a:t>Transaction-data access determines what a covenant can enforce efficiently.</a:t>
            </a:r>
            <a:endParaRPr sz="1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18"/>
          <p:cNvSpPr/>
          <p:nvPr/>
        </p:nvSpPr>
        <p:spPr>
          <a:xfrm>
            <a:off x="822960" y="2601468"/>
            <a:ext cx="384000" cy="384000"/>
          </a:xfrm>
          <a:prstGeom prst="roundRect">
            <a:avLst>
              <a:gd fmla="val 19048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8"/>
          <p:cNvSpPr/>
          <p:nvPr/>
        </p:nvSpPr>
        <p:spPr>
          <a:xfrm>
            <a:off x="822960" y="2674620"/>
            <a:ext cx="3840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8"/>
          <p:cNvSpPr/>
          <p:nvPr/>
        </p:nvSpPr>
        <p:spPr>
          <a:xfrm>
            <a:off x="1353312" y="2601468"/>
            <a:ext cx="95097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E8F3F2"/>
                </a:solidFill>
              </a:rPr>
              <a:t>Compact commitments and direct field checks optimize for different policies.</a:t>
            </a:r>
            <a:endParaRPr sz="1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8"/>
          <p:cNvSpPr/>
          <p:nvPr/>
        </p:nvSpPr>
        <p:spPr>
          <a:xfrm>
            <a:off x="822960" y="3259836"/>
            <a:ext cx="384000" cy="384000"/>
          </a:xfrm>
          <a:prstGeom prst="roundRect">
            <a:avLst>
              <a:gd fmla="val 19048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8"/>
          <p:cNvSpPr/>
          <p:nvPr/>
        </p:nvSpPr>
        <p:spPr>
          <a:xfrm>
            <a:off x="822960" y="3332988"/>
            <a:ext cx="3840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8"/>
          <p:cNvSpPr/>
          <p:nvPr/>
        </p:nvSpPr>
        <p:spPr>
          <a:xfrm>
            <a:off x="1353312" y="3259836"/>
            <a:ext cx="95097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E8F3F2"/>
                </a:solidFill>
              </a:rPr>
              <a:t>A fair comparison must serialize equivalent spends and include wallet, signing, fee, and recovery burden.</a:t>
            </a:r>
            <a:endParaRPr sz="1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18"/>
          <p:cNvSpPr/>
          <p:nvPr/>
        </p:nvSpPr>
        <p:spPr>
          <a:xfrm>
            <a:off x="822960" y="4461856"/>
            <a:ext cx="10470000" cy="1417200"/>
          </a:xfrm>
          <a:prstGeom prst="roundRect">
            <a:avLst>
              <a:gd fmla="val 5161" name="adj"/>
            </a:avLst>
          </a:prstGeom>
          <a:solidFill>
            <a:srgbClr val="081725"/>
          </a:solidFill>
          <a:ln cap="flat" cmpd="sng" w="12700">
            <a:solidFill>
              <a:srgbClr val="1731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18"/>
          <p:cNvSpPr/>
          <p:nvPr/>
        </p:nvSpPr>
        <p:spPr>
          <a:xfrm>
            <a:off x="1051550" y="4518186"/>
            <a:ext cx="4818300" cy="129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DEPLOYED </a:t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OP_CHECKDATASIG — enabled Nov. 15, 2018</a:t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BCH native introspection — deployed May 15, 2022</a:t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98AAB7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050"/>
              <a:buFont typeface="Arial"/>
              <a:buNone/>
            </a:pPr>
            <a:r>
              <a:t/>
            </a:r>
            <a:endParaRPr sz="1050">
              <a:solidFill>
                <a:srgbClr val="98AAB7"/>
              </a:solidFill>
            </a:endParaRPr>
          </a:p>
        </p:txBody>
      </p:sp>
      <p:pic>
        <p:nvPicPr>
          <p:cNvPr descr="/mnt/data/ppt_extract/ppt/media/image3.png" id="336" name="Google Shape;33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18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SOURCES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8" name="Google Shape;338;p18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9" name="Google Shape;339;p18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18"/>
          <p:cNvSpPr/>
          <p:nvPr/>
        </p:nvSpPr>
        <p:spPr>
          <a:xfrm>
            <a:off x="6218700" y="4514744"/>
            <a:ext cx="4644600" cy="129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PROPOSED FOR BTC — NOT ACTIVE</a:t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CTV / BIP 119 — Draft</a:t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TXHASH / BIP 346 — Draft</a:t>
            </a:r>
            <a:endParaRPr sz="1050">
              <a:solidFill>
                <a:srgbClr val="98AA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CSFS / BIP 348 — Draft</a:t>
            </a:r>
            <a:endParaRPr sz="1050">
              <a:solidFill>
                <a:srgbClr val="98AAB7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98AAB7"/>
                </a:solidFill>
              </a:rPr>
              <a:t>OP_CAT / BIP 347 — Complete specification</a:t>
            </a:r>
            <a:endParaRPr sz="1050">
              <a:solidFill>
                <a:srgbClr val="98AAB7"/>
              </a:solidFill>
            </a:endParaRPr>
          </a:p>
        </p:txBody>
      </p:sp>
      <p:sp>
        <p:nvSpPr>
          <p:cNvPr id="341" name="Google Shape;341;p18"/>
          <p:cNvSpPr txBox="1"/>
          <p:nvPr/>
        </p:nvSpPr>
        <p:spPr>
          <a:xfrm>
            <a:off x="4595838" y="3978261"/>
            <a:ext cx="3000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</a:rPr>
              <a:t>Current deployment status</a:t>
            </a:r>
            <a:endParaRPr b="1" sz="1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i="0" lang="en-US" sz="2800" u="none" cap="none" strike="noStrike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The hard part is not “rules”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b="0" i="0" lang="en-US" sz="1250" u="none" cap="none" strike="noStrike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It is how Script obtains trustworthy information about the spending transaction.</a:t>
            </a:r>
            <a:endParaRPr b="0" i="0" sz="12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777240" y="1920240"/>
            <a:ext cx="2103120" cy="960120"/>
          </a:xfrm>
          <a:prstGeom prst="roundRect">
            <a:avLst>
              <a:gd fmla="val 7619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960120" y="2176272"/>
            <a:ext cx="17373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UTXO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locking script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3035808" y="2221992"/>
            <a:ext cx="3108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3520440" y="1600200"/>
            <a:ext cx="2331720" cy="1600200"/>
          </a:xfrm>
          <a:prstGeom prst="roundRect">
            <a:avLst>
              <a:gd fmla="val 4571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3794760" y="1883664"/>
            <a:ext cx="1783080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Candidate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transaction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3767328" y="2487168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+ unlocking data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016752" y="2221992"/>
            <a:ext cx="3108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6473952" y="1920240"/>
            <a:ext cx="2011680" cy="960120"/>
          </a:xfrm>
          <a:prstGeom prst="roundRect">
            <a:avLst>
              <a:gd fmla="val 7619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6720840" y="2176272"/>
            <a:ext cx="150876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VM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validation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8622792" y="2221992"/>
            <a:ext cx="3108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9070848" y="1682496"/>
            <a:ext cx="2194560" cy="1417320"/>
          </a:xfrm>
          <a:prstGeom prst="roundRect">
            <a:avLst>
              <a:gd fmla="val 5161" name="adj"/>
            </a:avLst>
          </a:prstGeom>
          <a:solidFill>
            <a:srgbClr val="092217"/>
          </a:solidFill>
          <a:ln cap="flat" cmpd="sng" w="12700">
            <a:solidFill>
              <a:srgbClr val="1C9E7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9345168" y="2057400"/>
            <a:ext cx="16459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Accepted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or rejected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777240" y="4069080"/>
            <a:ext cx="25603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750"/>
              <a:buFont typeface="Arial"/>
              <a:buNone/>
            </a:pPr>
            <a:r>
              <a:rPr b="1" i="0" lang="en-US" sz="75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COVENANT QUESTION</a:t>
            </a:r>
            <a:endParaRPr b="0" i="0" sz="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777240" y="4434840"/>
            <a:ext cx="104241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Can this output constrain the transaction that spends it — recipient, amount, continuation, state, timing, or fee path — without relying on an app promise?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47" name="Google Shape;4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2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i="0" lang="en-US" sz="680" u="none" cap="none" strike="noStrike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endParaRPr b="0" i="0" sz="6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" name="Google Shape;49;p2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0" name="Google Shape;50;p2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594360" y="658368"/>
            <a:ext cx="909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i="0" lang="en-US" sz="2800" u="none" cap="none" strike="noStrike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Covenants ≠ introspection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594360" y="1188720"/>
            <a:ext cx="90984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b="0" i="0" lang="en-US" sz="1250" u="none" cap="none" strike="noStrike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They often overlap, but they are different ideas.</a:t>
            </a:r>
            <a:endParaRPr b="0" i="0" sz="12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31520" y="1691640"/>
            <a:ext cx="4800600" cy="3063300"/>
          </a:xfrm>
          <a:prstGeom prst="roundRect">
            <a:avLst>
              <a:gd fmla="val 2388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3"/>
          <p:cNvSpPr/>
          <p:nvPr/>
        </p:nvSpPr>
        <p:spPr>
          <a:xfrm>
            <a:off x="960120" y="1920240"/>
            <a:ext cx="18288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750"/>
              <a:buFont typeface="Arial"/>
              <a:buNone/>
            </a:pPr>
            <a:r>
              <a:rPr b="1" i="0" lang="en-US" sz="2000" u="none" cap="none" strike="noStrike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COVENANT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960120" y="2520563"/>
            <a:ext cx="41148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A restriction on the transaction allowed to spend a UTXO.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987552" y="3252083"/>
            <a:ext cx="3977700" cy="118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0" lIns="250" spcFirstLastPara="1" rIns="250" wrap="square" tIns="25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can be fixed-template</a:t>
            </a:r>
            <a:br>
              <a:rPr b="0" i="0" lang="en-US" sz="1500" u="none" cap="none" strike="noStrike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can be signature-hash based</a:t>
            </a:r>
            <a:b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can be built with custom commitments</a:t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6629400" y="1691640"/>
            <a:ext cx="4800600" cy="3063300"/>
          </a:xfrm>
          <a:prstGeom prst="roundRect">
            <a:avLst>
              <a:gd fmla="val 2388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6858000" y="1920248"/>
            <a:ext cx="22164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750"/>
              <a:buFont typeface="Arial"/>
              <a:buNone/>
            </a:pPr>
            <a:r>
              <a:rPr b="1" lang="en-US" sz="200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INTROSPECTION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6858000" y="2500675"/>
            <a:ext cx="44058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100"/>
              <a:buFont typeface="Arial"/>
              <a:buNone/>
            </a:pPr>
            <a:r>
              <a:rPr b="1" lang="en-US" sz="2100">
                <a:solidFill>
                  <a:srgbClr val="E8F3F2"/>
                </a:solidFill>
              </a:rPr>
              <a:t>Script accesses values / hashes derived from current spending transaction during validation</a:t>
            </a:r>
            <a:endParaRPr sz="2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6885432" y="3232205"/>
            <a:ext cx="3977700" cy="118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0" lIns="250" spcFirstLastPara="1" rIns="250" wrap="square" tIns="25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direct fields</a:t>
            </a:r>
            <a:b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selected hashes</a:t>
            </a:r>
            <a:b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authenticated serialization</a:t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914400" y="5285232"/>
            <a:ext cx="10149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F0C45B"/>
                </a:solidFill>
                <a:latin typeface="Arial"/>
                <a:ea typeface="Arial"/>
                <a:cs typeface="Arial"/>
                <a:sym typeface="Arial"/>
              </a:rPr>
              <a:t>The same covenant policy can have very different cost and UX depending on its transaction-data access model.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67" name="Google Shape;6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3"/>
          <p:cNvSpPr/>
          <p:nvPr/>
        </p:nvSpPr>
        <p:spPr>
          <a:xfrm>
            <a:off x="411480" y="6473952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DEFINITIONS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Google Shape;69;p3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" name="Google Shape;70;p3"/>
          <p:cNvSpPr txBox="1"/>
          <p:nvPr>
            <p:ph idx="4294967295" type="sldNum"/>
          </p:nvPr>
        </p:nvSpPr>
        <p:spPr>
          <a:xfrm>
            <a:off x="11567160" y="6446520"/>
            <a:ext cx="8001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Six ways covenants enforce transaction outcomes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</a:rPr>
              <a:t>The useful comparison is not “which opcode is best,” but what Script receives and where construction burden moves.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746760" y="2514600"/>
            <a:ext cx="1417200" cy="1554600"/>
          </a:xfrm>
          <a:prstGeom prst="roundRect">
            <a:avLst>
              <a:gd fmla="val 5161" name="adj"/>
            </a:avLst>
          </a:prstGeom>
          <a:solidFill>
            <a:srgbClr val="0B2033"/>
          </a:solidFill>
          <a:ln cap="flat" cmpd="sng" w="12700">
            <a:solidFill>
              <a:srgbClr val="F59E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"/>
          <p:cNvSpPr/>
          <p:nvPr/>
        </p:nvSpPr>
        <p:spPr>
          <a:xfrm>
            <a:off x="838200" y="2697475"/>
            <a:ext cx="12345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50"/>
              <a:buFont typeface="Arial"/>
              <a:buNone/>
            </a:pPr>
            <a:r>
              <a:rPr b="1" lang="en-US" sz="1350">
                <a:solidFill>
                  <a:srgbClr val="E8F3F2"/>
                </a:solidFill>
              </a:rPr>
              <a:t>Authenticated Signing Serialization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2575560" y="2514600"/>
            <a:ext cx="1417200" cy="1554600"/>
          </a:xfrm>
          <a:prstGeom prst="roundRect">
            <a:avLst>
              <a:gd fmla="val 5161" name="adj"/>
            </a:avLst>
          </a:prstGeom>
          <a:solidFill>
            <a:srgbClr val="0B2033"/>
          </a:solidFill>
          <a:ln cap="flat" cmpd="sng" w="12700">
            <a:solidFill>
              <a:srgbClr val="2358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4"/>
          <p:cNvSpPr/>
          <p:nvPr/>
        </p:nvSpPr>
        <p:spPr>
          <a:xfrm>
            <a:off x="4404360" y="2514600"/>
            <a:ext cx="1417200" cy="1554600"/>
          </a:xfrm>
          <a:prstGeom prst="roundRect">
            <a:avLst>
              <a:gd fmla="val 5161" name="adj"/>
            </a:avLst>
          </a:prstGeom>
          <a:solidFill>
            <a:srgbClr val="0B2033"/>
          </a:solidFill>
          <a:ln cap="flat" cmpd="sng" w="12700">
            <a:solidFill>
              <a:srgbClr val="2358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"/>
          <p:cNvSpPr/>
          <p:nvPr/>
        </p:nvSpPr>
        <p:spPr>
          <a:xfrm>
            <a:off x="6233160" y="2514600"/>
            <a:ext cx="1417200" cy="1554600"/>
          </a:xfrm>
          <a:prstGeom prst="roundRect">
            <a:avLst>
              <a:gd fmla="val 5161" name="adj"/>
            </a:avLst>
          </a:prstGeom>
          <a:solidFill>
            <a:srgbClr val="0B2033"/>
          </a:solidFill>
          <a:ln cap="flat" cmpd="sng" w="12700">
            <a:solidFill>
              <a:srgbClr val="2358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4"/>
          <p:cNvSpPr/>
          <p:nvPr/>
        </p:nvSpPr>
        <p:spPr>
          <a:xfrm>
            <a:off x="8061960" y="2514600"/>
            <a:ext cx="1417200" cy="1554600"/>
          </a:xfrm>
          <a:prstGeom prst="roundRect">
            <a:avLst>
              <a:gd fmla="val 5161" name="adj"/>
            </a:avLst>
          </a:prstGeom>
          <a:solidFill>
            <a:srgbClr val="0B2033"/>
          </a:solidFill>
          <a:ln cap="flat" cmpd="sng" w="12700">
            <a:solidFill>
              <a:srgbClr val="2358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4"/>
          <p:cNvSpPr/>
          <p:nvPr/>
        </p:nvSpPr>
        <p:spPr>
          <a:xfrm>
            <a:off x="9890760" y="2514600"/>
            <a:ext cx="1417200" cy="1554600"/>
          </a:xfrm>
          <a:prstGeom prst="roundRect">
            <a:avLst>
              <a:gd fmla="val 5161" name="adj"/>
            </a:avLst>
          </a:prstGeom>
          <a:solidFill>
            <a:srgbClr val="08281F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4"/>
          <p:cNvSpPr/>
          <p:nvPr/>
        </p:nvSpPr>
        <p:spPr>
          <a:xfrm>
            <a:off x="960120" y="5166360"/>
            <a:ext cx="102412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00"/>
              <a:buFont typeface="Arial"/>
              <a:buNone/>
            </a:pPr>
            <a:r>
              <a:rPr lang="en-US" sz="1700">
                <a:solidFill>
                  <a:srgbClr val="E8F3F2"/>
                </a:solidFill>
              </a:rPr>
              <a:t>These mechanisms expose different interfaces: fixed template checks, selected transaction hashes, custom commitment constructions, or direct field values. Each moves complexity into a different layer.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86" name="Google Shape;8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4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DESIGN </a:t>
            </a:r>
            <a:r>
              <a:rPr b="1" lang="en-US" sz="680">
                <a:solidFill>
                  <a:srgbClr val="52657A"/>
                </a:solidFill>
              </a:rPr>
              <a:t>MECHANISMS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8" name="Google Shape;88;p4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4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2667000" y="2697475"/>
            <a:ext cx="12345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50"/>
              <a:buFont typeface="Arial"/>
              <a:buNone/>
            </a:pPr>
            <a:r>
              <a:rPr b="1" lang="en-US" sz="1350">
                <a:solidFill>
                  <a:srgbClr val="E8F3F2"/>
                </a:solidFill>
              </a:rPr>
              <a:t>Fixed Template Matching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4495800" y="2697475"/>
            <a:ext cx="12345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50"/>
              <a:buFont typeface="Arial"/>
              <a:buNone/>
            </a:pPr>
            <a:r>
              <a:rPr b="1" lang="en-US" sz="1350">
                <a:solidFill>
                  <a:srgbClr val="E8F3F2"/>
                </a:solidFill>
              </a:rPr>
              <a:t>Authorized Template Matching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92" name="Google Shape;92;p4"/>
          <p:cNvSpPr/>
          <p:nvPr/>
        </p:nvSpPr>
        <p:spPr>
          <a:xfrm>
            <a:off x="6324600" y="2697475"/>
            <a:ext cx="12345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50"/>
              <a:buFont typeface="Arial"/>
              <a:buNone/>
            </a:pPr>
            <a:r>
              <a:rPr b="1" lang="en-US" sz="1350">
                <a:solidFill>
                  <a:srgbClr val="E8F3F2"/>
                </a:solidFill>
              </a:rPr>
              <a:t>Hashed Introspection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93" name="Google Shape;93;p4"/>
          <p:cNvSpPr/>
          <p:nvPr/>
        </p:nvSpPr>
        <p:spPr>
          <a:xfrm>
            <a:off x="8153400" y="2697475"/>
            <a:ext cx="12345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50"/>
              <a:buFont typeface="Arial"/>
              <a:buNone/>
            </a:pPr>
            <a:r>
              <a:rPr b="1" lang="en-US" sz="1350">
                <a:solidFill>
                  <a:srgbClr val="E8F3F2"/>
                </a:solidFill>
              </a:rPr>
              <a:t>Signature / Commitment Constructions 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9982200" y="2697475"/>
            <a:ext cx="12345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50"/>
              <a:buFont typeface="Arial"/>
              <a:buNone/>
            </a:pPr>
            <a:r>
              <a:rPr b="1" lang="en-US" sz="1350">
                <a:solidFill>
                  <a:srgbClr val="E8F3F2"/>
                </a:solidFill>
              </a:rPr>
              <a:t>Direct Field Introspection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95" name="Google Shape;95;p4"/>
          <p:cNvSpPr txBox="1"/>
          <p:nvPr/>
        </p:nvSpPr>
        <p:spPr>
          <a:xfrm>
            <a:off x="914400" y="3647200"/>
            <a:ext cx="1070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</a:rPr>
              <a:t>BCH Datasig Workaround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96" name="Google Shape;96;p4"/>
          <p:cNvSpPr txBox="1"/>
          <p:nvPr/>
        </p:nvSpPr>
        <p:spPr>
          <a:xfrm>
            <a:off x="2743200" y="3647200"/>
            <a:ext cx="1070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</a:rPr>
              <a:t>CTV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97" name="Google Shape;97;p4"/>
          <p:cNvSpPr txBox="1"/>
          <p:nvPr/>
        </p:nvSpPr>
        <p:spPr>
          <a:xfrm>
            <a:off x="4572000" y="3647200"/>
            <a:ext cx="1070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</a:rPr>
              <a:t>CTV + CSFS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98" name="Google Shape;98;p4"/>
          <p:cNvSpPr txBox="1"/>
          <p:nvPr/>
        </p:nvSpPr>
        <p:spPr>
          <a:xfrm>
            <a:off x="6400800" y="3647200"/>
            <a:ext cx="1070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</a:rPr>
              <a:t>TXHash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99" name="Google Shape;99;p4"/>
          <p:cNvSpPr txBox="1"/>
          <p:nvPr/>
        </p:nvSpPr>
        <p:spPr>
          <a:xfrm>
            <a:off x="8229600" y="3647200"/>
            <a:ext cx="1070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</a:rPr>
              <a:t>CAT-enabled constructions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10058400" y="3647200"/>
            <a:ext cx="1070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</a:rPr>
              <a:t>BCH Native Introspection</a:t>
            </a:r>
            <a:endParaRPr sz="1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/>
          <p:nvPr/>
        </p:nvSpPr>
        <p:spPr>
          <a:xfrm>
            <a:off x="594350" y="658375"/>
            <a:ext cx="11036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500">
                <a:solidFill>
                  <a:srgbClr val="E8F3F2"/>
                </a:solidFill>
              </a:rPr>
              <a:t>Historic CashScript (BCH) covenants: authenticated signing serialization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The key lesson is practical: possible does not mean efficient.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685800" y="1691640"/>
            <a:ext cx="3200400" cy="2926080"/>
          </a:xfrm>
          <a:prstGeom prst="rect">
            <a:avLst/>
          </a:prstGeom>
          <a:solidFill>
            <a:srgbClr val="081725"/>
          </a:solidFill>
          <a:ln cap="flat" cmpd="sng" w="12700">
            <a:solidFill>
              <a:srgbClr val="1741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Unlocking data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function args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tx signature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public key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signing serialization preimage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└─ redeem script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4069080" y="2743200"/>
            <a:ext cx="347472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9E42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F59E42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4572000" y="1691640"/>
            <a:ext cx="3337560" cy="2926080"/>
          </a:xfrm>
          <a:prstGeom prst="rect">
            <a:avLst/>
          </a:prstGeom>
          <a:solidFill>
            <a:srgbClr val="081725"/>
          </a:solidFill>
          <a:ln cap="flat" cmpd="sng" w="12700">
            <a:solidFill>
              <a:srgbClr val="1741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Contract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(CHECKSIG) verify signature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(CHECKDATASIG) authenticate preimage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</a:t>
            </a:r>
            <a:r>
              <a:rPr lang="en-US" sz="1600">
                <a:solidFill>
                  <a:srgbClr val="E8F3F2"/>
                </a:solidFill>
              </a:rPr>
              <a:t>extract input fields and aggregate hashes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├─ rebuild expected outputs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300"/>
              <a:buFont typeface="Arial"/>
              <a:buNone/>
            </a:pPr>
            <a:r>
              <a:rPr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└─ compare hashOutputs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8092440" y="2743200"/>
            <a:ext cx="347472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9E42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F59E42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8641075" y="1691525"/>
            <a:ext cx="2697600" cy="2926200"/>
          </a:xfrm>
          <a:prstGeom prst="roundRect">
            <a:avLst>
              <a:gd fmla="val 3404" name="adj"/>
            </a:avLst>
          </a:prstGeom>
          <a:solidFill>
            <a:srgbClr val="2A1710"/>
          </a:solidFill>
          <a:ln cap="flat" cmpd="sng" w="12700">
            <a:solidFill>
              <a:srgbClr val="F59E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"/>
          <p:cNvSpPr/>
          <p:nvPr/>
        </p:nvSpPr>
        <p:spPr>
          <a:xfrm>
            <a:off x="8869680" y="1950720"/>
            <a:ext cx="21945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9E42"/>
              </a:buClr>
              <a:buSzPts val="1000"/>
              <a:buFont typeface="Arial"/>
              <a:buNone/>
            </a:pPr>
            <a:r>
              <a:rPr b="1" lang="en-US" sz="2000">
                <a:solidFill>
                  <a:srgbClr val="F59E42"/>
                </a:solidFill>
                <a:latin typeface="Arial"/>
                <a:ea typeface="Arial"/>
                <a:cs typeface="Arial"/>
                <a:sym typeface="Arial"/>
              </a:rPr>
              <a:t>Cost driver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8915400" y="2373176"/>
            <a:ext cx="2148900" cy="209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700"/>
              <a:buFont typeface="Arial"/>
              <a:buNone/>
            </a:pPr>
            <a:r>
              <a:rPr b="1" lang="en-US" sz="1500">
                <a:solidFill>
                  <a:srgbClr val="E8F3F2"/>
                </a:solidFill>
              </a:rPr>
              <a:t>The transaction signature is reused to authenticate the supplied signing serialization for each covenant input; the contract then extracts or reconstructs the commitments it needs.</a:t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594360" y="6144768"/>
            <a:ext cx="10378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570"/>
              <a:buFont typeface="Arial"/>
              <a:buNone/>
            </a:pPr>
            <a:r>
              <a:rPr lang="en-US" sz="57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Source: BCH Native Introspection CHIP; CashScript v0.7 release + migration notes</a:t>
            </a:r>
            <a:endParaRPr sz="57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116" name="Google Shape;11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5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BCH CASE STUDY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8" name="Google Shape;118;p5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9" name="Google Shape;119;p5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/>
          <p:nvPr/>
        </p:nvSpPr>
        <p:spPr>
          <a:xfrm>
            <a:off x="594360" y="658368"/>
            <a:ext cx="909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Where the bytes went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594360" y="1188720"/>
            <a:ext cx="90984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The old workaround imposed per-input overhead before application logic was even counted.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127" name="Google Shape;12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6"/>
          <p:cNvSpPr/>
          <p:nvPr/>
        </p:nvSpPr>
        <p:spPr>
          <a:xfrm>
            <a:off x="411480" y="6473952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COST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Google Shape;129;p6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0" name="Google Shape;130;p6"/>
          <p:cNvSpPr txBox="1"/>
          <p:nvPr>
            <p:ph idx="4294967295" type="sldNum"/>
          </p:nvPr>
        </p:nvSpPr>
        <p:spPr>
          <a:xfrm>
            <a:off x="11567160" y="6446520"/>
            <a:ext cx="8001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2819400" y="3154680"/>
            <a:ext cx="263400" cy="502800"/>
          </a:xfrm>
          <a:prstGeom prst="rect">
            <a:avLst/>
          </a:prstGeom>
          <a:solidFill>
            <a:srgbClr val="62B9FF"/>
          </a:solidFill>
          <a:ln cap="flat" cmpd="sng" w="12700">
            <a:solidFill>
              <a:srgbClr val="62B9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"/>
          <p:cNvSpPr/>
          <p:nvPr/>
        </p:nvSpPr>
        <p:spPr>
          <a:xfrm>
            <a:off x="2634150" y="3657650"/>
            <a:ext cx="633900" cy="38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</a:t>
            </a:r>
            <a:r>
              <a:rPr lang="en-US" sz="1030">
                <a:solidFill>
                  <a:schemeClr val="lt1"/>
                </a:solidFill>
              </a:rPr>
              <a:t>erations</a:t>
            </a:r>
            <a:endParaRPr sz="103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lt1"/>
                </a:solidFill>
              </a:rPr>
              <a:t>+</a:t>
            </a:r>
            <a:r>
              <a:rPr lang="en-US" sz="103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12 bytes</a:t>
            </a:r>
            <a:endParaRPr sz="103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3128467" y="3154680"/>
            <a:ext cx="724200" cy="502800"/>
          </a:xfrm>
          <a:prstGeom prst="rect">
            <a:avLst/>
          </a:prstGeom>
          <a:solidFill>
            <a:srgbClr val="20E6C0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3128475" y="3154675"/>
            <a:ext cx="7242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 key </a:t>
            </a:r>
            <a:endParaRPr sz="103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33</a:t>
            </a:r>
            <a:r>
              <a:rPr lang="en-US" sz="1030">
                <a:solidFill>
                  <a:schemeClr val="dk1"/>
                </a:solidFill>
              </a:rPr>
              <a:t> bytes</a:t>
            </a:r>
            <a:endParaRPr sz="103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3898392" y="3154680"/>
            <a:ext cx="1426500" cy="502800"/>
          </a:xfrm>
          <a:prstGeom prst="rect">
            <a:avLst/>
          </a:prstGeom>
          <a:solidFill>
            <a:srgbClr val="B5FFD8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4139184" y="3307080"/>
            <a:ext cx="9600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signature</a:t>
            </a:r>
            <a:endParaRPr sz="103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65</a:t>
            </a:r>
            <a:r>
              <a:rPr lang="en-US" sz="1030">
                <a:solidFill>
                  <a:schemeClr val="dk1"/>
                </a:solidFill>
              </a:rPr>
              <a:t> ~ 73 bytes</a:t>
            </a:r>
            <a:endParaRPr sz="103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5370576" y="3154680"/>
            <a:ext cx="4125900" cy="502800"/>
          </a:xfrm>
          <a:prstGeom prst="rect">
            <a:avLst/>
          </a:prstGeom>
          <a:solidFill>
            <a:srgbClr val="F59E42"/>
          </a:solidFill>
          <a:ln cap="flat" cmpd="sng" w="12700">
            <a:solidFill>
              <a:srgbClr val="F59E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6742175" y="3307075"/>
            <a:ext cx="13050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dk1"/>
                </a:solidFill>
              </a:rPr>
              <a:t>signing serialization</a:t>
            </a:r>
            <a:endParaRPr sz="103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830"/>
              <a:buFont typeface="Arial"/>
              <a:buNone/>
            </a:pPr>
            <a:r>
              <a:rPr lang="en-US" sz="1030">
                <a:solidFill>
                  <a:schemeClr val="dk1"/>
                </a:solidFill>
              </a:rPr>
              <a:t>≥ 188 bytes (typically)</a:t>
            </a:r>
            <a:endParaRPr sz="1030">
              <a:solidFill>
                <a:schemeClr val="dk1"/>
              </a:solidFill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2819400" y="2487168"/>
            <a:ext cx="57606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F0C45B"/>
                </a:solidFill>
              </a:rPr>
              <a:t>Expected minimum incremental overhead: </a:t>
            </a:r>
            <a:endParaRPr b="1" sz="2000">
              <a:solidFill>
                <a:srgbClr val="F0C45B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F0C45B"/>
                </a:solidFill>
              </a:rPr>
              <a:t>≥ 298 bytes per covenant input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2819400" y="4620775"/>
            <a:ext cx="66771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2000"/>
              <a:buFont typeface="Arial"/>
              <a:buNone/>
            </a:pPr>
            <a:r>
              <a:rPr b="1" lang="en-US" sz="1600">
                <a:solidFill>
                  <a:srgbClr val="F0C45B"/>
                </a:solidFill>
              </a:rPr>
              <a:t>Not total transaction size; application arguments, redeem bytecode, normal transaction structure, inputs and outputs are additional.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2819400" y="5687575"/>
            <a:ext cx="66771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20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Advanced applications could approach the 1,650-byte </a:t>
            </a:r>
            <a:r>
              <a:rPr b="1" lang="en-US" sz="1500">
                <a:solidFill>
                  <a:schemeClr val="lt1"/>
                </a:solidFill>
              </a:rPr>
              <a:t>standard unlocking-bytecode limit per input</a:t>
            </a:r>
            <a:r>
              <a:rPr lang="en-US" sz="1500">
                <a:solidFill>
                  <a:schemeClr val="lt1"/>
                </a:solidFill>
              </a:rPr>
              <a:t>.</a:t>
            </a:r>
            <a:endParaRPr sz="1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BCH native introspection: request the field you need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The VM already validates the transaction; the contract can read selected consensus fields directly.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777240" y="1847088"/>
            <a:ext cx="2286000" cy="731520"/>
          </a:xfrm>
          <a:prstGeom prst="roundRect">
            <a:avLst>
              <a:gd fmla="val 100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7"/>
          <p:cNvSpPr/>
          <p:nvPr/>
        </p:nvSpPr>
        <p:spPr>
          <a:xfrm>
            <a:off x="932688" y="1965960"/>
            <a:ext cx="197510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050"/>
              <a:buFont typeface="Arial"/>
              <a:buNone/>
            </a:pPr>
            <a:r>
              <a:rPr b="1" lang="en-US" sz="12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OP_INPUTINDEX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932688" y="2258568"/>
            <a:ext cx="197510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current input </a:t>
            </a:r>
            <a:r>
              <a:rPr lang="en-US" sz="1150">
                <a:solidFill>
                  <a:srgbClr val="98AAB7"/>
                </a:solidFill>
              </a:rPr>
              <a:t>index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3566160" y="1847088"/>
            <a:ext cx="2286000" cy="731520"/>
          </a:xfrm>
          <a:prstGeom prst="roundRect">
            <a:avLst>
              <a:gd fmla="val 100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"/>
          <p:cNvSpPr/>
          <p:nvPr/>
        </p:nvSpPr>
        <p:spPr>
          <a:xfrm>
            <a:off x="3721608" y="1965960"/>
            <a:ext cx="197510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050"/>
              <a:buFont typeface="Arial"/>
              <a:buNone/>
            </a:pPr>
            <a:r>
              <a:rPr b="1" lang="en-US" sz="12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OP_UTXOVALUE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3721608" y="2258568"/>
            <a:ext cx="197510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input UTXO value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6355080" y="1847088"/>
            <a:ext cx="2286000" cy="731520"/>
          </a:xfrm>
          <a:prstGeom prst="roundRect">
            <a:avLst>
              <a:gd fmla="val 10000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7"/>
          <p:cNvSpPr/>
          <p:nvPr/>
        </p:nvSpPr>
        <p:spPr>
          <a:xfrm>
            <a:off x="6510528" y="1965960"/>
            <a:ext cx="197510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1050"/>
              <a:buFont typeface="Arial"/>
              <a:buNone/>
            </a:pPr>
            <a:r>
              <a:rPr b="1" lang="en-US" sz="125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OP_UTXOBYTECODE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6510528" y="2258568"/>
            <a:ext cx="197510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</a:rPr>
              <a:t>selected </a:t>
            </a: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input UTXO </a:t>
            </a:r>
            <a:endParaRPr sz="1150">
              <a:solidFill>
                <a:srgbClr val="98AAB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locking bytecode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777240" y="2944368"/>
            <a:ext cx="2286000" cy="731520"/>
          </a:xfrm>
          <a:prstGeom prst="roundRect">
            <a:avLst>
              <a:gd fmla="val 10000" name="adj"/>
            </a:avLst>
          </a:prstGeom>
          <a:solidFill>
            <a:srgbClr val="08281F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"/>
          <p:cNvSpPr/>
          <p:nvPr/>
        </p:nvSpPr>
        <p:spPr>
          <a:xfrm>
            <a:off x="932688" y="3063240"/>
            <a:ext cx="197510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050"/>
              <a:buFont typeface="Arial"/>
              <a:buNone/>
            </a:pPr>
            <a:r>
              <a:rPr b="1" lang="en-US" sz="125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OP_OUTPUTVALUE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932688" y="3355848"/>
            <a:ext cx="197510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</a:rPr>
              <a:t>selected </a:t>
            </a: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output value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3566160" y="2944368"/>
            <a:ext cx="2286000" cy="731520"/>
          </a:xfrm>
          <a:prstGeom prst="roundRect">
            <a:avLst>
              <a:gd fmla="val 10000" name="adj"/>
            </a:avLst>
          </a:prstGeom>
          <a:solidFill>
            <a:srgbClr val="08281F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7"/>
          <p:cNvSpPr/>
          <p:nvPr/>
        </p:nvSpPr>
        <p:spPr>
          <a:xfrm>
            <a:off x="3721608" y="3063240"/>
            <a:ext cx="197510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050"/>
              <a:buFont typeface="Arial"/>
              <a:buNone/>
            </a:pPr>
            <a:r>
              <a:rPr b="1" lang="en-US" sz="125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OP_OUTPUTBYTECODE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3663481" y="3355850"/>
            <a:ext cx="20958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</a:rPr>
              <a:t>selected </a:t>
            </a: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output </a:t>
            </a:r>
            <a:endParaRPr sz="1150">
              <a:solidFill>
                <a:srgbClr val="98AAB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</a:rPr>
              <a:t>l</a:t>
            </a:r>
            <a:r>
              <a:rPr lang="en-US" sz="115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ocking bytecode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6355080" y="2944368"/>
            <a:ext cx="2286000" cy="731520"/>
          </a:xfrm>
          <a:prstGeom prst="roundRect">
            <a:avLst>
              <a:gd fmla="val 10000" name="adj"/>
            </a:avLst>
          </a:prstGeom>
          <a:solidFill>
            <a:srgbClr val="08281F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6510528" y="3063240"/>
            <a:ext cx="197510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050"/>
              <a:buFont typeface="Arial"/>
              <a:buNone/>
            </a:pPr>
            <a:r>
              <a:rPr b="1" lang="en-US" sz="125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OP_ACTIVEBYTECODE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6510528" y="3355848"/>
            <a:ext cx="197510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950"/>
              <a:buFont typeface="Arial"/>
              <a:buNone/>
            </a:pPr>
            <a:r>
              <a:rPr lang="en-US" sz="1150">
                <a:solidFill>
                  <a:srgbClr val="98AAB7"/>
                </a:solidFill>
              </a:rPr>
              <a:t>currently evaluated bytecode</a:t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9253728" y="1828800"/>
            <a:ext cx="2103120" cy="1828800"/>
          </a:xfrm>
          <a:prstGeom prst="roundRect">
            <a:avLst>
              <a:gd fmla="val 4000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7"/>
          <p:cNvSpPr/>
          <p:nvPr/>
        </p:nvSpPr>
        <p:spPr>
          <a:xfrm>
            <a:off x="9464040" y="2240280"/>
            <a:ext cx="16916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700"/>
              <a:buFont typeface="Arial"/>
              <a:buNone/>
            </a:pPr>
            <a:r>
              <a:rPr b="1" lang="en-US" sz="170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No separate proof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700"/>
              <a:buFont typeface="Arial"/>
              <a:buNone/>
            </a:pPr>
            <a:r>
              <a:rPr b="1" lang="en-US" sz="170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of tx context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9464040" y="2907792"/>
            <a:ext cx="169164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98AAB7"/>
                </a:solidFill>
                <a:latin typeface="Arial"/>
                <a:ea typeface="Arial"/>
                <a:cs typeface="Arial"/>
                <a:sym typeface="Arial"/>
              </a:rPr>
              <a:t>The node already has it.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868680" y="4709160"/>
            <a:ext cx="102412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0C45B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F0C45B"/>
                </a:solidFill>
              </a:rPr>
              <a:t>Native access removes the authenticated-preimage workaround, reducing transaction overhead and contract size and complexity.</a:t>
            </a:r>
            <a:endParaRPr sz="1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594360" y="6144768"/>
            <a:ext cx="10378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570"/>
              <a:buFont typeface="Arial"/>
              <a:buNone/>
            </a:pPr>
            <a:r>
              <a:rPr lang="en-US" sz="57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Source: BCH Native Introspection CHIP technical specification</a:t>
            </a:r>
            <a:endParaRPr sz="57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172" name="Google Shape;17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7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BCH CASE STUDY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4" name="Google Shape;174;p7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5" name="Google Shape;175;p7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CashScript shows the architecture break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594348" y="1341125"/>
            <a:ext cx="108357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b="1" lang="en-US">
                <a:solidFill>
                  <a:schemeClr val="lt1"/>
                </a:solidFill>
              </a:rPr>
              <a:t>Pre-v0.7 output validation commonly relied on aggregate </a:t>
            </a:r>
            <a:r>
              <a:rPr b="1" lang="en-US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tx.hashOutputs</a:t>
            </a:r>
            <a:endParaRPr b="1">
              <a:solidFill>
                <a:schemeClr val="lt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b="1" lang="en-US">
                <a:solidFill>
                  <a:schemeClr val="lt1"/>
                </a:solidFill>
              </a:rPr>
              <a:t>v0.7 added direct per-input and per-output access</a:t>
            </a:r>
            <a:endParaRPr sz="15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731520" y="1950720"/>
            <a:ext cx="5029200" cy="3246000"/>
          </a:xfrm>
          <a:prstGeom prst="roundRect">
            <a:avLst>
              <a:gd fmla="val 2254" name="adj"/>
            </a:avLst>
          </a:prstGeom>
          <a:solidFill>
            <a:srgbClr val="0B2033"/>
          </a:solidFill>
          <a:ln cap="flat" cmpd="sng" w="12700">
            <a:solidFill>
              <a:srgbClr val="F59E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8"/>
          <p:cNvSpPr/>
          <p:nvPr/>
        </p:nvSpPr>
        <p:spPr>
          <a:xfrm>
            <a:off x="960120" y="2206752"/>
            <a:ext cx="12801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9E42"/>
              </a:buClr>
              <a:buSzPts val="750"/>
              <a:buFont typeface="Arial"/>
              <a:buNone/>
            </a:pPr>
            <a:r>
              <a:rPr b="1" lang="en-US" sz="1750">
                <a:solidFill>
                  <a:srgbClr val="F59E42"/>
                </a:solidFill>
                <a:latin typeface="Arial"/>
                <a:ea typeface="Arial"/>
                <a:cs typeface="Arial"/>
                <a:sym typeface="Arial"/>
              </a:rPr>
              <a:t>PRE-V0.7</a:t>
            </a:r>
            <a:endParaRPr sz="1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960120" y="2590800"/>
            <a:ext cx="4526400" cy="2057400"/>
          </a:xfrm>
          <a:prstGeom prst="rect">
            <a:avLst/>
          </a:prstGeom>
          <a:solidFill>
            <a:srgbClr val="0A1724"/>
          </a:solidFill>
          <a:ln cap="flat" cmpd="sng" w="12700">
            <a:solidFill>
              <a:srgbClr val="333C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construct output 0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construct output 1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concatenate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hash256(outputs)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compare tx.hashOutputs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6400800" y="1950720"/>
            <a:ext cx="5029200" cy="3246000"/>
          </a:xfrm>
          <a:prstGeom prst="roundRect">
            <a:avLst>
              <a:gd fmla="val 2254" name="adj"/>
            </a:avLst>
          </a:prstGeom>
          <a:solidFill>
            <a:srgbClr val="08281F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8"/>
          <p:cNvSpPr/>
          <p:nvPr/>
        </p:nvSpPr>
        <p:spPr>
          <a:xfrm>
            <a:off x="6629400" y="2206752"/>
            <a:ext cx="10974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750"/>
              <a:buFont typeface="Arial"/>
              <a:buNone/>
            </a:pPr>
            <a:r>
              <a:rPr b="1" lang="en-US" sz="175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V0.7+</a:t>
            </a:r>
            <a:endParaRPr sz="1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6629400" y="2590800"/>
            <a:ext cx="4526400" cy="2057400"/>
          </a:xfrm>
          <a:prstGeom prst="rect">
            <a:avLst/>
          </a:prstGeom>
          <a:solidFill>
            <a:srgbClr val="071B18"/>
          </a:solidFill>
          <a:ln cap="flat" cmpd="sng" w="12700">
            <a:solidFill>
              <a:srgbClr val="1C6F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read tx.outputs[0].value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read tx.outputs[0].lockingBytecode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read tx.outputs[1].value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read tx.outputs[1].lockingBytecode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compare directly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960120" y="5571744"/>
            <a:ext cx="100584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This is the practical difference between aggregate commitment validation and field-level introspection.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594360" y="6144768"/>
            <a:ext cx="10378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570"/>
              <a:buFont typeface="Arial"/>
              <a:buNone/>
            </a:pPr>
            <a:r>
              <a:rPr lang="en-US" sz="57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Source: CashScript v0.7 release notes and migration notes</a:t>
            </a:r>
            <a:endParaRPr sz="57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191" name="Google Shape;19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8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3" name="Google Shape;193;p8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4" name="Google Shape;194;p8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111F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"/>
          <p:cNvSpPr/>
          <p:nvPr/>
        </p:nvSpPr>
        <p:spPr>
          <a:xfrm>
            <a:off x="594360" y="658368"/>
            <a:ext cx="9098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2800"/>
              <a:buFont typeface="Play"/>
              <a:buNone/>
            </a:pPr>
            <a:r>
              <a:rPr b="1" lang="en-US" sz="2800">
                <a:solidFill>
                  <a:srgbClr val="E8F3F2"/>
                </a:solidFill>
                <a:latin typeface="Play"/>
                <a:ea typeface="Play"/>
                <a:cs typeface="Play"/>
                <a:sym typeface="Play"/>
              </a:rPr>
              <a:t>CTV: compact fixed-template commitment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9"/>
          <p:cNvSpPr/>
          <p:nvPr/>
        </p:nvSpPr>
        <p:spPr>
          <a:xfrm>
            <a:off x="594360" y="1188720"/>
            <a:ext cx="90982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8AAB7"/>
              </a:buClr>
              <a:buSzPts val="1250"/>
              <a:buFont typeface="Arial"/>
              <a:buNone/>
            </a:pPr>
            <a:r>
              <a:rPr lang="en-US" sz="1250">
                <a:solidFill>
                  <a:srgbClr val="98AAB7"/>
                </a:solidFill>
              </a:rPr>
              <a:t>The CTV check succeeds if the current transaction matches the committed BIP 119 template hash.</a:t>
            </a:r>
            <a:endParaRPr sz="12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9"/>
          <p:cNvSpPr/>
          <p:nvPr/>
        </p:nvSpPr>
        <p:spPr>
          <a:xfrm>
            <a:off x="792480" y="2438400"/>
            <a:ext cx="2377500" cy="1005900"/>
          </a:xfrm>
          <a:prstGeom prst="roundRect">
            <a:avLst>
              <a:gd fmla="val 7273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9"/>
          <p:cNvSpPr/>
          <p:nvPr/>
        </p:nvSpPr>
        <p:spPr>
          <a:xfrm>
            <a:off x="975360" y="2685288"/>
            <a:ext cx="20118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Before funding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choose template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3352800" y="2849880"/>
            <a:ext cx="3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9"/>
          <p:cNvSpPr/>
          <p:nvPr/>
        </p:nvSpPr>
        <p:spPr>
          <a:xfrm>
            <a:off x="3810000" y="2255520"/>
            <a:ext cx="2560200" cy="1371600"/>
          </a:xfrm>
          <a:prstGeom prst="roundRect">
            <a:avLst>
              <a:gd fmla="val 5333" name="adj"/>
            </a:avLst>
          </a:prstGeom>
          <a:solidFill>
            <a:srgbClr val="071E2D"/>
          </a:solidFill>
          <a:ln cap="flat" cmpd="sng" w="12700">
            <a:solidFill>
              <a:srgbClr val="20E6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"/>
          <p:cNvSpPr/>
          <p:nvPr/>
        </p:nvSpPr>
        <p:spPr>
          <a:xfrm>
            <a:off x="3885175" y="2670050"/>
            <a:ext cx="243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&lt;32-byte hash&gt;</a:t>
            </a:r>
            <a:endParaRPr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B5FFD8"/>
                </a:solidFill>
                <a:latin typeface="Arial"/>
                <a:ea typeface="Arial"/>
                <a:cs typeface="Arial"/>
                <a:sym typeface="Arial"/>
              </a:rPr>
              <a:t>OP_CHECKTEMPLATEVERIFY</a:t>
            </a:r>
            <a:endParaRPr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9"/>
          <p:cNvSpPr/>
          <p:nvPr/>
        </p:nvSpPr>
        <p:spPr>
          <a:xfrm>
            <a:off x="6553200" y="2849880"/>
            <a:ext cx="3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0E6C0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20E6C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9"/>
          <p:cNvSpPr/>
          <p:nvPr/>
        </p:nvSpPr>
        <p:spPr>
          <a:xfrm>
            <a:off x="7037832" y="2438400"/>
            <a:ext cx="2377500" cy="1005900"/>
          </a:xfrm>
          <a:prstGeom prst="roundRect">
            <a:avLst>
              <a:gd fmla="val 7273" name="adj"/>
            </a:avLst>
          </a:prstGeom>
          <a:solidFill>
            <a:srgbClr val="0B2033"/>
          </a:solidFill>
          <a:ln cap="flat" cmpd="sng" w="12700">
            <a:solidFill>
              <a:srgbClr val="2360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9"/>
          <p:cNvSpPr/>
          <p:nvPr/>
        </p:nvSpPr>
        <p:spPr>
          <a:xfrm>
            <a:off x="7220712" y="2685288"/>
            <a:ext cx="20118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At spend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E8F3F2"/>
                </a:solidFill>
                <a:latin typeface="Arial"/>
                <a:ea typeface="Arial"/>
                <a:cs typeface="Arial"/>
                <a:sym typeface="Arial"/>
              </a:rPr>
              <a:t>match template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9845053" y="2090925"/>
            <a:ext cx="1572900" cy="1691700"/>
          </a:xfrm>
          <a:prstGeom prst="roundRect">
            <a:avLst>
              <a:gd fmla="val 5926" name="adj"/>
            </a:avLst>
          </a:prstGeom>
          <a:solidFill>
            <a:srgbClr val="092217"/>
          </a:solidFill>
          <a:ln cap="flat" cmpd="sng" w="12700">
            <a:solidFill>
              <a:srgbClr val="B5FF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9"/>
          <p:cNvSpPr/>
          <p:nvPr/>
        </p:nvSpPr>
        <p:spPr>
          <a:xfrm>
            <a:off x="10055350" y="2575550"/>
            <a:ext cx="1124100" cy="86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" lIns="1000" spcFirstLastPara="1" rIns="1000" wrap="square" tIns="10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5FFD8"/>
              </a:buClr>
              <a:buSzPts val="1600"/>
              <a:buFont typeface="Arial"/>
              <a:buNone/>
            </a:pPr>
            <a:r>
              <a:rPr b="1" lang="en-US" sz="1500">
                <a:solidFill>
                  <a:schemeClr val="lt1"/>
                </a:solidFill>
              </a:rPr>
              <a:t>34-byte bare CTV locking script</a:t>
            </a:r>
            <a:endParaRPr sz="1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914400" y="4587240"/>
            <a:ext cx="102414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</a:rPr>
              <a:t>Strength:</a:t>
            </a:r>
            <a:r>
              <a:rPr lang="en-US" sz="2000">
                <a:solidFill>
                  <a:schemeClr val="lt1"/>
                </a:solidFill>
              </a:rPr>
              <a:t> compact, narrowly specified matching of BIP 119 template fields.</a:t>
            </a:r>
            <a:endParaRPr sz="2000">
              <a:solidFill>
                <a:schemeClr val="lt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F3F2"/>
              </a:buClr>
              <a:buSzPts val="19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</a:rPr>
              <a:t>Tradeoff:</a:t>
            </a:r>
            <a:r>
              <a:rPr lang="en-US" sz="2000">
                <a:solidFill>
                  <a:schemeClr val="lt1"/>
                </a:solidFill>
              </a:rPr>
              <a:t> most template fields must be fixed in advance; alternate paths and fee handling must be deliberately designed.</a:t>
            </a:r>
            <a:endParaRPr b="1" sz="2000">
              <a:solidFill>
                <a:schemeClr val="lt1"/>
              </a:solidFill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594360" y="6144768"/>
            <a:ext cx="10378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570"/>
              <a:buFont typeface="Arial"/>
              <a:buNone/>
            </a:pPr>
            <a:r>
              <a:rPr lang="en-US" sz="57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Source: BIP 119: CTV summary, committed fields, 34-byte bare script, draft deployment</a:t>
            </a:r>
            <a:endParaRPr sz="57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mnt/data/ppt_extract/ppt/media/image3.png" id="214" name="Google Shape;21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0" y="201168"/>
            <a:ext cx="1572768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9"/>
          <p:cNvSpPr/>
          <p:nvPr/>
        </p:nvSpPr>
        <p:spPr>
          <a:xfrm>
            <a:off x="411480" y="6473952"/>
            <a:ext cx="521208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2657A"/>
              </a:buClr>
              <a:buSzPts val="680"/>
              <a:buFont typeface="Arial"/>
              <a:buNone/>
            </a:pPr>
            <a:r>
              <a:rPr b="1" lang="en-US" sz="680">
                <a:solidFill>
                  <a:srgbClr val="52657A"/>
                </a:solidFill>
                <a:latin typeface="Arial"/>
                <a:ea typeface="Arial"/>
                <a:cs typeface="Arial"/>
                <a:sym typeface="Arial"/>
              </a:rPr>
              <a:t>BTC PROPOSALS</a:t>
            </a:r>
            <a:endParaRPr sz="68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6" name="Google Shape;216;p9"/>
          <p:cNvCxnSpPr/>
          <p:nvPr/>
        </p:nvCxnSpPr>
        <p:spPr>
          <a:xfrm>
            <a:off x="411480" y="6327648"/>
            <a:ext cx="11201400" cy="0"/>
          </a:xfrm>
          <a:prstGeom prst="straightConnector1">
            <a:avLst/>
          </a:prstGeom>
          <a:noFill/>
          <a:ln cap="flat" cmpd="sng" w="9525">
            <a:solidFill>
              <a:srgbClr val="15304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7" name="Google Shape;217;p9"/>
          <p:cNvSpPr txBox="1"/>
          <p:nvPr>
            <p:ph idx="4294967295" type="sldNum"/>
          </p:nvPr>
        </p:nvSpPr>
        <p:spPr>
          <a:xfrm>
            <a:off x="11567160" y="644652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rgbClr val="62708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62708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2026-07-10T21:20:58Z</dcterms:created>
  <dc:creator>OPTN Labs</dc:creator>
</cp:coreProperties>
</file>